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5" roundtripDataSignature="AMtx7mjCF08nWD7jaBF880+I3uzL1jnBc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 name="Shape 46"/>
        <p:cNvGrpSpPr/>
        <p:nvPr/>
      </p:nvGrpSpPr>
      <p:grpSpPr>
        <a:xfrm>
          <a:off x="0" y="0"/>
          <a:ext cx="0" cy="0"/>
          <a:chOff x="0" y="0"/>
          <a:chExt cx="0" cy="0"/>
        </a:xfrm>
      </p:grpSpPr>
      <p:sp>
        <p:nvSpPr>
          <p:cNvPr id="47" name="Google Shape;4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 name="Google Shape;4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 name="Google Shape;5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7" name="Google Shape;67;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5" name="Google Shape;75;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6" name="Google Shape;96;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9" name="Google Shape;10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4" name="Shape 44"/>
        <p:cNvGrpSpPr/>
        <p:nvPr/>
      </p:nvGrpSpPr>
      <p:grpSpPr>
        <a:xfrm>
          <a:off x="0" y="0"/>
          <a:ext cx="0" cy="0"/>
          <a:chOff x="0" y="0"/>
          <a:chExt cx="0" cy="0"/>
        </a:xfrm>
      </p:grpSpPr>
      <p:sp>
        <p:nvSpPr>
          <p:cNvPr id="45" name="Google Shape;45;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 name="Shape 16"/>
        <p:cNvGrpSpPr/>
        <p:nvPr/>
      </p:nvGrpSpPr>
      <p:grpSpPr>
        <a:xfrm>
          <a:off x="0" y="0"/>
          <a:ext cx="0" cy="0"/>
          <a:chOff x="0" y="0"/>
          <a:chExt cx="0" cy="0"/>
        </a:xfrm>
      </p:grpSpPr>
      <p:sp>
        <p:nvSpPr>
          <p:cNvPr id="17" name="Google Shape;1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1" name="Google Shape;21;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2" name="Google Shape;22;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4" name="Shape 24"/>
        <p:cNvGrpSpPr/>
        <p:nvPr/>
      </p:nvGrpSpPr>
      <p:grpSpPr>
        <a:xfrm>
          <a:off x="0" y="0"/>
          <a:ext cx="0" cy="0"/>
          <a:chOff x="0" y="0"/>
          <a:chExt cx="0" cy="0"/>
        </a:xfrm>
      </p:grpSpPr>
      <p:sp>
        <p:nvSpPr>
          <p:cNvPr id="25" name="Google Shape;25;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6" name="Google Shape;26;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8" name="Shape 28"/>
        <p:cNvGrpSpPr/>
        <p:nvPr/>
      </p:nvGrpSpPr>
      <p:grpSpPr>
        <a:xfrm>
          <a:off x="0" y="0"/>
          <a:ext cx="0" cy="0"/>
          <a:chOff x="0" y="0"/>
          <a:chExt cx="0" cy="0"/>
        </a:xfrm>
      </p:grpSpPr>
      <p:sp>
        <p:nvSpPr>
          <p:cNvPr id="29" name="Google Shape;29;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0" name="Google Shape;3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1" name="Shape 31"/>
        <p:cNvGrpSpPr/>
        <p:nvPr/>
      </p:nvGrpSpPr>
      <p:grpSpPr>
        <a:xfrm>
          <a:off x="0" y="0"/>
          <a:ext cx="0" cy="0"/>
          <a:chOff x="0" y="0"/>
          <a:chExt cx="0" cy="0"/>
        </a:xfrm>
      </p:grpSpPr>
      <p:sp>
        <p:nvSpPr>
          <p:cNvPr id="32" name="Google Shape;32;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4" name="Google Shape;34;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5" name="Google Shape;35;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6" name="Google Shape;36;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7" name="Shape 37"/>
        <p:cNvGrpSpPr/>
        <p:nvPr/>
      </p:nvGrpSpPr>
      <p:grpSpPr>
        <a:xfrm>
          <a:off x="0" y="0"/>
          <a:ext cx="0" cy="0"/>
          <a:chOff x="0" y="0"/>
          <a:chExt cx="0" cy="0"/>
        </a:xfrm>
      </p:grpSpPr>
      <p:sp>
        <p:nvSpPr>
          <p:cNvPr id="38" name="Google Shape;38;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39" name="Google Shape;39;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0" name="Shape 40"/>
        <p:cNvGrpSpPr/>
        <p:nvPr/>
      </p:nvGrpSpPr>
      <p:grpSpPr>
        <a:xfrm>
          <a:off x="0" y="0"/>
          <a:ext cx="0" cy="0"/>
          <a:chOff x="0" y="0"/>
          <a:chExt cx="0" cy="0"/>
        </a:xfrm>
      </p:grpSpPr>
      <p:sp>
        <p:nvSpPr>
          <p:cNvPr id="41" name="Google Shape;41;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0.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rotWithShape="1">
          <a:blip r:embed="rId1">
            <a:alphaModFix/>
          </a:blip>
          <a:tile algn="tl" flip="none" tx="0" sx="100000" ty="0" sy="100000"/>
        </a:blip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4.png"/><Relationship Id="rId5" Type="http://schemas.openxmlformats.org/officeDocument/2006/relationships/image" Target="../media/image12.png"/><Relationship Id="rId6" Type="http://schemas.openxmlformats.org/officeDocument/2006/relationships/image" Target="../media/image14.png"/><Relationship Id="rId7" Type="http://schemas.openxmlformats.org/officeDocument/2006/relationships/image" Target="../media/image2.png"/><Relationship Id="rId8"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image" Target="../media/image13.png"/><Relationship Id="rId5"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jp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jpg"/><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pic>
        <p:nvPicPr>
          <p:cNvPr id="50" name="Google Shape;50;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id="51" name="Google Shape;51;p1"/>
          <p:cNvPicPr preferRelativeResize="0"/>
          <p:nvPr/>
        </p:nvPicPr>
        <p:blipFill rotWithShape="1">
          <a:blip r:embed="rId4">
            <a:alphaModFix/>
          </a:blip>
          <a:srcRect b="0" l="0" r="0" t="0"/>
          <a:stretch/>
        </p:blipFill>
        <p:spPr>
          <a:xfrm>
            <a:off x="7904900" y="105700"/>
            <a:ext cx="1170475" cy="1170475"/>
          </a:xfrm>
          <a:prstGeom prst="rect">
            <a:avLst/>
          </a:prstGeom>
          <a:noFill/>
          <a:ln>
            <a:noFill/>
          </a:ln>
        </p:spPr>
      </p:pic>
      <p:sp>
        <p:nvSpPr>
          <p:cNvPr id="52" name="Google Shape;52;p1"/>
          <p:cNvSpPr txBox="1"/>
          <p:nvPr/>
        </p:nvSpPr>
        <p:spPr>
          <a:xfrm>
            <a:off x="1019503" y="746234"/>
            <a:ext cx="6884276" cy="3153104"/>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SESSION : 1</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CLASS : IV</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SUBJECT : ENGLISH</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CHAPTER NUMBER : 7</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CHAPTER NAME : Whittington and his cat</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2000" u="none" cap="none" strike="noStrike">
                <a:solidFill>
                  <a:srgbClr val="000000"/>
                </a:solidFill>
                <a:latin typeface="Arial"/>
                <a:ea typeface="Arial"/>
                <a:cs typeface="Arial"/>
                <a:sym typeface="Arial"/>
              </a:rPr>
              <a:t>SUBTOPIC :  Introduction with a video, explanation and new words</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pic>
        <p:nvPicPr>
          <p:cNvPr id="57" name="Google Shape;57;p19"/>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58" name="Google Shape;58;p19"/>
          <p:cNvSpPr txBox="1"/>
          <p:nvPr/>
        </p:nvSpPr>
        <p:spPr>
          <a:xfrm>
            <a:off x="210531" y="159797"/>
            <a:ext cx="8688300" cy="458975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2800" u="none" cap="none" strike="noStrike">
              <a:solidFill>
                <a:srgbClr val="000000"/>
              </a:solidFill>
              <a:latin typeface="Calibri"/>
              <a:ea typeface="Calibri"/>
              <a:cs typeface="Calibri"/>
              <a:sym typeface="Calibri"/>
            </a:endParaRPr>
          </a:p>
        </p:txBody>
      </p:sp>
      <p:pic>
        <p:nvPicPr>
          <p:cNvPr id="59" name="Google Shape;59;p19"/>
          <p:cNvPicPr preferRelativeResize="0"/>
          <p:nvPr/>
        </p:nvPicPr>
        <p:blipFill rotWithShape="1">
          <a:blip r:embed="rId4">
            <a:alphaModFix/>
          </a:blip>
          <a:srcRect b="0" l="0" r="0" t="0"/>
          <a:stretch/>
        </p:blipFill>
        <p:spPr>
          <a:xfrm>
            <a:off x="382295" y="410715"/>
            <a:ext cx="2857500" cy="1600200"/>
          </a:xfrm>
          <a:prstGeom prst="rect">
            <a:avLst/>
          </a:prstGeom>
          <a:noFill/>
          <a:ln>
            <a:noFill/>
          </a:ln>
        </p:spPr>
      </p:pic>
      <p:pic>
        <p:nvPicPr>
          <p:cNvPr id="60" name="Google Shape;60;p19"/>
          <p:cNvPicPr preferRelativeResize="0"/>
          <p:nvPr/>
        </p:nvPicPr>
        <p:blipFill rotWithShape="1">
          <a:blip r:embed="rId5">
            <a:alphaModFix/>
          </a:blip>
          <a:srcRect b="0" l="0" r="0" t="0"/>
          <a:stretch/>
        </p:blipFill>
        <p:spPr>
          <a:xfrm>
            <a:off x="6825525" y="159797"/>
            <a:ext cx="1847850" cy="2466975"/>
          </a:xfrm>
          <a:prstGeom prst="rect">
            <a:avLst/>
          </a:prstGeom>
          <a:noFill/>
          <a:ln>
            <a:noFill/>
          </a:ln>
        </p:spPr>
      </p:pic>
      <p:pic>
        <p:nvPicPr>
          <p:cNvPr id="61" name="Google Shape;61;p19"/>
          <p:cNvPicPr preferRelativeResize="0"/>
          <p:nvPr/>
        </p:nvPicPr>
        <p:blipFill rotWithShape="1">
          <a:blip r:embed="rId6">
            <a:alphaModFix/>
          </a:blip>
          <a:srcRect b="0" l="0" r="0" t="0"/>
          <a:stretch/>
        </p:blipFill>
        <p:spPr>
          <a:xfrm>
            <a:off x="4077486" y="410715"/>
            <a:ext cx="2143125" cy="2143125"/>
          </a:xfrm>
          <a:prstGeom prst="rect">
            <a:avLst/>
          </a:prstGeom>
          <a:noFill/>
          <a:ln>
            <a:noFill/>
          </a:ln>
        </p:spPr>
      </p:pic>
      <p:pic>
        <p:nvPicPr>
          <p:cNvPr id="62" name="Google Shape;62;p19"/>
          <p:cNvPicPr preferRelativeResize="0"/>
          <p:nvPr/>
        </p:nvPicPr>
        <p:blipFill rotWithShape="1">
          <a:blip r:embed="rId7">
            <a:alphaModFix/>
          </a:blip>
          <a:srcRect b="0" l="0" r="0" t="0"/>
          <a:stretch/>
        </p:blipFill>
        <p:spPr>
          <a:xfrm>
            <a:off x="382295" y="2454674"/>
            <a:ext cx="2857500" cy="1600200"/>
          </a:xfrm>
          <a:prstGeom prst="rect">
            <a:avLst/>
          </a:prstGeom>
          <a:noFill/>
          <a:ln>
            <a:noFill/>
          </a:ln>
        </p:spPr>
      </p:pic>
      <p:pic>
        <p:nvPicPr>
          <p:cNvPr id="63" name="Google Shape;63;p19"/>
          <p:cNvPicPr preferRelativeResize="0"/>
          <p:nvPr/>
        </p:nvPicPr>
        <p:blipFill rotWithShape="1">
          <a:blip r:embed="rId8">
            <a:alphaModFix/>
          </a:blip>
          <a:srcRect b="0" l="0" r="0" t="0"/>
          <a:stretch/>
        </p:blipFill>
        <p:spPr>
          <a:xfrm>
            <a:off x="5437342" y="2798393"/>
            <a:ext cx="2619375" cy="1743075"/>
          </a:xfrm>
          <a:prstGeom prst="rect">
            <a:avLst/>
          </a:prstGeom>
          <a:noFill/>
          <a:ln>
            <a:noFill/>
          </a:ln>
        </p:spPr>
      </p:pic>
      <p:sp>
        <p:nvSpPr>
          <p:cNvPr id="64" name="Google Shape;64;p19"/>
          <p:cNvSpPr txBox="1"/>
          <p:nvPr>
            <p:ph type="title"/>
          </p:nvPr>
        </p:nvSpPr>
        <p:spPr>
          <a:xfrm>
            <a:off x="311700" y="2798392"/>
            <a:ext cx="8520600" cy="1072271"/>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
              <a:t>PETS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
                                        </p:tgtEl>
                                        <p:attrNameLst>
                                          <p:attrName>style.visibility</p:attrName>
                                        </p:attrNameLst>
                                      </p:cBhvr>
                                      <p:to>
                                        <p:strVal val="visible"/>
                                      </p:to>
                                    </p:set>
                                    <p:animEffect filter="fade" transition="in">
                                      <p:cBhvr>
                                        <p:cTn dur="500"/>
                                        <p:tgtEl>
                                          <p:spTgt spid="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
                                        </p:tgtEl>
                                        <p:attrNameLst>
                                          <p:attrName>style.visibility</p:attrName>
                                        </p:attrNameLst>
                                      </p:cBhvr>
                                      <p:to>
                                        <p:strVal val="visible"/>
                                      </p:to>
                                    </p:set>
                                    <p:animEffect filter="fade" transition="in">
                                      <p:cBhvr>
                                        <p:cTn dur="500"/>
                                        <p:tgtEl>
                                          <p:spTgt spid="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gtEl>
                                        <p:attrNameLst>
                                          <p:attrName>style.visibility</p:attrName>
                                        </p:attrNameLst>
                                      </p:cBhvr>
                                      <p:to>
                                        <p:strVal val="visible"/>
                                      </p:to>
                                    </p:set>
                                    <p:animEffect filter="fade" transition="in">
                                      <p:cBhvr>
                                        <p:cTn dur="500"/>
                                        <p:tgtEl>
                                          <p:spTgt spid="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500"/>
                                        <p:tgtEl>
                                          <p:spTgt spid="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500"/>
                                        <p:tgtEl>
                                          <p:spTgt spid="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2000"/>
                                        <p:tgtEl>
                                          <p:spTgt spid="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pic>
        <p:nvPicPr>
          <p:cNvPr id="69" name="Google Shape;69;p20"/>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pic>
        <p:nvPicPr>
          <p:cNvPr id="70" name="Google Shape;70;p20"/>
          <p:cNvPicPr preferRelativeResize="0"/>
          <p:nvPr/>
        </p:nvPicPr>
        <p:blipFill rotWithShape="1">
          <a:blip r:embed="rId4">
            <a:alphaModFix/>
          </a:blip>
          <a:srcRect b="0" l="0" r="0" t="0"/>
          <a:stretch/>
        </p:blipFill>
        <p:spPr>
          <a:xfrm>
            <a:off x="1327211" y="521609"/>
            <a:ext cx="6489577" cy="1733550"/>
          </a:xfrm>
          <a:prstGeom prst="rect">
            <a:avLst/>
          </a:prstGeom>
          <a:noFill/>
          <a:ln>
            <a:noFill/>
          </a:ln>
        </p:spPr>
      </p:pic>
      <p:sp>
        <p:nvSpPr>
          <p:cNvPr id="71" name="Google Shape;71;p20"/>
          <p:cNvSpPr txBox="1"/>
          <p:nvPr>
            <p:ph type="title"/>
          </p:nvPr>
        </p:nvSpPr>
        <p:spPr>
          <a:xfrm>
            <a:off x="311700" y="2601157"/>
            <a:ext cx="8520600" cy="2263806"/>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                                    Pests</a:t>
            </a:r>
            <a:br>
              <a:rPr lang="en"/>
            </a:br>
            <a:r>
              <a:rPr lang="en"/>
              <a:t>Are there pests in your house? What do you do to keep your house free of pests?</a:t>
            </a:r>
            <a:br>
              <a:rPr lang="en"/>
            </a:br>
            <a:r>
              <a:rPr lang="en"/>
              <a:t>Do you think pets are useful to us?</a:t>
            </a:r>
            <a:br>
              <a:rPr lang="en"/>
            </a:br>
            <a:r>
              <a:rPr lang="en"/>
              <a:t>Lets enjoy a video on a pet.</a:t>
            </a:r>
            <a:endParaRPr/>
          </a:p>
        </p:txBody>
      </p:sp>
      <p:pic>
        <p:nvPicPr>
          <p:cNvPr id="72" name="Google Shape;72;p20"/>
          <p:cNvPicPr preferRelativeResize="0"/>
          <p:nvPr/>
        </p:nvPicPr>
        <p:blipFill rotWithShape="1">
          <a:blip r:embed="rId5">
            <a:alphaModFix/>
          </a:blip>
          <a:srcRect b="0" l="0" r="0" t="0"/>
          <a:stretch/>
        </p:blipFill>
        <p:spPr>
          <a:xfrm>
            <a:off x="6205491" y="3968318"/>
            <a:ext cx="1340529" cy="101784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500"/>
                                        <p:tgtEl>
                                          <p:spTgt spid="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pic>
        <p:nvPicPr>
          <p:cNvPr id="77" name="Google Shape;77;p21"/>
          <p:cNvPicPr preferRelativeResize="0"/>
          <p:nvPr/>
        </p:nvPicPr>
        <p:blipFill rotWithShape="1">
          <a:blip r:embed="rId3">
            <a:alphaModFix/>
          </a:blip>
          <a:srcRect b="0" l="0" r="0" t="0"/>
          <a:stretch/>
        </p:blipFill>
        <p:spPr>
          <a:xfrm>
            <a:off x="7988440" y="4199975"/>
            <a:ext cx="1147760" cy="925650"/>
          </a:xfrm>
          <a:prstGeom prst="rect">
            <a:avLst/>
          </a:prstGeom>
          <a:noFill/>
          <a:ln>
            <a:noFill/>
          </a:ln>
        </p:spPr>
      </p:pic>
      <p:sp>
        <p:nvSpPr>
          <p:cNvPr id="78" name="Google Shape;78;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a:t>Lets read the story about a little boy and his cat</a:t>
            </a:r>
            <a:br>
              <a:rPr lang="en"/>
            </a:br>
            <a:br>
              <a:rPr lang="en"/>
            </a:br>
            <a:br>
              <a:rPr lang="en"/>
            </a:br>
            <a:br>
              <a:rPr lang="en"/>
            </a:br>
            <a:br>
              <a:rPr lang="en"/>
            </a:br>
            <a:br>
              <a:rPr lang="en"/>
            </a:br>
            <a:r>
              <a:rPr lang="en"/>
              <a:t>A long time ago, a young boy named Richard Whittington hitchhiked to London to try his fortune. He did odd jobs here and there and slapt on the pavement. One day he was spotted by a merchant, </a:t>
            </a:r>
            <a:endParaRPr/>
          </a:p>
        </p:txBody>
      </p:sp>
      <p:pic>
        <p:nvPicPr>
          <p:cNvPr id="79" name="Google Shape;79;p21"/>
          <p:cNvPicPr preferRelativeResize="0"/>
          <p:nvPr/>
        </p:nvPicPr>
        <p:blipFill rotWithShape="1">
          <a:blip r:embed="rId4">
            <a:alphaModFix/>
          </a:blip>
          <a:srcRect b="0" l="0" r="0" t="0"/>
          <a:stretch/>
        </p:blipFill>
        <p:spPr>
          <a:xfrm>
            <a:off x="414083" y="994299"/>
            <a:ext cx="8148237" cy="1828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22"/>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85" name="Google Shape;85;p22"/>
          <p:cNvSpPr txBox="1"/>
          <p:nvPr/>
        </p:nvSpPr>
        <p:spPr>
          <a:xfrm>
            <a:off x="272675" y="516946"/>
            <a:ext cx="8688300" cy="317116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2800" u="none" cap="none" strike="noStrike">
              <a:solidFill>
                <a:srgbClr val="000000"/>
              </a:solidFill>
              <a:latin typeface="Calibri"/>
              <a:ea typeface="Calibri"/>
              <a:cs typeface="Calibri"/>
              <a:sym typeface="Calibri"/>
            </a:endParaRPr>
          </a:p>
        </p:txBody>
      </p:sp>
      <p:sp>
        <p:nvSpPr>
          <p:cNvPr id="86" name="Google Shape;86;p22"/>
          <p:cNvSpPr txBox="1"/>
          <p:nvPr>
            <p:ph type="title"/>
          </p:nvPr>
        </p:nvSpPr>
        <p:spPr>
          <a:xfrm>
            <a:off x="311700" y="516946"/>
            <a:ext cx="8520600" cy="3238307"/>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 sz="2400"/>
              <a:t>Mr Fitzwarren, who gave him work at his house. His job was to help the cook and in return, he received food and lodging.</a:t>
            </a:r>
            <a:br>
              <a:rPr lang="en" sz="2400"/>
            </a:br>
            <a:r>
              <a:rPr lang="en" sz="2400"/>
              <a:t>Whittington enjoyed work but he faced a big problem. There were rats in the attic where he slept. They would keep him awake most of the night. He would be tired and weary the next morning. Whittington decided to get a cat. As luck would have it, the next day, he came across a girl with a cat. He bought the cat for a penny. Whittington slept soundly from then on. The cat became his only friend.</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3"/>
          <p:cNvSpPr txBox="1"/>
          <p:nvPr/>
        </p:nvSpPr>
        <p:spPr>
          <a:xfrm>
            <a:off x="272675" y="1156138"/>
            <a:ext cx="8688300" cy="317116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2800" u="none" cap="none" strike="noStrike">
              <a:solidFill>
                <a:srgbClr val="000000"/>
              </a:solidFill>
              <a:latin typeface="Calibri"/>
              <a:ea typeface="Calibri"/>
              <a:cs typeface="Calibri"/>
              <a:sym typeface="Calibri"/>
            </a:endParaRPr>
          </a:p>
        </p:txBody>
      </p:sp>
      <p:pic>
        <p:nvPicPr>
          <p:cNvPr id="92" name="Google Shape;92;p23"/>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93" name="Google Shape;93;p23"/>
          <p:cNvSpPr/>
          <p:nvPr/>
        </p:nvSpPr>
        <p:spPr>
          <a:xfrm>
            <a:off x="218660" y="627748"/>
            <a:ext cx="8656983" cy="3785652"/>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Whittington also loved to daydream. He would think of faraway lands where he would go on expeditions with his faithful cat. He imagined himself as a knight who  rid the world of rats! He saw people cheering him and kings sending envoys with treasures in gratitude. But all these would come to a sudden end when he would  hear the cook shout, “Whittington! I want you to clean the pots. Where are you , you idle boy? What have you been doing?” Whittington  would stop his daydreaming and get back to work. He believed that some day things would be different. </a:t>
            </a:r>
            <a:endParaRPr b="1" i="0" sz="2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3">
            <a:alphaModFix/>
          </a:blip>
          <a:tile algn="tl" flip="none" tx="0" sx="100000" ty="0" sy="100000"/>
        </a:blipFill>
      </p:bgPr>
    </p:bg>
    <p:spTree>
      <p:nvGrpSpPr>
        <p:cNvPr id="97" name="Shape 97"/>
        <p:cNvGrpSpPr/>
        <p:nvPr/>
      </p:nvGrpSpPr>
      <p:grpSpPr>
        <a:xfrm>
          <a:off x="0" y="0"/>
          <a:ext cx="0" cy="0"/>
          <a:chOff x="0" y="0"/>
          <a:chExt cx="0" cy="0"/>
        </a:xfrm>
      </p:grpSpPr>
      <p:sp>
        <p:nvSpPr>
          <p:cNvPr id="98" name="Google Shape;98;p24"/>
          <p:cNvSpPr txBox="1"/>
          <p:nvPr/>
        </p:nvSpPr>
        <p:spPr>
          <a:xfrm>
            <a:off x="272675" y="1156138"/>
            <a:ext cx="8688300" cy="317116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1" i="0" sz="2800" u="none" cap="none" strike="noStrike">
              <a:solidFill>
                <a:srgbClr val="000000"/>
              </a:solidFill>
              <a:latin typeface="Calibri"/>
              <a:ea typeface="Calibri"/>
              <a:cs typeface="Calibri"/>
              <a:sym typeface="Calibri"/>
            </a:endParaRPr>
          </a:p>
        </p:txBody>
      </p:sp>
      <p:pic>
        <p:nvPicPr>
          <p:cNvPr id="99" name="Google Shape;99;p24"/>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100" name="Google Shape;100;p24"/>
          <p:cNvSpPr/>
          <p:nvPr/>
        </p:nvSpPr>
        <p:spPr>
          <a:xfrm>
            <a:off x="170822" y="385631"/>
            <a:ext cx="8742066" cy="4154984"/>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Arial"/>
              <a:buNone/>
            </a:pPr>
            <a:r>
              <a:t/>
            </a:r>
            <a:endParaRPr b="1" sz="24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2400"/>
              <a:buFont typeface="Arial"/>
              <a:buNone/>
            </a:pPr>
            <a:r>
              <a:t/>
            </a:r>
            <a:endParaRPr b="1" sz="24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2400"/>
              <a:buFont typeface="Arial"/>
              <a:buNone/>
            </a:pPr>
            <a:r>
              <a:rPr b="1" lang="en" sz="2400">
                <a:solidFill>
                  <a:schemeClr val="dk1"/>
                </a:solidFill>
                <a:latin typeface="Calibri"/>
                <a:ea typeface="Calibri"/>
                <a:cs typeface="Calibri"/>
                <a:sym typeface="Calibri"/>
              </a:rPr>
              <a:t>                                         WHITTINGTON AND HIS CAT</a:t>
            </a:r>
            <a:endParaRPr b="1" sz="24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2400"/>
              <a:buFont typeface="Arial"/>
              <a:buNone/>
            </a:pPr>
            <a:r>
              <a:rPr b="1" lang="en" sz="2400">
                <a:solidFill>
                  <a:schemeClr val="dk1"/>
                </a:solidFill>
                <a:latin typeface="Calibri"/>
                <a:ea typeface="Calibri"/>
                <a:cs typeface="Calibri"/>
                <a:sym typeface="Calibri"/>
              </a:rPr>
              <a:t>                                                   </a:t>
            </a:r>
            <a:r>
              <a:rPr b="1" i="0" lang="en" sz="2400" u="none" cap="none" strike="noStrike">
                <a:solidFill>
                  <a:schemeClr val="dk1"/>
                </a:solidFill>
                <a:latin typeface="Calibri"/>
                <a:ea typeface="Calibri"/>
                <a:cs typeface="Calibri"/>
                <a:sym typeface="Calibri"/>
              </a:rPr>
              <a:t>New words</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Hitchhiked</a:t>
            </a:r>
            <a:r>
              <a:rPr b="1" i="0" lang="en" sz="2400" u="none" cap="none" strike="noStrike">
                <a:solidFill>
                  <a:schemeClr val="dk1"/>
                </a:solidFill>
                <a:latin typeface="Calibri"/>
                <a:ea typeface="Calibri"/>
                <a:cs typeface="Calibri"/>
                <a:sym typeface="Calibri"/>
              </a:rPr>
              <a:t> – travelled by asking for free rides in other people’s vehicles</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Fortune- luck</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Pavement- footpath</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Weary- extreme tiredness</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Expedition- adventurous trips</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Envoys- messengers</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Treasure – precious gems and valuable objects</a:t>
            </a:r>
            <a:endParaRPr/>
          </a:p>
          <a:p>
            <a:pPr indent="0" lvl="0" marL="0" marR="0" rtl="0" algn="l">
              <a:lnSpc>
                <a:spcPct val="100000"/>
              </a:lnSpc>
              <a:spcBef>
                <a:spcPts val="0"/>
              </a:spcBef>
              <a:spcAft>
                <a:spcPts val="0"/>
              </a:spcAft>
              <a:buClr>
                <a:schemeClr val="dk1"/>
              </a:buClr>
              <a:buSzPts val="2400"/>
              <a:buFont typeface="Arial"/>
              <a:buNone/>
            </a:pPr>
            <a:r>
              <a:rPr b="1" i="0" lang="en" sz="2400" u="none" cap="none" strike="noStrike">
                <a:solidFill>
                  <a:schemeClr val="dk1"/>
                </a:solidFill>
                <a:latin typeface="Calibri"/>
                <a:ea typeface="Calibri"/>
                <a:cs typeface="Calibri"/>
                <a:sym typeface="Calibri"/>
              </a:rPr>
              <a:t>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pic>
        <p:nvPicPr>
          <p:cNvPr id="105" name="Google Shape;105;p5"/>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106" name="Google Shape;106;p5"/>
          <p:cNvSpPr txBox="1"/>
          <p:nvPr/>
        </p:nvSpPr>
        <p:spPr>
          <a:xfrm>
            <a:off x="272675" y="285050"/>
            <a:ext cx="8688300" cy="277346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1" lang="en" sz="2200" u="none" cap="none" strike="noStrike">
                <a:solidFill>
                  <a:srgbClr val="FF0000"/>
                </a:solidFill>
                <a:latin typeface="Arial"/>
                <a:ea typeface="Arial"/>
                <a:cs typeface="Arial"/>
                <a:sym typeface="Arial"/>
              </a:rPr>
              <a:t>LEARNING OUTCOME</a:t>
            </a:r>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139700" lvl="0" marL="0" marR="0" rtl="0" algn="l">
              <a:lnSpc>
                <a:spcPct val="100000"/>
              </a:lnSpc>
              <a:spcBef>
                <a:spcPts val="0"/>
              </a:spcBef>
              <a:spcAft>
                <a:spcPts val="0"/>
              </a:spcAft>
              <a:buClr>
                <a:srgbClr val="000000"/>
              </a:buClr>
              <a:buSzPts val="2200"/>
              <a:buFont typeface="Noto Sans Symbols"/>
              <a:buChar char="⮚"/>
            </a:pPr>
            <a:r>
              <a:rPr b="1" i="1" lang="en" sz="2200" u="none" cap="none" strike="noStrike">
                <a:solidFill>
                  <a:srgbClr val="FF0000"/>
                </a:solidFill>
                <a:latin typeface="Arial"/>
                <a:ea typeface="Arial"/>
                <a:cs typeface="Arial"/>
                <a:sym typeface="Arial"/>
              </a:rPr>
              <a:t>Knowledge of new words and their uses . </a:t>
            </a:r>
            <a:endParaRPr/>
          </a:p>
          <a:p>
            <a:pPr indent="-139700" lvl="0" marL="0" marR="0" rtl="0" algn="l">
              <a:lnSpc>
                <a:spcPct val="100000"/>
              </a:lnSpc>
              <a:spcBef>
                <a:spcPts val="0"/>
              </a:spcBef>
              <a:spcAft>
                <a:spcPts val="0"/>
              </a:spcAft>
              <a:buClr>
                <a:srgbClr val="000000"/>
              </a:buClr>
              <a:buSzPts val="2200"/>
              <a:buFont typeface="Noto Sans Symbols"/>
              <a:buChar char="⮚"/>
            </a:pPr>
            <a:r>
              <a:rPr b="1" i="1" lang="en" sz="2200" u="none" cap="none" strike="noStrike">
                <a:solidFill>
                  <a:srgbClr val="FF0000"/>
                </a:solidFill>
                <a:latin typeface="Arial"/>
                <a:ea typeface="Arial"/>
                <a:cs typeface="Arial"/>
                <a:sym typeface="Arial"/>
              </a:rPr>
              <a:t>Application of some phreses.</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Noto Sans Symbols"/>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rPr b="1" i="1" lang="en" sz="2200" u="none" cap="none" strike="noStrike">
                <a:solidFill>
                  <a:srgbClr val="FF0000"/>
                </a:solidFill>
                <a:latin typeface="Arial"/>
                <a:ea typeface="Arial"/>
                <a:cs typeface="Arial"/>
                <a:sym typeface="Arial"/>
              </a:rPr>
              <a:t> </a:t>
            </a:r>
            <a:endParaRPr b="0" i="1"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200"/>
              <a:buFont typeface="Arial"/>
              <a:buNone/>
            </a:pPr>
            <a:r>
              <a:t/>
            </a:r>
            <a:endParaRPr b="1" i="1" sz="18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pic>
        <p:nvPicPr>
          <p:cNvPr descr="C:\Users\USER\Desktop\images.png" id="111" name="Google Shape;111;p6"/>
          <p:cNvPicPr preferRelativeResize="0"/>
          <p:nvPr/>
        </p:nvPicPr>
        <p:blipFill rotWithShape="1">
          <a:blip r:embed="rId3">
            <a:alphaModFix/>
          </a:blip>
          <a:srcRect b="0" l="0" r="0" t="0"/>
          <a:stretch/>
        </p:blipFill>
        <p:spPr>
          <a:xfrm>
            <a:off x="0" y="0"/>
            <a:ext cx="9143999" cy="5143500"/>
          </a:xfrm>
          <a:prstGeom prst="rect">
            <a:avLst/>
          </a:prstGeom>
          <a:noFill/>
          <a:ln>
            <a:noFill/>
          </a:ln>
        </p:spPr>
      </p:pic>
      <p:pic>
        <p:nvPicPr>
          <p:cNvPr id="112" name="Google Shape;112;p6"/>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coreProperties>
</file>