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N+6M9YeheyFAdpzrbEQBImqmM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824c5e4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Google Shape;90;ge9824c5e45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9824c5e45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e9824c5e45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e9824c5e45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62f18f30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e62f18f30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e62f18f305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74f110d0f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92" name="Google Shape;192;ge74f110d0f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62f18f305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99" name="Google Shape;199;ge62f18f305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62f18f305_0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206" name="Google Shape;206;ge62f18f305_0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62f18f30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213" name="Google Shape;213;ge62f18f30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c7bb104d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220" name="Google Shape;220;gcc7bb104d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c7bb104da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98" name="Google Shape;98;gcc7bb104da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a49de7cbb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5" name="Google Shape;105;gea49de7cbb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71fc2922c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20" name="Google Shape;120;ge71fc2922c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5ee823547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30" name="Google Shape;130;ge5ee823547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74f110d0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e74f110d0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e74f110d0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c7bb104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48" name="Google Shape;148;gcc7bb104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a49de7cbb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58" name="Google Shape;158;gea49de7cbb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9824c5e45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e9824c5e45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e9824c5e45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7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gif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20.gif"/><Relationship Id="rId7" Type="http://schemas.openxmlformats.org/officeDocument/2006/relationships/image" Target="../media/image1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gif"/><Relationship Id="rId5" Type="http://schemas.openxmlformats.org/officeDocument/2006/relationships/image" Target="../media/image1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e9824c5e45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600" y="4100"/>
            <a:ext cx="1369520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e9824c5e45_0_70"/>
          <p:cNvSpPr txBox="1"/>
          <p:nvPr/>
        </p:nvSpPr>
        <p:spPr>
          <a:xfrm>
            <a:off x="1714600" y="506174"/>
            <a:ext cx="8762700" cy="13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WELCOME TO THE ONLINE CLASS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e9824c5e45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5492101"/>
            <a:ext cx="12192000" cy="13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e9824c5e45_0_70"/>
          <p:cNvSpPr txBox="1"/>
          <p:nvPr/>
        </p:nvSpPr>
        <p:spPr>
          <a:xfrm>
            <a:off x="1347825" y="1685575"/>
            <a:ext cx="97011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NO.: 1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4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SUBJECT: SCIENCE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</a:t>
            </a:r>
            <a:r>
              <a:rPr b="1" lang="en-US" sz="2900"/>
              <a:t>9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NAME: </a:t>
            </a:r>
            <a:r>
              <a:rPr b="1" i="0" lang="en-US" sz="29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ANIMALS:</a:t>
            </a:r>
            <a:r>
              <a:rPr b="1" lang="en-US" sz="2900">
                <a:solidFill>
                  <a:schemeClr val="dk1"/>
                </a:solidFill>
                <a:highlight>
                  <a:schemeClr val="lt1"/>
                </a:highlight>
              </a:rPr>
              <a:t> LIVING AND SURVIVING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TOPIC: INTRODUCTION, </a:t>
            </a:r>
            <a:r>
              <a:rPr b="1" lang="en-US" sz="2900">
                <a:solidFill>
                  <a:schemeClr val="dk1"/>
                </a:solidFill>
                <a:highlight>
                  <a:srgbClr val="FFFFFF"/>
                </a:highlight>
              </a:rPr>
              <a:t>ADAPTATIONS TO ENVIRONMENT-TERRESTRIAL ANIMALS: SNAKE AND CAMEL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9824c5e45_0_63"/>
          <p:cNvSpPr txBox="1"/>
          <p:nvPr>
            <p:ph type="title"/>
          </p:nvPr>
        </p:nvSpPr>
        <p:spPr>
          <a:xfrm>
            <a:off x="838200" y="365125"/>
            <a:ext cx="105156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FF0000"/>
                </a:solidFill>
              </a:rPr>
              <a:t>SUMMARY</a:t>
            </a:r>
            <a:endParaRPr b="1" sz="3500">
              <a:solidFill>
                <a:srgbClr val="FF0000"/>
              </a:solidFill>
            </a:endParaRPr>
          </a:p>
        </p:txBody>
      </p:sp>
      <p:sp>
        <p:nvSpPr>
          <p:cNvPr id="181" name="Google Shape;181;ge9824c5e45_0_63"/>
          <p:cNvSpPr txBox="1"/>
          <p:nvPr>
            <p:ph idx="1" type="body"/>
          </p:nvPr>
        </p:nvSpPr>
        <p:spPr>
          <a:xfrm>
            <a:off x="838200" y="1354675"/>
            <a:ext cx="10515600" cy="5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100"/>
              <a:buFont typeface="Calibri"/>
              <a:buChar char="•"/>
            </a:pPr>
            <a:r>
              <a:rPr b="1" lang="en-US" sz="3100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b="1" lang="en-US" sz="3100">
                <a:latin typeface="Calibri"/>
                <a:ea typeface="Calibri"/>
                <a:cs typeface="Calibri"/>
                <a:sym typeface="Calibri"/>
              </a:rPr>
              <a:t> process of changing to suit the environment is known as adaptation.</a:t>
            </a:r>
            <a:endParaRPr b="1" sz="3100"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•"/>
            </a:pPr>
            <a:r>
              <a:rPr b="1" lang="en-US" sz="3100">
                <a:latin typeface="Calibri"/>
                <a:ea typeface="Calibri"/>
                <a:cs typeface="Calibri"/>
                <a:sym typeface="Calibri"/>
              </a:rPr>
              <a:t>Habitat is known as the natural environment of the animals.</a:t>
            </a:r>
            <a:endParaRPr b="1" sz="3100"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•"/>
            </a:pPr>
            <a:r>
              <a:rPr b="1" lang="en-US" sz="3100">
                <a:latin typeface="Calibri"/>
                <a:ea typeface="Calibri"/>
                <a:cs typeface="Calibri"/>
                <a:sym typeface="Calibri"/>
              </a:rPr>
              <a:t>In the natural world, a plant or an animal adapts or changes itself to suit its environment.</a:t>
            </a:r>
            <a:endParaRPr b="1" sz="3100"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•"/>
            </a:pPr>
            <a:r>
              <a:rPr b="1" lang="en-US" sz="31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Terrestrial animals are animals that live on  the land. </a:t>
            </a:r>
            <a:endParaRPr b="1" sz="3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e9824c5e45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e62f18f305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e62f18f305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8747" y="5932358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74f110d0f_0_30"/>
          <p:cNvSpPr txBox="1"/>
          <p:nvPr>
            <p:ph idx="1" type="body"/>
          </p:nvPr>
        </p:nvSpPr>
        <p:spPr>
          <a:xfrm>
            <a:off x="757800" y="4275400"/>
            <a:ext cx="10676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/>
              <a:t>Ans: Adaptation</a:t>
            </a:r>
            <a:endParaRPr b="1" sz="3800"/>
          </a:p>
        </p:txBody>
      </p:sp>
      <p:sp>
        <p:nvSpPr>
          <p:cNvPr id="195" name="Google Shape;195;ge74f110d0f_0_30"/>
          <p:cNvSpPr txBox="1"/>
          <p:nvPr>
            <p:ph type="title"/>
          </p:nvPr>
        </p:nvSpPr>
        <p:spPr>
          <a:xfrm>
            <a:off x="838200" y="661875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700">
                <a:solidFill>
                  <a:srgbClr val="FF0000"/>
                </a:solidFill>
              </a:rPr>
              <a:t>Q1. The process of changing to suit the environment.</a:t>
            </a:r>
            <a:endParaRPr b="1" sz="3700">
              <a:solidFill>
                <a:srgbClr val="FF0000"/>
              </a:solidFill>
            </a:endParaRPr>
          </a:p>
        </p:txBody>
      </p:sp>
      <p:pic>
        <p:nvPicPr>
          <p:cNvPr id="196" name="Google Shape;196;ge74f110d0f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62f18f305_0_177"/>
          <p:cNvSpPr txBox="1"/>
          <p:nvPr>
            <p:ph idx="1" type="body"/>
          </p:nvPr>
        </p:nvSpPr>
        <p:spPr>
          <a:xfrm>
            <a:off x="757800" y="4275400"/>
            <a:ext cx="10676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/>
              <a:t>Ans: lizards</a:t>
            </a:r>
            <a:endParaRPr b="1" sz="3800"/>
          </a:p>
        </p:txBody>
      </p:sp>
      <p:sp>
        <p:nvSpPr>
          <p:cNvPr id="202" name="Google Shape;202;ge62f18f305_0_177"/>
          <p:cNvSpPr txBox="1"/>
          <p:nvPr>
            <p:ph type="title"/>
          </p:nvPr>
        </p:nvSpPr>
        <p:spPr>
          <a:xfrm>
            <a:off x="838200" y="1121125"/>
            <a:ext cx="10515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FF0000"/>
                </a:solidFill>
              </a:rPr>
              <a:t>Q2. </a:t>
            </a:r>
            <a:r>
              <a:rPr b="1" lang="en-US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Animals like frogs and_______sleep for several months to protect themselves from cold</a:t>
            </a:r>
            <a:r>
              <a:rPr b="1" lang="en-US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sz="4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>
              <a:solidFill>
                <a:srgbClr val="FF0000"/>
              </a:solidFill>
            </a:endParaRPr>
          </a:p>
        </p:txBody>
      </p:sp>
      <p:pic>
        <p:nvPicPr>
          <p:cNvPr id="203" name="Google Shape;203;ge62f18f305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62f18f305_0_262"/>
          <p:cNvSpPr txBox="1"/>
          <p:nvPr>
            <p:ph idx="1" type="body"/>
          </p:nvPr>
        </p:nvSpPr>
        <p:spPr>
          <a:xfrm>
            <a:off x="757800" y="4487075"/>
            <a:ext cx="10676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/>
              <a:t>Ans: terrestrial </a:t>
            </a:r>
            <a:endParaRPr b="1" sz="3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/>
          </a:p>
        </p:txBody>
      </p:sp>
      <p:sp>
        <p:nvSpPr>
          <p:cNvPr id="209" name="Google Shape;209;ge62f18f305_0_262"/>
          <p:cNvSpPr txBox="1"/>
          <p:nvPr>
            <p:ph type="title"/>
          </p:nvPr>
        </p:nvSpPr>
        <p:spPr>
          <a:xfrm>
            <a:off x="467000" y="381350"/>
            <a:ext cx="10515600" cy="16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700">
                <a:solidFill>
                  <a:srgbClr val="FF0000"/>
                </a:solidFill>
              </a:rPr>
              <a:t>Q3. Snakes are __________ animals.</a:t>
            </a:r>
            <a:endParaRPr b="1" sz="3600">
              <a:solidFill>
                <a:srgbClr val="FF0000"/>
              </a:solidFill>
            </a:endParaRPr>
          </a:p>
        </p:txBody>
      </p:sp>
      <p:pic>
        <p:nvPicPr>
          <p:cNvPr id="210" name="Google Shape;210;ge62f18f305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62f18f305_0_0"/>
          <p:cNvSpPr txBox="1"/>
          <p:nvPr>
            <p:ph idx="1" type="body"/>
          </p:nvPr>
        </p:nvSpPr>
        <p:spPr>
          <a:xfrm>
            <a:off x="838200" y="1293225"/>
            <a:ext cx="10676400" cy="4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Write the difficult words in your notebook.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e62f18f305_0_0"/>
          <p:cNvSpPr txBox="1"/>
          <p:nvPr>
            <p:ph type="title"/>
          </p:nvPr>
        </p:nvSpPr>
        <p:spPr>
          <a:xfrm>
            <a:off x="1120350" y="221650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FF0000"/>
                </a:solidFill>
              </a:rPr>
              <a:t>HOMEWORK</a:t>
            </a:r>
            <a:endParaRPr b="1" sz="3500">
              <a:solidFill>
                <a:srgbClr val="FF0000"/>
              </a:solidFill>
            </a:endParaRPr>
          </a:p>
        </p:txBody>
      </p:sp>
      <p:pic>
        <p:nvPicPr>
          <p:cNvPr id="217" name="Google Shape;217;ge62f18f30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c7bb104da_0_6"/>
          <p:cNvSpPr txBox="1"/>
          <p:nvPr>
            <p:ph idx="1" type="body"/>
          </p:nvPr>
        </p:nvSpPr>
        <p:spPr>
          <a:xfrm>
            <a:off x="838200" y="1587375"/>
            <a:ext cx="106764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/>
              <a:t>The learner will be able to:</a:t>
            </a:r>
            <a:endParaRPr b="1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>
                <a:highlight>
                  <a:schemeClr val="lt1"/>
                </a:highlight>
              </a:rPr>
              <a:t>understand the importance of adaptations among animals.</a:t>
            </a:r>
            <a:endParaRPr b="1" sz="3000">
              <a:highlight>
                <a:schemeClr val="lt1"/>
              </a:highlight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>
                <a:highlight>
                  <a:schemeClr val="lt1"/>
                </a:highlight>
              </a:rPr>
              <a:t>classify animals according to their habitats and feeding habits.</a:t>
            </a:r>
            <a:endParaRPr b="1" sz="30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highlight>
                <a:srgbClr val="FFFFFF"/>
              </a:highlight>
            </a:endParaRPr>
          </a:p>
        </p:txBody>
      </p:sp>
      <p:sp>
        <p:nvSpPr>
          <p:cNvPr id="223" name="Google Shape;223;gcc7bb104da_0_6"/>
          <p:cNvSpPr txBox="1"/>
          <p:nvPr>
            <p:ph type="title"/>
          </p:nvPr>
        </p:nvSpPr>
        <p:spPr>
          <a:xfrm>
            <a:off x="838200" y="460375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FF0000"/>
                </a:solidFill>
              </a:rPr>
              <a:t>LEARNING OUTCOME</a:t>
            </a:r>
            <a:endParaRPr b="1" sz="4000">
              <a:solidFill>
                <a:srgbClr val="FF0000"/>
              </a:solidFill>
            </a:endParaRPr>
          </a:p>
        </p:txBody>
      </p:sp>
      <p:pic>
        <p:nvPicPr>
          <p:cNvPr id="224" name="Google Shape;224;gcc7bb104d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2145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45718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18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c7bb104da_0_12"/>
          <p:cNvSpPr txBox="1"/>
          <p:nvPr>
            <p:ph idx="1" type="body"/>
          </p:nvPr>
        </p:nvSpPr>
        <p:spPr>
          <a:xfrm>
            <a:off x="757800" y="1436225"/>
            <a:ext cx="10676400" cy="43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>
                <a:solidFill>
                  <a:srgbClr val="000000"/>
                </a:solidFill>
              </a:rPr>
              <a:t>To enable the learner to:</a:t>
            </a:r>
            <a:endParaRPr b="1"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>
                <a:highlight>
                  <a:srgbClr val="FFFFFF"/>
                </a:highlight>
              </a:rPr>
              <a:t>understand the importance of adaptations among animals.</a:t>
            </a:r>
            <a:endParaRPr b="1" sz="3000"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>
                <a:highlight>
                  <a:srgbClr val="FFFFFF"/>
                </a:highlight>
              </a:rPr>
              <a:t>classify animals according to their habitats and feeding habits.</a:t>
            </a:r>
            <a:endParaRPr b="1" sz="3000">
              <a:highlight>
                <a:srgbClr val="FFFFFF"/>
              </a:highlight>
            </a:endParaRPr>
          </a:p>
        </p:txBody>
      </p:sp>
      <p:sp>
        <p:nvSpPr>
          <p:cNvPr id="101" name="Google Shape;101;gcc7bb104da_0_12"/>
          <p:cNvSpPr txBox="1"/>
          <p:nvPr>
            <p:ph type="title"/>
          </p:nvPr>
        </p:nvSpPr>
        <p:spPr>
          <a:xfrm>
            <a:off x="838200" y="193200"/>
            <a:ext cx="105156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FF0000"/>
                </a:solidFill>
              </a:rPr>
              <a:t>LEARNING OBJECTIVE</a:t>
            </a:r>
            <a:endParaRPr b="1" sz="4000">
              <a:solidFill>
                <a:srgbClr val="FF0000"/>
              </a:solidFill>
            </a:endParaRPr>
          </a:p>
        </p:txBody>
      </p:sp>
      <p:pic>
        <p:nvPicPr>
          <p:cNvPr id="102" name="Google Shape;102;gcc7bb104da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a49de7cbb_0_3"/>
          <p:cNvSpPr txBox="1"/>
          <p:nvPr>
            <p:ph idx="1" type="body"/>
          </p:nvPr>
        </p:nvSpPr>
        <p:spPr>
          <a:xfrm>
            <a:off x="757800" y="1436225"/>
            <a:ext cx="99420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</a:rPr>
              <a:t>We live in…...</a:t>
            </a:r>
            <a:endParaRPr b="1" sz="3000">
              <a:highlight>
                <a:srgbClr val="FFFFFF"/>
              </a:highlight>
            </a:endParaRPr>
          </a:p>
        </p:txBody>
      </p:sp>
      <p:sp>
        <p:nvSpPr>
          <p:cNvPr id="108" name="Google Shape;108;gea49de7cbb_0_3"/>
          <p:cNvSpPr txBox="1"/>
          <p:nvPr>
            <p:ph type="title"/>
          </p:nvPr>
        </p:nvSpPr>
        <p:spPr>
          <a:xfrm>
            <a:off x="627200" y="193325"/>
            <a:ext cx="105156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200">
                <a:solidFill>
                  <a:srgbClr val="FF0000"/>
                </a:solidFill>
              </a:rPr>
              <a:t>ANIMALS ADAPT THEMSELVES IN DIFFERENT SURROUNDINGS</a:t>
            </a:r>
            <a:endParaRPr b="1" sz="3200">
              <a:solidFill>
                <a:srgbClr val="FF0000"/>
              </a:solidFill>
            </a:endParaRPr>
          </a:p>
        </p:txBody>
      </p:sp>
      <p:pic>
        <p:nvPicPr>
          <p:cNvPr id="109" name="Google Shape;109;gea49de7cbb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075" y="2245525"/>
            <a:ext cx="3332901" cy="14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ea49de7cbb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8100" y="1935300"/>
            <a:ext cx="2364700" cy="18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ea49de7cbb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ea49de7cbb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9150" y="4050175"/>
            <a:ext cx="3285850" cy="22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ea49de7cbb_0_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78098" y="4050175"/>
            <a:ext cx="29239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ea49de7cbb_0_3"/>
          <p:cNvSpPr txBox="1"/>
          <p:nvPr/>
        </p:nvSpPr>
        <p:spPr>
          <a:xfrm>
            <a:off x="105500" y="2532175"/>
            <a:ext cx="164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IN THE WATER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ea49de7cbb_0_3"/>
          <p:cNvSpPr txBox="1"/>
          <p:nvPr/>
        </p:nvSpPr>
        <p:spPr>
          <a:xfrm>
            <a:off x="274325" y="4557925"/>
            <a:ext cx="1899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Calibri"/>
                <a:ea typeface="Calibri"/>
                <a:cs typeface="Calibri"/>
                <a:sym typeface="Calibri"/>
              </a:rPr>
              <a:t>ON THE TREE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ea49de7cbb_0_3"/>
          <p:cNvSpPr txBox="1"/>
          <p:nvPr/>
        </p:nvSpPr>
        <p:spPr>
          <a:xfrm>
            <a:off x="6414875" y="2447775"/>
            <a:ext cx="236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alibri"/>
                <a:ea typeface="Calibri"/>
                <a:cs typeface="Calibri"/>
                <a:sym typeface="Calibri"/>
              </a:rPr>
              <a:t>MAINLY IN </a:t>
            </a:r>
            <a:r>
              <a:rPr b="1" lang="en-US" sz="2700">
                <a:latin typeface="Calibri"/>
                <a:ea typeface="Calibri"/>
                <a:cs typeface="Calibri"/>
                <a:sym typeface="Calibri"/>
              </a:rPr>
              <a:t>DESERT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ea49de7cbb_0_3"/>
          <p:cNvSpPr txBox="1"/>
          <p:nvPr/>
        </p:nvSpPr>
        <p:spPr>
          <a:xfrm>
            <a:off x="6604775" y="4895550"/>
            <a:ext cx="217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BOTH ON LAND AND WATER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e71fc2922c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4000" y="5761299"/>
            <a:ext cx="925650" cy="11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71fc2922c_0_3"/>
          <p:cNvSpPr txBox="1"/>
          <p:nvPr/>
        </p:nvSpPr>
        <p:spPr>
          <a:xfrm>
            <a:off x="1128525" y="3385600"/>
            <a:ext cx="23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e71fc2922c_0_3"/>
          <p:cNvSpPr txBox="1"/>
          <p:nvPr>
            <p:ph type="title"/>
          </p:nvPr>
        </p:nvSpPr>
        <p:spPr>
          <a:xfrm>
            <a:off x="396000" y="211550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55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ADAPTATION</a:t>
            </a:r>
            <a:endParaRPr b="1" sz="3655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e71fc2922c_0_3"/>
          <p:cNvSpPr txBox="1"/>
          <p:nvPr>
            <p:ph idx="1" type="body"/>
          </p:nvPr>
        </p:nvSpPr>
        <p:spPr>
          <a:xfrm>
            <a:off x="396000" y="1137050"/>
            <a:ext cx="7052700" cy="4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•"/>
            </a:pPr>
            <a:r>
              <a:rPr b="1" lang="en-US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the natural world, a plant or an animal adapts or changes itself to suit its surroundings, this process of changing to suit the surroundings is called </a:t>
            </a:r>
            <a:r>
              <a:rPr b="1" lang="en-US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adaptation</a:t>
            </a:r>
            <a:r>
              <a:rPr b="1" lang="en-US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•"/>
            </a:pPr>
            <a:r>
              <a:rPr b="1" lang="en-US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Living things that are able to adapt themselves to </a:t>
            </a:r>
            <a:r>
              <a:rPr b="1" lang="en-US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b="1" lang="en-US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surroundings can survive.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highlight>
                <a:srgbClr val="FFFFFF"/>
              </a:highlight>
            </a:endParaRPr>
          </a:p>
        </p:txBody>
      </p:sp>
      <p:pic>
        <p:nvPicPr>
          <p:cNvPr id="126" name="Google Shape;126;ge71fc2922c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6050" y="698600"/>
            <a:ext cx="2759750" cy="20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e71fc2922c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1100" y="2947150"/>
            <a:ext cx="4438500" cy="235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5ee823547_0_85"/>
          <p:cNvSpPr txBox="1"/>
          <p:nvPr>
            <p:ph idx="1" type="body"/>
          </p:nvPr>
        </p:nvSpPr>
        <p:spPr>
          <a:xfrm>
            <a:off x="162000" y="1216075"/>
            <a:ext cx="8046600" cy="5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Calibri"/>
              <a:buChar char="•"/>
            </a:pPr>
            <a:r>
              <a:rPr b="1" lang="en-US" sz="2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natural home of an animal is called its habitat. </a:t>
            </a:r>
            <a:endParaRPr b="1" sz="26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TERRESTRIAL ANIMALS</a:t>
            </a:r>
            <a:endParaRPr b="1" sz="2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Calibri"/>
              <a:buChar char="•"/>
            </a:pPr>
            <a:r>
              <a:rPr b="1" lang="en-US" sz="26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Animals who live on land are called terrestrial animals.</a:t>
            </a:r>
            <a:endParaRPr b="1" sz="26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Calibri"/>
              <a:buChar char="•"/>
            </a:pPr>
            <a:r>
              <a:rPr b="1" lang="en-US" sz="26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These animals have developed specific features that help them to survive and live on land. </a:t>
            </a:r>
            <a:endParaRPr b="1" sz="26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Calibri"/>
              <a:buChar char="•"/>
            </a:pPr>
            <a:r>
              <a:rPr b="1" lang="en-US" sz="26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Examples of terrestrial animals are </a:t>
            </a:r>
            <a:r>
              <a:rPr b="1" lang="en-US" sz="26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cats, ants, dogs,  spiders, kangaroos, tigers, lions, mice, bats, bulls, oxen, leopards, elephants and many more.</a:t>
            </a:r>
            <a:endParaRPr b="1" sz="26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e5ee823547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6350" y="5598623"/>
            <a:ext cx="925650" cy="11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e5ee823547_0_85"/>
          <p:cNvSpPr txBox="1"/>
          <p:nvPr/>
        </p:nvSpPr>
        <p:spPr>
          <a:xfrm>
            <a:off x="653700" y="294025"/>
            <a:ext cx="1070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ADAPTATIONS TO ENVIRONMENT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e5ee823547_0_85"/>
          <p:cNvPicPr preferRelativeResize="0"/>
          <p:nvPr/>
        </p:nvPicPr>
        <p:blipFill rotWithShape="1">
          <a:blip r:embed="rId4">
            <a:alphaModFix/>
          </a:blip>
          <a:srcRect b="2244" l="0" r="0" t="4619"/>
          <a:stretch/>
        </p:blipFill>
        <p:spPr>
          <a:xfrm>
            <a:off x="8208500" y="1329400"/>
            <a:ext cx="3831099" cy="392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74f110d0f_0_1"/>
          <p:cNvSpPr txBox="1"/>
          <p:nvPr>
            <p:ph type="title"/>
          </p:nvPr>
        </p:nvSpPr>
        <p:spPr>
          <a:xfrm>
            <a:off x="838200" y="365125"/>
            <a:ext cx="105156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FF0000"/>
                </a:solidFill>
              </a:rPr>
              <a:t>FEATURES OF TERRESTRIAL ANIMALS</a:t>
            </a:r>
            <a:endParaRPr b="1" sz="3500">
              <a:solidFill>
                <a:srgbClr val="FF0000"/>
              </a:solidFill>
            </a:endParaRPr>
          </a:p>
        </p:txBody>
      </p:sp>
      <p:pic>
        <p:nvPicPr>
          <p:cNvPr id="142" name="Google Shape;142;ge74f110d0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6350" y="5598623"/>
            <a:ext cx="925650" cy="11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e74f110d0f_0_1"/>
          <p:cNvSpPr txBox="1"/>
          <p:nvPr/>
        </p:nvSpPr>
        <p:spPr>
          <a:xfrm>
            <a:off x="484400" y="1733625"/>
            <a:ext cx="70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e74f110d0f_0_1"/>
          <p:cNvSpPr txBox="1"/>
          <p:nvPr/>
        </p:nvSpPr>
        <p:spPr>
          <a:xfrm>
            <a:off x="7684275" y="1404650"/>
            <a:ext cx="43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e74f110d0f_0_1"/>
          <p:cNvSpPr txBox="1"/>
          <p:nvPr/>
        </p:nvSpPr>
        <p:spPr>
          <a:xfrm>
            <a:off x="838200" y="1290500"/>
            <a:ext cx="10869300" cy="6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Calibri"/>
              <a:buChar char="•"/>
            </a:pPr>
            <a:r>
              <a:rPr b="1" lang="en-US" sz="31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Most of these animals have legs, which help them to run fast.</a:t>
            </a:r>
            <a:endParaRPr b="1" sz="31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100"/>
              <a:buFont typeface="Calibri"/>
              <a:buChar char="•"/>
            </a:pPr>
            <a:r>
              <a:rPr b="1" lang="en-US" sz="31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have lungs to breathe .</a:t>
            </a:r>
            <a:endParaRPr b="1" sz="31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100"/>
              <a:buFont typeface="Calibri"/>
              <a:buChar char="•"/>
            </a:pPr>
            <a:r>
              <a:rPr b="1" lang="en-US" sz="31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have well- developed sense organs and nervous system.</a:t>
            </a:r>
            <a:endParaRPr b="1" sz="31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100"/>
              <a:buFont typeface="Calibri"/>
              <a:buChar char="•"/>
            </a:pPr>
            <a:r>
              <a:rPr b="1" lang="en-US" sz="31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These organs helps them to sense the changes in their surroundings.</a:t>
            </a:r>
            <a:endParaRPr b="1" sz="31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cc7bb104d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cc7bb104da_0_0"/>
          <p:cNvSpPr txBox="1"/>
          <p:nvPr/>
        </p:nvSpPr>
        <p:spPr>
          <a:xfrm>
            <a:off x="638150" y="1100675"/>
            <a:ext cx="7253700" cy="21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alibri"/>
              <a:buChar char="●"/>
            </a:pPr>
            <a:r>
              <a:rPr b="1" lang="en-US" sz="2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Animals like snakes  do not have legs.</a:t>
            </a:r>
            <a:endParaRPr b="1" sz="2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1" lang="en-US" sz="2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have plates or scales that help them to crawl on the land.</a:t>
            </a:r>
            <a:endParaRPr b="1" sz="2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cc7bb104da_0_0"/>
          <p:cNvSpPr txBox="1"/>
          <p:nvPr>
            <p:ph type="title"/>
          </p:nvPr>
        </p:nvSpPr>
        <p:spPr>
          <a:xfrm>
            <a:off x="838200" y="195800"/>
            <a:ext cx="10515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4545"/>
              <a:buNone/>
            </a:pPr>
            <a:r>
              <a:rPr b="1" lang="en-US" sz="3300">
                <a:solidFill>
                  <a:srgbClr val="FF0000"/>
                </a:solidFill>
                <a:highlight>
                  <a:srgbClr val="FFFFFF"/>
                </a:highlight>
              </a:rPr>
              <a:t>ADAPTATIONS TO THE ENVIRONMENT BY SNAKES</a:t>
            </a:r>
            <a:endParaRPr b="1" sz="3300">
              <a:solidFill>
                <a:srgbClr val="FF0000"/>
              </a:solidFill>
            </a:endParaRPr>
          </a:p>
        </p:txBody>
      </p:sp>
      <p:pic>
        <p:nvPicPr>
          <p:cNvPr id="153" name="Google Shape;153;gcc7bb104d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4625" y="11006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cc7bb104d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4225" y="3505575"/>
            <a:ext cx="3709650" cy="27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cc7bb104da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4625" y="3505575"/>
            <a:ext cx="3709650" cy="27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ea49de7cbb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ea49de7cbb_0_32"/>
          <p:cNvSpPr txBox="1"/>
          <p:nvPr/>
        </p:nvSpPr>
        <p:spPr>
          <a:xfrm>
            <a:off x="638150" y="1100675"/>
            <a:ext cx="6873900" cy="537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●"/>
            </a:pPr>
            <a:r>
              <a:rPr b="1" lang="en-US" sz="3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Camel lives in desert area.</a:t>
            </a:r>
            <a:endParaRPr b="1" sz="3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●"/>
            </a:pPr>
            <a:r>
              <a:rPr b="1" lang="en-US" sz="3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have thick skin.</a:t>
            </a:r>
            <a:endParaRPr b="1" sz="3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●"/>
            </a:pPr>
            <a:r>
              <a:rPr b="1" lang="en-US" sz="3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Their body is not very hairy.</a:t>
            </a:r>
            <a:endParaRPr b="1" sz="3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●"/>
            </a:pPr>
            <a:r>
              <a:rPr b="1" lang="en-US" sz="3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Thick skin of camels protect them from the heat of the sun.</a:t>
            </a:r>
            <a:endParaRPr b="1" sz="3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ea49de7cbb_0_32"/>
          <p:cNvSpPr txBox="1"/>
          <p:nvPr>
            <p:ph type="title"/>
          </p:nvPr>
        </p:nvSpPr>
        <p:spPr>
          <a:xfrm>
            <a:off x="838200" y="195800"/>
            <a:ext cx="10515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300">
                <a:solidFill>
                  <a:srgbClr val="FF0000"/>
                </a:solidFill>
                <a:highlight>
                  <a:srgbClr val="FFFFFF"/>
                </a:highlight>
              </a:rPr>
              <a:t>ADAPTATIONS TO THE ENVIRONMENT BY CAMEL</a:t>
            </a:r>
            <a:endParaRPr b="1" sz="3300">
              <a:solidFill>
                <a:srgbClr val="FF0000"/>
              </a:solidFill>
            </a:endParaRPr>
          </a:p>
        </p:txBody>
      </p:sp>
      <p:pic>
        <p:nvPicPr>
          <p:cNvPr id="163" name="Google Shape;163;gea49de7cbb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300" y="1632350"/>
            <a:ext cx="33337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ea49de7cbb_0_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0925" y="3493975"/>
            <a:ext cx="3812875" cy="23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9824c5e45_0_54"/>
          <p:cNvSpPr txBox="1"/>
          <p:nvPr>
            <p:ph type="title"/>
          </p:nvPr>
        </p:nvSpPr>
        <p:spPr>
          <a:xfrm>
            <a:off x="838200" y="365125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FF0000"/>
                </a:solidFill>
              </a:rPr>
              <a:t>HIBERNATION</a:t>
            </a:r>
            <a:endParaRPr b="1" sz="3500">
              <a:solidFill>
                <a:srgbClr val="FF0000"/>
              </a:solidFill>
            </a:endParaRPr>
          </a:p>
        </p:txBody>
      </p:sp>
      <p:sp>
        <p:nvSpPr>
          <p:cNvPr id="171" name="Google Shape;171;ge9824c5e45_0_54"/>
          <p:cNvSpPr txBox="1"/>
          <p:nvPr>
            <p:ph idx="1" type="body"/>
          </p:nvPr>
        </p:nvSpPr>
        <p:spPr>
          <a:xfrm>
            <a:off x="838200" y="1397000"/>
            <a:ext cx="6781800" cy="47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Some animals like lizards and frogs sleep for several months to protect themselves from the cold. This process is called </a:t>
            </a:r>
            <a:r>
              <a:rPr b="1" lang="en-US" sz="3000" u="sng">
                <a:latin typeface="Calibri"/>
                <a:ea typeface="Calibri"/>
                <a:cs typeface="Calibri"/>
                <a:sym typeface="Calibri"/>
              </a:rPr>
              <a:t>hibernation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e9824c5e45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3997" y="5944133"/>
            <a:ext cx="925651" cy="92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e9824c5e45_0_54"/>
          <p:cNvPicPr preferRelativeResize="0"/>
          <p:nvPr/>
        </p:nvPicPr>
        <p:blipFill rotWithShape="1">
          <a:blip r:embed="rId4">
            <a:alphaModFix/>
          </a:blip>
          <a:srcRect b="7166" l="0" r="0" t="0"/>
          <a:stretch/>
        </p:blipFill>
        <p:spPr>
          <a:xfrm>
            <a:off x="8574250" y="577900"/>
            <a:ext cx="3284800" cy="31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e9824c5e45_0_54"/>
          <p:cNvPicPr preferRelativeResize="0"/>
          <p:nvPr/>
        </p:nvPicPr>
        <p:blipFill rotWithShape="1">
          <a:blip r:embed="rId5">
            <a:alphaModFix/>
          </a:blip>
          <a:srcRect b="9313" l="0" r="0" t="0"/>
          <a:stretch/>
        </p:blipFill>
        <p:spPr>
          <a:xfrm>
            <a:off x="7772400" y="3929600"/>
            <a:ext cx="3501600" cy="22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