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0" roundtripDataSignature="AMtx7mhNZO0lS9Tta21fDAkznZOgk0kS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e9824c5e45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0" name="Google Shape;90;ge9824c5e45_0_7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e74f110d0f_0_3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68" name="Google Shape;168;ge74f110d0f_0_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e62f18f305_0_17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75" name="Google Shape;175;ge62f18f305_0_1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e62f18f305_0_26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82" name="Google Shape;182;ge62f18f305_0_26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e62f18f305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89" name="Google Shape;189;ge62f18f305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cc7bb104da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96" name="Google Shape;196;gcc7bb104da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cc7bb104da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98" name="Google Shape;98;gcc7bb104da_0_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e8473891f2_0_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05" name="Google Shape;105;ge8473891f2_0_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e71fc2922c_0_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17" name="Google Shape;117;ge71fc2922c_0_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e5ee823547_0_8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25" name="Google Shape;125;ge5ee823547_0_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e74f110d0f_0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e74f110d0f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3" name="Google Shape;133;ge74f110d0f_0_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e9824c5e45_0_6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ge9824c5e45_0_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ge9824c5e45_0_6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ea6bc03cb6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gea6bc03cb6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2" name="Google Shape;152;gea6bc03cb6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e62f18f305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ge62f18f305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ge62f18f305_0_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18" name="Google Shape;18;p12"/>
          <p:cNvSpPr txBox="1"/>
          <p:nvPr>
            <p:ph idx="12" type="sldNum"/>
          </p:nvPr>
        </p:nvSpPr>
        <p:spPr>
          <a:xfrm>
            <a:off x="11296611" y="6217623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1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1"/>
          <p:cNvSpPr/>
          <p:nvPr>
            <p:ph idx="2" type="pic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21"/>
          <p:cNvSpPr txBox="1"/>
          <p:nvPr>
            <p:ph idx="1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2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3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3"/>
          <p:cNvSpPr txBox="1"/>
          <p:nvPr>
            <p:ph idx="1" type="body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3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15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8" name="Google Shape;38;p14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17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17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20"/>
          <p:cNvSpPr txBox="1"/>
          <p:nvPr>
            <p:ph idx="2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2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ge9824c5e45_0_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69600" y="4100"/>
            <a:ext cx="1369520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ge9824c5e45_0_70"/>
          <p:cNvSpPr txBox="1"/>
          <p:nvPr/>
        </p:nvSpPr>
        <p:spPr>
          <a:xfrm>
            <a:off x="1714600" y="506174"/>
            <a:ext cx="8762700" cy="136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WELCOME TO THE ONLINE CLASS 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Google Shape;94;ge9824c5e45_0_7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" y="5492101"/>
            <a:ext cx="12192000" cy="13659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ge9824c5e45_0_70"/>
          <p:cNvSpPr txBox="1"/>
          <p:nvPr/>
        </p:nvSpPr>
        <p:spPr>
          <a:xfrm>
            <a:off x="1347825" y="1685575"/>
            <a:ext cx="97011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NO.: </a:t>
            </a:r>
            <a:r>
              <a:rPr b="1" lang="en-US" sz="3000"/>
              <a:t>5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4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SUBJECT: SCIENCE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8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NAME: </a:t>
            </a:r>
            <a:r>
              <a:rPr b="1" i="0" lang="en-US" sz="3000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ANIMALS: HOW LIFE GOES ON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 TOPIC: </a:t>
            </a:r>
            <a:r>
              <a:rPr b="1" lang="en-US" sz="3000"/>
              <a:t>SHORT AND LONG Q/A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e74f110d0f_0_30"/>
          <p:cNvSpPr txBox="1"/>
          <p:nvPr>
            <p:ph idx="1" type="body"/>
          </p:nvPr>
        </p:nvSpPr>
        <p:spPr>
          <a:xfrm>
            <a:off x="757800" y="4041400"/>
            <a:ext cx="10676400" cy="10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800"/>
              <a:t>Ans: mammals</a:t>
            </a:r>
            <a:endParaRPr b="1" sz="3800"/>
          </a:p>
        </p:txBody>
      </p:sp>
      <p:sp>
        <p:nvSpPr>
          <p:cNvPr id="171" name="Google Shape;171;ge74f110d0f_0_30"/>
          <p:cNvSpPr txBox="1"/>
          <p:nvPr>
            <p:ph type="title"/>
          </p:nvPr>
        </p:nvSpPr>
        <p:spPr>
          <a:xfrm>
            <a:off x="838200" y="661875"/>
            <a:ext cx="10515600" cy="9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700">
                <a:solidFill>
                  <a:srgbClr val="FF0000"/>
                </a:solidFill>
              </a:rPr>
              <a:t>Q1. _______are most developed among all animals.</a:t>
            </a:r>
            <a:endParaRPr b="1" sz="3700">
              <a:solidFill>
                <a:srgbClr val="FF0000"/>
              </a:solidFill>
            </a:endParaRPr>
          </a:p>
        </p:txBody>
      </p:sp>
      <p:pic>
        <p:nvPicPr>
          <p:cNvPr id="172" name="Google Shape;172;ge74f110d0f_0_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e62f18f305_0_177"/>
          <p:cNvSpPr txBox="1"/>
          <p:nvPr>
            <p:ph idx="1" type="body"/>
          </p:nvPr>
        </p:nvSpPr>
        <p:spPr>
          <a:xfrm>
            <a:off x="505800" y="4347400"/>
            <a:ext cx="10676400" cy="10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800"/>
              <a:t>Ans: 4 stages</a:t>
            </a:r>
            <a:endParaRPr b="1" sz="3800"/>
          </a:p>
        </p:txBody>
      </p:sp>
      <p:sp>
        <p:nvSpPr>
          <p:cNvPr id="178" name="Google Shape;178;ge62f18f305_0_177"/>
          <p:cNvSpPr txBox="1"/>
          <p:nvPr>
            <p:ph type="title"/>
          </p:nvPr>
        </p:nvSpPr>
        <p:spPr>
          <a:xfrm>
            <a:off x="838200" y="1121000"/>
            <a:ext cx="10515600" cy="108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800">
                <a:solidFill>
                  <a:srgbClr val="FF0000"/>
                </a:solidFill>
              </a:rPr>
              <a:t>Q2. </a:t>
            </a:r>
            <a:r>
              <a:rPr b="1" lang="en-US" sz="4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Butterfly</a:t>
            </a:r>
            <a:r>
              <a:rPr b="1" lang="en-US" sz="4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has ______stages of life cycle.</a:t>
            </a:r>
            <a:endParaRPr b="1" sz="41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8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800">
              <a:solidFill>
                <a:srgbClr val="FF0000"/>
              </a:solidFill>
            </a:endParaRPr>
          </a:p>
        </p:txBody>
      </p:sp>
      <p:pic>
        <p:nvPicPr>
          <p:cNvPr id="179" name="Google Shape;179;ge62f18f305_0_1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e62f18f305_0_262"/>
          <p:cNvSpPr txBox="1"/>
          <p:nvPr>
            <p:ph idx="1" type="body"/>
          </p:nvPr>
        </p:nvSpPr>
        <p:spPr>
          <a:xfrm>
            <a:off x="757800" y="4487075"/>
            <a:ext cx="10676400" cy="10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800"/>
              <a:t>Ans: larva</a:t>
            </a:r>
            <a:endParaRPr b="1" sz="3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800"/>
          </a:p>
        </p:txBody>
      </p:sp>
      <p:sp>
        <p:nvSpPr>
          <p:cNvPr id="185" name="Google Shape;185;ge62f18f305_0_262"/>
          <p:cNvSpPr txBox="1"/>
          <p:nvPr>
            <p:ph type="title"/>
          </p:nvPr>
        </p:nvSpPr>
        <p:spPr>
          <a:xfrm>
            <a:off x="298200" y="697875"/>
            <a:ext cx="10515600" cy="16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700">
                <a:solidFill>
                  <a:srgbClr val="FF0000"/>
                </a:solidFill>
              </a:rPr>
              <a:t>Q3. The young one that is different from the adult insect.</a:t>
            </a:r>
            <a:endParaRPr b="1" sz="3600">
              <a:solidFill>
                <a:srgbClr val="FF0000"/>
              </a:solidFill>
            </a:endParaRPr>
          </a:p>
        </p:txBody>
      </p:sp>
      <p:pic>
        <p:nvPicPr>
          <p:cNvPr id="186" name="Google Shape;186;ge62f18f305_0_26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e62f18f305_0_0"/>
          <p:cNvSpPr txBox="1"/>
          <p:nvPr>
            <p:ph idx="1" type="body"/>
          </p:nvPr>
        </p:nvSpPr>
        <p:spPr>
          <a:xfrm>
            <a:off x="838200" y="1293225"/>
            <a:ext cx="10676400" cy="49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Char char="•"/>
            </a:pPr>
            <a:r>
              <a:rPr b="1" lang="en-US" sz="3000">
                <a:latin typeface="Calibri"/>
                <a:ea typeface="Calibri"/>
                <a:cs typeface="Calibri"/>
                <a:sym typeface="Calibri"/>
              </a:rPr>
              <a:t>Do the oral Q &amp; A of page no. 70 and do the crossword puzzle given in page no. 73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e62f18f305_0_0"/>
          <p:cNvSpPr txBox="1"/>
          <p:nvPr>
            <p:ph type="title"/>
          </p:nvPr>
        </p:nvSpPr>
        <p:spPr>
          <a:xfrm>
            <a:off x="1120350" y="221650"/>
            <a:ext cx="10515600" cy="9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500">
                <a:solidFill>
                  <a:srgbClr val="FF0000"/>
                </a:solidFill>
              </a:rPr>
              <a:t>HOMEWORK</a:t>
            </a:r>
            <a:endParaRPr b="1" sz="3500">
              <a:solidFill>
                <a:srgbClr val="FF0000"/>
              </a:solidFill>
            </a:endParaRPr>
          </a:p>
        </p:txBody>
      </p:sp>
      <p:pic>
        <p:nvPicPr>
          <p:cNvPr id="193" name="Google Shape;193;ge62f18f305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cc7bb104da_0_6"/>
          <p:cNvSpPr txBox="1"/>
          <p:nvPr>
            <p:ph idx="1" type="body"/>
          </p:nvPr>
        </p:nvSpPr>
        <p:spPr>
          <a:xfrm>
            <a:off x="838200" y="1587375"/>
            <a:ext cx="10676400" cy="46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000"/>
              <a:t>The learner will be able to:</a:t>
            </a:r>
            <a:endParaRPr b="1" sz="3000"/>
          </a:p>
          <a:p>
            <a:pPr indent="-419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b="1" lang="en-US" sz="3000">
                <a:highlight>
                  <a:schemeClr val="lt1"/>
                </a:highlight>
              </a:rPr>
              <a:t>write short and long Q/A</a:t>
            </a:r>
            <a:endParaRPr b="1" sz="3000">
              <a:highlight>
                <a:schemeClr val="lt1"/>
              </a:highlight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000">
              <a:highlight>
                <a:schemeClr val="lt1"/>
              </a:highlight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000">
              <a:highlight>
                <a:schemeClr val="lt1"/>
              </a:highlight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000">
              <a:highlight>
                <a:srgbClr val="FFFFFF"/>
              </a:highlight>
            </a:endParaRPr>
          </a:p>
        </p:txBody>
      </p:sp>
      <p:sp>
        <p:nvSpPr>
          <p:cNvPr id="199" name="Google Shape;199;gcc7bb104da_0_6"/>
          <p:cNvSpPr txBox="1"/>
          <p:nvPr>
            <p:ph type="title"/>
          </p:nvPr>
        </p:nvSpPr>
        <p:spPr>
          <a:xfrm>
            <a:off x="838200" y="460375"/>
            <a:ext cx="10515600" cy="9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4000">
                <a:solidFill>
                  <a:srgbClr val="FF0000"/>
                </a:solidFill>
              </a:rPr>
              <a:t>LEARNING OUTCOME</a:t>
            </a:r>
            <a:endParaRPr b="1" sz="4000">
              <a:solidFill>
                <a:srgbClr val="FF0000"/>
              </a:solidFill>
            </a:endParaRPr>
          </a:p>
        </p:txBody>
      </p:sp>
      <p:pic>
        <p:nvPicPr>
          <p:cNvPr id="200" name="Google Shape;200;gcc7bb104da_0_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10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Autofit/>
          </a:bodyPr>
          <a:lstStyle/>
          <a:p>
            <a:pPr indent="0" lvl="0" marL="457188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188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c7bb104da_0_12"/>
          <p:cNvSpPr txBox="1"/>
          <p:nvPr>
            <p:ph idx="1" type="body"/>
          </p:nvPr>
        </p:nvSpPr>
        <p:spPr>
          <a:xfrm>
            <a:off x="757800" y="1118700"/>
            <a:ext cx="10676400" cy="46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000">
                <a:solidFill>
                  <a:srgbClr val="000000"/>
                </a:solidFill>
              </a:rPr>
              <a:t>To enable the learner to:</a:t>
            </a:r>
            <a:endParaRPr b="1" sz="3000">
              <a:solidFill>
                <a:srgbClr val="000000"/>
              </a:solidFill>
            </a:endParaRPr>
          </a:p>
          <a:p>
            <a:pPr indent="-419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b="1" lang="en-US" sz="3000">
                <a:highlight>
                  <a:srgbClr val="FFFFFF"/>
                </a:highlight>
              </a:rPr>
              <a:t>write short and long Q/A</a:t>
            </a:r>
            <a:endParaRPr b="1" sz="3000">
              <a:highlight>
                <a:srgbClr val="FFFFFF"/>
              </a:highlight>
            </a:endParaRPr>
          </a:p>
        </p:txBody>
      </p:sp>
      <p:sp>
        <p:nvSpPr>
          <p:cNvPr id="101" name="Google Shape;101;gcc7bb104da_0_12"/>
          <p:cNvSpPr txBox="1"/>
          <p:nvPr>
            <p:ph type="title"/>
          </p:nvPr>
        </p:nvSpPr>
        <p:spPr>
          <a:xfrm>
            <a:off x="838200" y="193200"/>
            <a:ext cx="10515600" cy="9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4000">
                <a:solidFill>
                  <a:srgbClr val="FF0000"/>
                </a:solidFill>
              </a:rPr>
              <a:t>LEARNING OBJECTIVE</a:t>
            </a:r>
            <a:endParaRPr b="1" sz="4000">
              <a:solidFill>
                <a:srgbClr val="FF0000"/>
              </a:solidFill>
            </a:endParaRPr>
          </a:p>
        </p:txBody>
      </p:sp>
      <p:pic>
        <p:nvPicPr>
          <p:cNvPr id="102" name="Google Shape;102;gcc7bb104da_0_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e8473891f2_0_2"/>
          <p:cNvSpPr txBox="1"/>
          <p:nvPr>
            <p:ph idx="1" type="body"/>
          </p:nvPr>
        </p:nvSpPr>
        <p:spPr>
          <a:xfrm>
            <a:off x="757800" y="1118700"/>
            <a:ext cx="10676400" cy="51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000">
                <a:highlight>
                  <a:srgbClr val="FFFFFF"/>
                </a:highlight>
              </a:rPr>
              <a:t>COMPLETE THE LIFECYCLE OF A COCKROACH</a:t>
            </a:r>
            <a:endParaRPr b="1" sz="3000">
              <a:highlight>
                <a:srgbClr val="FFFFFF"/>
              </a:highlight>
            </a:endParaRPr>
          </a:p>
        </p:txBody>
      </p:sp>
      <p:sp>
        <p:nvSpPr>
          <p:cNvPr id="108" name="Google Shape;108;ge8473891f2_0_2"/>
          <p:cNvSpPr txBox="1"/>
          <p:nvPr>
            <p:ph type="title"/>
          </p:nvPr>
        </p:nvSpPr>
        <p:spPr>
          <a:xfrm>
            <a:off x="838200" y="193200"/>
            <a:ext cx="10515600" cy="9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4000">
                <a:solidFill>
                  <a:srgbClr val="FF0000"/>
                </a:solidFill>
              </a:rPr>
              <a:t>RECAPITULATION</a:t>
            </a:r>
            <a:endParaRPr b="1" sz="4000">
              <a:solidFill>
                <a:srgbClr val="FF0000"/>
              </a:solidFill>
            </a:endParaRPr>
          </a:p>
        </p:txBody>
      </p:sp>
      <p:pic>
        <p:nvPicPr>
          <p:cNvPr id="109" name="Google Shape;109;ge8473891f2_0_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ge8473891f2_0_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51650" y="1926175"/>
            <a:ext cx="5397499" cy="247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ge8473891f2_0_2"/>
          <p:cNvSpPr txBox="1"/>
          <p:nvPr/>
        </p:nvSpPr>
        <p:spPr>
          <a:xfrm>
            <a:off x="1862675" y="4318000"/>
            <a:ext cx="19686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/>
              <a:t>EGG</a:t>
            </a:r>
            <a:endParaRPr b="1" sz="1900"/>
          </a:p>
        </p:txBody>
      </p:sp>
      <p:sp>
        <p:nvSpPr>
          <p:cNvPr id="112" name="Google Shape;112;ge8473891f2_0_2"/>
          <p:cNvSpPr txBox="1"/>
          <p:nvPr/>
        </p:nvSpPr>
        <p:spPr>
          <a:xfrm>
            <a:off x="4656675" y="4381500"/>
            <a:ext cx="1756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/>
              <a:t>NYMPH</a:t>
            </a:r>
            <a:endParaRPr b="1" sz="1800"/>
          </a:p>
        </p:txBody>
      </p:sp>
      <p:sp>
        <p:nvSpPr>
          <p:cNvPr id="113" name="Google Shape;113;ge8473891f2_0_2"/>
          <p:cNvSpPr txBox="1"/>
          <p:nvPr/>
        </p:nvSpPr>
        <p:spPr>
          <a:xfrm>
            <a:off x="6688675" y="4360325"/>
            <a:ext cx="2095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/>
              <a:t>ADULT</a:t>
            </a:r>
            <a:endParaRPr b="1" sz="1800"/>
          </a:p>
        </p:txBody>
      </p:sp>
      <p:sp>
        <p:nvSpPr>
          <p:cNvPr id="114" name="Google Shape;114;ge8473891f2_0_2"/>
          <p:cNvSpPr txBox="1"/>
          <p:nvPr/>
        </p:nvSpPr>
        <p:spPr>
          <a:xfrm>
            <a:off x="1164175" y="5164675"/>
            <a:ext cx="9715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b="1" lang="en-US" sz="2100"/>
              <a:t>Why does fish lays thousands of eggs?</a:t>
            </a:r>
            <a:endParaRPr b="1" sz="2100"/>
          </a:p>
          <a:p>
            <a:pPr indent="-3619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b="1" lang="en-US" sz="2100"/>
              <a:t>Shedding</a:t>
            </a:r>
            <a:r>
              <a:rPr b="1" lang="en-US" sz="2100"/>
              <a:t> of old skin by animals is called______________</a:t>
            </a:r>
            <a:endParaRPr b="1" sz="2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ge71fc2922c_0_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4000" y="5761299"/>
            <a:ext cx="925650" cy="110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ge71fc2922c_0_3"/>
          <p:cNvSpPr txBox="1"/>
          <p:nvPr/>
        </p:nvSpPr>
        <p:spPr>
          <a:xfrm>
            <a:off x="1128525" y="3385600"/>
            <a:ext cx="2365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ge71fc2922c_0_3"/>
          <p:cNvSpPr txBox="1"/>
          <p:nvPr>
            <p:ph type="title"/>
          </p:nvPr>
        </p:nvSpPr>
        <p:spPr>
          <a:xfrm>
            <a:off x="1360200" y="211550"/>
            <a:ext cx="10515600" cy="8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55">
                <a:solidFill>
                  <a:srgbClr val="FF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TICK THE CORRECT ANSWER</a:t>
            </a:r>
            <a:endParaRPr b="1" sz="3655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ge71fc2922c_0_3"/>
          <p:cNvSpPr txBox="1"/>
          <p:nvPr>
            <p:ph idx="1" type="body"/>
          </p:nvPr>
        </p:nvSpPr>
        <p:spPr>
          <a:xfrm>
            <a:off x="396000" y="1137050"/>
            <a:ext cx="11394000" cy="55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Calibri"/>
              <a:buAutoNum type="arabicPeriod"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process of producing young ones is called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Calibri"/>
              <a:buAutoNum type="alphaLcParenR"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reproduction ✅			b) digestion				c) photosynthesis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2. The yellow portion inside an egg is the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Calibri"/>
              <a:buAutoNum type="alphaLcParenR"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yolk </a:t>
            </a:r>
            <a:r>
              <a:rPr b="1" lang="en-US" sz="2400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✅	</a:t>
            </a: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					b) albumen				c) lemon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3) The young one of a frog is called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Calibri"/>
              <a:buAutoNum type="alphaLcParenR"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tadpole </a:t>
            </a:r>
            <a:r>
              <a:rPr b="1" lang="en-US" sz="2400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✅	</a:t>
            </a: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				b) larva					c) maggot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4) Shedding of old skin by animals is called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Calibri"/>
              <a:buAutoNum type="alphaLcParenR"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moulting </a:t>
            </a:r>
            <a:r>
              <a:rPr b="1" lang="en-US" sz="2400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✅	</a:t>
            </a: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				b) changing				c) </a:t>
            </a: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reproduction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5) Which of the following is the larva of a housefly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Calibri"/>
              <a:buAutoNum type="alphaLcParenR"/>
            </a:pP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maggot </a:t>
            </a:r>
            <a:r>
              <a:rPr b="1" lang="en-US" sz="2400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✅	</a:t>
            </a:r>
            <a:r>
              <a:rPr b="1" lang="en-US" sz="240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				b) nymph					c) pupa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300"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e5ee823547_0_85"/>
          <p:cNvSpPr txBox="1"/>
          <p:nvPr>
            <p:ph idx="1" type="body"/>
          </p:nvPr>
        </p:nvSpPr>
        <p:spPr>
          <a:xfrm>
            <a:off x="162000" y="1216075"/>
            <a:ext cx="11712600" cy="47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Calibri"/>
              <a:buAutoNum type="arabicPeriod"/>
            </a:pPr>
            <a:r>
              <a:rPr b="1" lang="en-US" sz="3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Mammals</a:t>
            </a:r>
            <a:r>
              <a:rPr b="1" lang="en-US" sz="3000">
                <a:latin typeface="Calibri"/>
                <a:ea typeface="Calibri"/>
                <a:cs typeface="Calibri"/>
                <a:sym typeface="Calibri"/>
              </a:rPr>
              <a:t> ( Mammals/ Reptiles) take care of their babies for a long period of time.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</a:pPr>
            <a:r>
              <a:rPr b="1" lang="en-US" sz="3000">
                <a:latin typeface="Calibri"/>
                <a:ea typeface="Calibri"/>
                <a:cs typeface="Calibri"/>
                <a:sym typeface="Calibri"/>
              </a:rPr>
              <a:t>Most birds build </a:t>
            </a:r>
            <a:r>
              <a:rPr b="1" lang="en-US" sz="3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nests</a:t>
            </a:r>
            <a:r>
              <a:rPr b="1" lang="en-US" sz="3000" u="sng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1" lang="en-US" sz="3000">
                <a:latin typeface="Calibri"/>
                <a:ea typeface="Calibri"/>
                <a:cs typeface="Calibri"/>
                <a:sym typeface="Calibri"/>
              </a:rPr>
              <a:t> nests/ holes) to lay  eggs.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</a:pPr>
            <a:r>
              <a:rPr b="1" lang="en-US" sz="3000">
                <a:latin typeface="Calibri"/>
                <a:ea typeface="Calibri"/>
                <a:cs typeface="Calibri"/>
                <a:sym typeface="Calibri"/>
              </a:rPr>
              <a:t>The larva of a butterfly is called </a:t>
            </a:r>
            <a:r>
              <a:rPr b="1" lang="en-US" sz="3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caterpillar</a:t>
            </a:r>
            <a:r>
              <a:rPr b="1" lang="en-US" sz="3000">
                <a:latin typeface="Calibri"/>
                <a:ea typeface="Calibri"/>
                <a:cs typeface="Calibri"/>
                <a:sym typeface="Calibri"/>
              </a:rPr>
              <a:t>( maggot/ caterpillar).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AutoNum type="arabicPeriod"/>
            </a:pPr>
            <a:r>
              <a:rPr b="1" lang="en-US" sz="3000">
                <a:latin typeface="Calibri"/>
                <a:ea typeface="Calibri"/>
                <a:cs typeface="Calibri"/>
                <a:sym typeface="Calibri"/>
              </a:rPr>
              <a:t>Reptiles like lizards and </a:t>
            </a:r>
            <a:r>
              <a:rPr b="1" lang="en-US" sz="3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snakes</a:t>
            </a:r>
            <a:r>
              <a:rPr b="1" lang="en-US" sz="3000">
                <a:latin typeface="Calibri"/>
                <a:ea typeface="Calibri"/>
                <a:cs typeface="Calibri"/>
                <a:sym typeface="Calibri"/>
              </a:rPr>
              <a:t>( snakes/fishes) lay their eggs in holes in the ground.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8" name="Google Shape;128;ge5ee823547_0_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66350" y="5598623"/>
            <a:ext cx="925650" cy="115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e5ee823547_0_85"/>
          <p:cNvSpPr txBox="1"/>
          <p:nvPr/>
        </p:nvSpPr>
        <p:spPr>
          <a:xfrm>
            <a:off x="653700" y="294025"/>
            <a:ext cx="10700100" cy="7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900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1" lang="en-US" sz="3000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ILL IN THE BLANKS WITH THE CORRECT WORDS FROM BRACKETS.</a:t>
            </a:r>
            <a:endParaRPr b="1" i="0" sz="3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e74f110d0f_0_1"/>
          <p:cNvSpPr txBox="1"/>
          <p:nvPr>
            <p:ph type="title"/>
          </p:nvPr>
        </p:nvSpPr>
        <p:spPr>
          <a:xfrm>
            <a:off x="838200" y="365125"/>
            <a:ext cx="10515600" cy="77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500">
                <a:solidFill>
                  <a:srgbClr val="FF0000"/>
                </a:solidFill>
              </a:rPr>
              <a:t>ANSWER THESE QUESTIONS</a:t>
            </a:r>
            <a:endParaRPr b="1" sz="3500">
              <a:solidFill>
                <a:srgbClr val="FF0000"/>
              </a:solidFill>
            </a:endParaRPr>
          </a:p>
        </p:txBody>
      </p:sp>
      <p:pic>
        <p:nvPicPr>
          <p:cNvPr id="136" name="Google Shape;136;ge74f110d0f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66350" y="5598623"/>
            <a:ext cx="925650" cy="115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ge74f110d0f_0_1"/>
          <p:cNvSpPr txBox="1"/>
          <p:nvPr/>
        </p:nvSpPr>
        <p:spPr>
          <a:xfrm>
            <a:off x="484400" y="1733625"/>
            <a:ext cx="70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ge74f110d0f_0_1"/>
          <p:cNvSpPr txBox="1"/>
          <p:nvPr/>
        </p:nvSpPr>
        <p:spPr>
          <a:xfrm>
            <a:off x="7684275" y="1404650"/>
            <a:ext cx="4317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e74f110d0f_0_1"/>
          <p:cNvSpPr txBox="1"/>
          <p:nvPr/>
        </p:nvSpPr>
        <p:spPr>
          <a:xfrm>
            <a:off x="653725" y="1549650"/>
            <a:ext cx="112419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ge74f110d0f_0_1"/>
          <p:cNvSpPr txBox="1"/>
          <p:nvPr>
            <p:ph idx="1" type="body"/>
          </p:nvPr>
        </p:nvSpPr>
        <p:spPr>
          <a:xfrm>
            <a:off x="838200" y="1143025"/>
            <a:ext cx="10515600" cy="503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Q1. What are the different ways by which animals reproduce?</a:t>
            </a:r>
            <a:endParaRPr b="1" sz="23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Ans: Animals reproduces in two ways: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300"/>
              <a:buFont typeface="Calibri"/>
              <a:buChar char="•"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by laying eggs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Char char="•"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by giving birth to their young ones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Q2. How do mammals take care of their young ones?</a:t>
            </a:r>
            <a:endParaRPr b="1" sz="23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Ans: Mammals take care of their young ones in many ways usually by mothers as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300"/>
              <a:buFont typeface="Calibri"/>
              <a:buChar char="•"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they feed their babies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Char char="•"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clean </a:t>
            </a: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them and keep them warm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Char char="•"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protect them from enemies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Char char="•"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teach them to </a:t>
            </a: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find</a:t>
            </a: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 food for their survival</a:t>
            </a:r>
            <a:endParaRPr b="1" sz="23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Q3. Why does a fish lay a large number of eggs at a time?</a:t>
            </a:r>
            <a:endParaRPr b="1" sz="23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Ans: Fish lays thousands of eggs at a time in water because out of these only few hundred eggs grow into a baby fish, as many eggs and baby fish are eaten up by big fish.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e9824c5e45_0_63"/>
          <p:cNvSpPr txBox="1"/>
          <p:nvPr>
            <p:ph type="title"/>
          </p:nvPr>
        </p:nvSpPr>
        <p:spPr>
          <a:xfrm>
            <a:off x="838200" y="365125"/>
            <a:ext cx="10515600" cy="82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500">
                <a:solidFill>
                  <a:srgbClr val="FF0000"/>
                </a:solidFill>
              </a:rPr>
              <a:t>SUMMARY</a:t>
            </a:r>
            <a:endParaRPr b="1" sz="3500">
              <a:solidFill>
                <a:srgbClr val="FF0000"/>
              </a:solidFill>
            </a:endParaRPr>
          </a:p>
        </p:txBody>
      </p:sp>
      <p:sp>
        <p:nvSpPr>
          <p:cNvPr id="147" name="Google Shape;147;ge9824c5e45_0_63"/>
          <p:cNvSpPr txBox="1"/>
          <p:nvPr>
            <p:ph idx="1" type="body"/>
          </p:nvPr>
        </p:nvSpPr>
        <p:spPr>
          <a:xfrm>
            <a:off x="838200" y="1354675"/>
            <a:ext cx="10515600" cy="48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6875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650"/>
              <a:buFont typeface="Calibri"/>
              <a:buChar char="•"/>
            </a:pPr>
            <a:r>
              <a:rPr b="1" lang="en-US" sz="2650">
                <a:latin typeface="Calibri"/>
                <a:ea typeface="Calibri"/>
                <a:cs typeface="Calibri"/>
                <a:sym typeface="Calibri"/>
              </a:rPr>
              <a:t>Animals reproduce in two different ways, by laying eggs and giving birth to young ones.</a:t>
            </a:r>
            <a:endParaRPr b="1" sz="2650">
              <a:latin typeface="Calibri"/>
              <a:ea typeface="Calibri"/>
              <a:cs typeface="Calibri"/>
              <a:sym typeface="Calibri"/>
            </a:endParaRPr>
          </a:p>
          <a:p>
            <a:pPr indent="-3968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50"/>
              <a:buFont typeface="Calibri"/>
              <a:buChar char="•"/>
            </a:pPr>
            <a:r>
              <a:rPr b="1" lang="en-US" sz="2650">
                <a:latin typeface="Calibri"/>
                <a:ea typeface="Calibri"/>
                <a:cs typeface="Calibri"/>
                <a:sym typeface="Calibri"/>
              </a:rPr>
              <a:t>Animals which gives birth to young ones and give them their milk are called mammals.</a:t>
            </a:r>
            <a:endParaRPr b="1" sz="2650">
              <a:latin typeface="Calibri"/>
              <a:ea typeface="Calibri"/>
              <a:cs typeface="Calibri"/>
              <a:sym typeface="Calibri"/>
            </a:endParaRPr>
          </a:p>
          <a:p>
            <a:pPr indent="-3968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50"/>
              <a:buFont typeface="Calibri"/>
              <a:buChar char="•"/>
            </a:pPr>
            <a:r>
              <a:rPr b="1" lang="en-US" sz="2650">
                <a:latin typeface="Calibri"/>
                <a:ea typeface="Calibri"/>
                <a:cs typeface="Calibri"/>
                <a:sym typeface="Calibri"/>
              </a:rPr>
              <a:t>Moulting is shedding of old skin or shell.</a:t>
            </a:r>
            <a:endParaRPr b="1" sz="2650">
              <a:latin typeface="Calibri"/>
              <a:ea typeface="Calibri"/>
              <a:cs typeface="Calibri"/>
              <a:sym typeface="Calibri"/>
            </a:endParaRPr>
          </a:p>
          <a:p>
            <a:pPr indent="-3968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50"/>
              <a:buFont typeface="Calibri"/>
              <a:buChar char="•"/>
            </a:pPr>
            <a:r>
              <a:rPr b="1" lang="en-US" sz="2650">
                <a:latin typeface="Calibri"/>
                <a:ea typeface="Calibri"/>
                <a:cs typeface="Calibri"/>
                <a:sym typeface="Calibri"/>
              </a:rPr>
              <a:t>Some animals give more parental care to their young ones than others do.</a:t>
            </a:r>
            <a:endParaRPr b="1" sz="265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b="1" sz="265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oogle Shape;148;ge9824c5e45_0_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ea6bc03cb6_0_0"/>
          <p:cNvSpPr txBox="1"/>
          <p:nvPr>
            <p:ph type="title"/>
          </p:nvPr>
        </p:nvSpPr>
        <p:spPr>
          <a:xfrm>
            <a:off x="838200" y="207650"/>
            <a:ext cx="1051560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>
                <a:solidFill>
                  <a:srgbClr val="FF0000"/>
                </a:solidFill>
              </a:rPr>
              <a:t>WRITE SHORT ANSWERS</a:t>
            </a:r>
            <a:endParaRPr b="1" sz="3500">
              <a:solidFill>
                <a:srgbClr val="FF0000"/>
              </a:solidFill>
            </a:endParaRPr>
          </a:p>
        </p:txBody>
      </p:sp>
      <p:sp>
        <p:nvSpPr>
          <p:cNvPr id="155" name="Google Shape;155;gea6bc03cb6_0_0"/>
          <p:cNvSpPr txBox="1"/>
          <p:nvPr/>
        </p:nvSpPr>
        <p:spPr>
          <a:xfrm>
            <a:off x="484400" y="1733625"/>
            <a:ext cx="70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gea6bc03cb6_0_0"/>
          <p:cNvSpPr txBox="1"/>
          <p:nvPr/>
        </p:nvSpPr>
        <p:spPr>
          <a:xfrm>
            <a:off x="7684275" y="1404650"/>
            <a:ext cx="4317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ea6bc03cb6_0_0"/>
          <p:cNvSpPr txBox="1"/>
          <p:nvPr/>
        </p:nvSpPr>
        <p:spPr>
          <a:xfrm>
            <a:off x="653725" y="1016000"/>
            <a:ext cx="11009100" cy="55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Q1. How do birds reproduce?</a:t>
            </a:r>
            <a:endParaRPr b="1" sz="2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Ans: Birds reproduces by laying eggs.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Q2. What are nymphs?</a:t>
            </a:r>
            <a:endParaRPr b="1" sz="2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Ans: Young ones of  insects resembling the adults are known as nymphs.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Q3. What are the four stages in the life cycle of a butterfly?</a:t>
            </a:r>
            <a:endParaRPr b="1" sz="2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Ans: The four stages of butterfly life cycle are: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Stage 1: Eggs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	Stage 2: Caterpillar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	Stage 3: Pupa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	Stage 4: Adult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Q4: Name two insects which have three stages in their life cycle.</a:t>
            </a:r>
            <a:endParaRPr b="1" sz="2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Ans: Some insects like grasshoppers and cockroaches have three stages in their life cycle.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8" name="Google Shape;158;gea6bc03cb6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66350" y="5598623"/>
            <a:ext cx="925650" cy="115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ge62f18f305_0_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3444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ge62f18f305_0_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18747" y="5932358"/>
            <a:ext cx="925651" cy="925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