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onstantia" pitchFamily="18" charset="0"/>
      <p:regular r:id="rId31"/>
      <p:bold r:id="rId32"/>
      <p:italic r:id="rId33"/>
      <p:boldItalic r:id="rId34"/>
    </p:embeddedFont>
    <p:embeddedFont>
      <p:font typeface="Calibri"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492573D-08F4-49DE-B342-B7CE7C878020}">
  <a:tblStyle styleId="{1492573D-08F4-49DE-B342-B7CE7C878020}"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1" d="100"/>
          <a:sy n="121" d="100"/>
        </p:scale>
        <p:origin x="-346" y="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293153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bbc2bc59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ebbc2bc592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343893c276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343893c27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43893c276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43893c276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43893c276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43893c276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43893c276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43893c276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343893c276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343893c276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43893c276_0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43893c276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43893c276_0_4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343893c276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343893c276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343893c276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343893c276_0_5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343893c276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343893c276_0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343893c276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bb1f2a9ea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 name="Google Shape;65;gebb1f2a9ea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43893c276_0_7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343893c276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43893c276_0_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43893c276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f020595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f020595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43893c276_0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43893c276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343893c276_0_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343893c276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bb1f2a9ea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bb1f2a9e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ef2f56bf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ef2f56bf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bb1f2a9e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ebb1f2a9ea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bb1f2a9ea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ebb1f2a9ea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bbc2bc59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bbc2bc5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bbc2bc59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bbc2bc59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bbc2bc59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bbc2bc5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bbc2bc59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ebbc2bc59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bbc2bc59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bbc2bc59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343893c27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343893c27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343893c27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343893c27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505142" y="1189736"/>
            <a:ext cx="8133600" cy="864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subTitle" idx="1"/>
          </p:nvPr>
        </p:nvSpPr>
        <p:spPr>
          <a:xfrm>
            <a:off x="505142" y="3876992"/>
            <a:ext cx="8133600" cy="518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b="0" i="0">
                <a:solidFill>
                  <a:schemeClr val="dk1"/>
                </a:solidFill>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
        <p:nvSpPr>
          <p:cNvPr id="53" name="Google Shape;53;p1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83680" y="4783455"/>
            <a:ext cx="2103000" cy="277200"/>
          </a:xfrm>
          <a:prstGeom prst="rect">
            <a:avLst/>
          </a:prstGeom>
          <a:noFill/>
          <a:ln>
            <a:noFill/>
          </a:ln>
        </p:spPr>
        <p:txBody>
          <a:bodyPr spcFirstLastPara="1" wrap="square" lIns="0" tIns="0" rIns="0" bIns="0" anchor="t" anchorCtr="0">
            <a:spAutoFit/>
          </a:bodyPr>
          <a:lstStyle>
            <a:lvl1pPr marL="0" lvl="0" indent="0" algn="r" rtl="0">
              <a:spcBef>
                <a:spcPts val="0"/>
              </a:spcBef>
              <a:buNone/>
              <a:defRPr sz="1800">
                <a:solidFill>
                  <a:srgbClr val="888888"/>
                </a:solidFill>
                <a:latin typeface="Calibri"/>
                <a:ea typeface="Calibri"/>
                <a:cs typeface="Calibri"/>
                <a:sym typeface="Calibri"/>
              </a:defRPr>
            </a:lvl1pPr>
            <a:lvl2pPr marL="0" lvl="1" indent="0" algn="r" rtl="0">
              <a:spcBef>
                <a:spcPts val="0"/>
              </a:spcBef>
              <a:buNone/>
              <a:defRPr sz="1800">
                <a:solidFill>
                  <a:srgbClr val="888888"/>
                </a:solidFill>
                <a:latin typeface="Calibri"/>
                <a:ea typeface="Calibri"/>
                <a:cs typeface="Calibri"/>
                <a:sym typeface="Calibri"/>
              </a:defRPr>
            </a:lvl2pPr>
            <a:lvl3pPr marL="0" lvl="2" indent="0" algn="r" rtl="0">
              <a:spcBef>
                <a:spcPts val="0"/>
              </a:spcBef>
              <a:buNone/>
              <a:defRPr sz="1800">
                <a:solidFill>
                  <a:srgbClr val="888888"/>
                </a:solidFill>
                <a:latin typeface="Calibri"/>
                <a:ea typeface="Calibri"/>
                <a:cs typeface="Calibri"/>
                <a:sym typeface="Calibri"/>
              </a:defRPr>
            </a:lvl3pPr>
            <a:lvl4pPr marL="0" lvl="3" indent="0" algn="r" rtl="0">
              <a:spcBef>
                <a:spcPts val="0"/>
              </a:spcBef>
              <a:buNone/>
              <a:defRPr sz="1800">
                <a:solidFill>
                  <a:srgbClr val="888888"/>
                </a:solidFill>
                <a:latin typeface="Calibri"/>
                <a:ea typeface="Calibri"/>
                <a:cs typeface="Calibri"/>
                <a:sym typeface="Calibri"/>
              </a:defRPr>
            </a:lvl4pPr>
            <a:lvl5pPr marL="0" lvl="4" indent="0" algn="r" rtl="0">
              <a:spcBef>
                <a:spcPts val="0"/>
              </a:spcBef>
              <a:buNone/>
              <a:defRPr sz="1800">
                <a:solidFill>
                  <a:srgbClr val="888888"/>
                </a:solidFill>
                <a:latin typeface="Calibri"/>
                <a:ea typeface="Calibri"/>
                <a:cs typeface="Calibri"/>
                <a:sym typeface="Calibri"/>
              </a:defRPr>
            </a:lvl5pPr>
            <a:lvl6pPr marL="0" lvl="5" indent="0" algn="r" rtl="0">
              <a:spcBef>
                <a:spcPts val="0"/>
              </a:spcBef>
              <a:buNone/>
              <a:defRPr sz="1800">
                <a:solidFill>
                  <a:srgbClr val="888888"/>
                </a:solidFill>
                <a:latin typeface="Calibri"/>
                <a:ea typeface="Calibri"/>
                <a:cs typeface="Calibri"/>
                <a:sym typeface="Calibri"/>
              </a:defRPr>
            </a:lvl6pPr>
            <a:lvl7pPr marL="0" lvl="6" indent="0" algn="r" rtl="0">
              <a:spcBef>
                <a:spcPts val="0"/>
              </a:spcBef>
              <a:buNone/>
              <a:defRPr sz="1800">
                <a:solidFill>
                  <a:srgbClr val="888888"/>
                </a:solidFill>
                <a:latin typeface="Calibri"/>
                <a:ea typeface="Calibri"/>
                <a:cs typeface="Calibri"/>
                <a:sym typeface="Calibri"/>
              </a:defRPr>
            </a:lvl7pPr>
            <a:lvl8pPr marL="0" lvl="7" indent="0" algn="r" rtl="0">
              <a:spcBef>
                <a:spcPts val="0"/>
              </a:spcBef>
              <a:buNone/>
              <a:defRPr sz="1800">
                <a:solidFill>
                  <a:srgbClr val="888888"/>
                </a:solidFill>
                <a:latin typeface="Calibri"/>
                <a:ea typeface="Calibri"/>
                <a:cs typeface="Calibri"/>
                <a:sym typeface="Calibri"/>
              </a:defRPr>
            </a:lvl8pPr>
            <a:lvl9pPr marL="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7jR_24Dcev4"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AHDFloeaDp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a:stretch/>
        </p:blipFill>
        <p:spPr>
          <a:xfrm>
            <a:off x="0" y="3777621"/>
            <a:ext cx="9144000" cy="1365879"/>
          </a:xfrm>
          <a:prstGeom prst="rect">
            <a:avLst/>
          </a:prstGeom>
          <a:noFill/>
          <a:ln>
            <a:noFill/>
          </a:ln>
        </p:spPr>
      </p:pic>
      <p:pic>
        <p:nvPicPr>
          <p:cNvPr id="61" name="Google Shape;61;p14"/>
          <p:cNvPicPr preferRelativeResize="0"/>
          <p:nvPr/>
        </p:nvPicPr>
        <p:blipFill rotWithShape="1">
          <a:blip r:embed="rId4">
            <a:alphaModFix/>
          </a:blip>
          <a:srcRect/>
          <a:stretch/>
        </p:blipFill>
        <p:spPr>
          <a:xfrm>
            <a:off x="7904900" y="105700"/>
            <a:ext cx="1170475" cy="1170475"/>
          </a:xfrm>
          <a:prstGeom prst="rect">
            <a:avLst/>
          </a:prstGeom>
          <a:noFill/>
          <a:ln>
            <a:noFill/>
          </a:ln>
        </p:spPr>
      </p:pic>
      <p:sp>
        <p:nvSpPr>
          <p:cNvPr id="62" name="Google Shape;62;p14"/>
          <p:cNvSpPr txBox="1"/>
          <p:nvPr/>
        </p:nvSpPr>
        <p:spPr>
          <a:xfrm>
            <a:off x="926465" y="1114097"/>
            <a:ext cx="7292700" cy="248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rPr>
              <a:t>CLASS :IV</a:t>
            </a:r>
            <a:endParaRPr sz="18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rPr>
              <a:t>SUBJECT : SOCIAL SCIENCE</a:t>
            </a:r>
            <a:endParaRPr sz="18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rPr>
              <a:t>CHAPTER NUMBER: </a:t>
            </a:r>
            <a:r>
              <a:rPr lang="en" sz="1800" b="1"/>
              <a:t>6</a:t>
            </a:r>
            <a:endParaRPr sz="18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rPr>
              <a:t>CHAPTER NAME : </a:t>
            </a:r>
            <a:r>
              <a:rPr lang="en" sz="1800" b="1"/>
              <a:t>THE SOUTHERN PLATEAU</a:t>
            </a:r>
            <a:endParaRPr sz="18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latin typeface="Arial"/>
                <a:ea typeface="Arial"/>
                <a:cs typeface="Arial"/>
                <a:sym typeface="Arial"/>
              </a:rPr>
              <a:t>SUBTOPIC: </a:t>
            </a:r>
            <a:r>
              <a:rPr lang="en" sz="2400">
                <a:latin typeface="Calibri"/>
                <a:ea typeface="Calibri"/>
                <a:cs typeface="Calibri"/>
                <a:sym typeface="Calibri"/>
              </a:rPr>
              <a:t>Central Highlands, The Deccan Plateau, </a:t>
            </a:r>
            <a:r>
              <a:rPr lang="en" sz="2100">
                <a:solidFill>
                  <a:schemeClr val="dk1"/>
                </a:solidFill>
                <a:highlight>
                  <a:srgbClr val="FFFFFF"/>
                </a:highlight>
              </a:rPr>
              <a:t>L</a:t>
            </a:r>
            <a:r>
              <a:rPr lang="en" sz="1600">
                <a:solidFill>
                  <a:schemeClr val="dk1"/>
                </a:solidFill>
                <a:highlight>
                  <a:srgbClr val="FFFFFF"/>
                </a:highlight>
                <a:latin typeface="Calibri"/>
                <a:ea typeface="Calibri"/>
                <a:cs typeface="Calibri"/>
                <a:sym typeface="Calibri"/>
              </a:rPr>
              <a:t>i</a:t>
            </a:r>
            <a:r>
              <a:rPr lang="en" sz="2300">
                <a:solidFill>
                  <a:schemeClr val="dk1"/>
                </a:solidFill>
                <a:highlight>
                  <a:srgbClr val="FFFFFF"/>
                </a:highlight>
                <a:latin typeface="Calibri"/>
                <a:ea typeface="Calibri"/>
                <a:cs typeface="Calibri"/>
                <a:sym typeface="Calibri"/>
              </a:rPr>
              <a:t>fe in the Southern Plateau Maharashtra</a:t>
            </a:r>
            <a:endParaRPr sz="23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rgbClr val="000000"/>
              </a:buClr>
              <a:buSzPts val="1400"/>
              <a:buFont typeface="Arial"/>
              <a:buNone/>
            </a:pPr>
            <a:r>
              <a:rPr lang="en" sz="2300" b="1">
                <a:solidFill>
                  <a:schemeClr val="dk1"/>
                </a:solidFill>
                <a:highlight>
                  <a:srgbClr val="FFFFFF"/>
                </a:highlight>
                <a:latin typeface="Calibri"/>
                <a:ea typeface="Calibri"/>
                <a:cs typeface="Calibri"/>
                <a:sym typeface="Calibri"/>
              </a:rPr>
              <a:t>Karnataka</a:t>
            </a:r>
            <a:endParaRPr sz="35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300" b="1">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body" idx="1"/>
          </p:nvPr>
        </p:nvSpPr>
        <p:spPr>
          <a:xfrm>
            <a:off x="311700" y="778900"/>
            <a:ext cx="8520600" cy="37899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800" b="1">
                <a:solidFill>
                  <a:srgbClr val="FF0000"/>
                </a:solidFill>
              </a:rPr>
              <a:t>                    </a:t>
            </a:r>
            <a:r>
              <a:rPr lang="en" sz="4500" b="1">
                <a:solidFill>
                  <a:srgbClr val="FF0000"/>
                </a:solidFill>
              </a:rPr>
              <a:t>MAHARASHTRA</a:t>
            </a:r>
            <a:endParaRPr sz="4500" b="1">
              <a:solidFill>
                <a:srgbClr val="FF0000"/>
              </a:solidFill>
            </a:endParaRPr>
          </a:p>
          <a:p>
            <a:pPr marL="0" lvl="0" indent="0" algn="l" rtl="0">
              <a:spcBef>
                <a:spcPts val="0"/>
              </a:spcBef>
              <a:spcAft>
                <a:spcPts val="1200"/>
              </a:spcAft>
              <a:buNone/>
            </a:pPr>
            <a:endParaRPr/>
          </a:p>
        </p:txBody>
      </p:sp>
      <p:sp>
        <p:nvSpPr>
          <p:cNvPr id="137" name="Google Shape;137;p23"/>
          <p:cNvSpPr/>
          <p:nvPr/>
        </p:nvSpPr>
        <p:spPr>
          <a:xfrm>
            <a:off x="8001000" y="3943350"/>
            <a:ext cx="895200" cy="952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body" idx="1"/>
          </p:nvPr>
        </p:nvSpPr>
        <p:spPr>
          <a:xfrm>
            <a:off x="311700" y="6525"/>
            <a:ext cx="4509600" cy="456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Its capital is Mumbai</a:t>
            </a:r>
            <a:endParaRPr b="1">
              <a:solidFill>
                <a:schemeClr val="dk1"/>
              </a:solidFill>
            </a:endParaRPr>
          </a:p>
          <a:p>
            <a:pPr marL="0" lvl="0" indent="0" algn="l" rtl="0">
              <a:spcBef>
                <a:spcPts val="1200"/>
              </a:spcBef>
              <a:spcAft>
                <a:spcPts val="0"/>
              </a:spcAft>
              <a:buNone/>
            </a:pPr>
            <a:r>
              <a:rPr lang="en" b="1">
                <a:solidFill>
                  <a:schemeClr val="dk1"/>
                </a:solidFill>
              </a:rPr>
              <a:t>Important cities of Maharashtra are:</a:t>
            </a:r>
            <a:endParaRPr b="1">
              <a:solidFill>
                <a:schemeClr val="dk1"/>
              </a:solidFill>
            </a:endParaRPr>
          </a:p>
          <a:p>
            <a:pPr marL="457200" lvl="0" indent="-342900" algn="l" rtl="0">
              <a:spcBef>
                <a:spcPts val="1200"/>
              </a:spcBef>
              <a:spcAft>
                <a:spcPts val="0"/>
              </a:spcAft>
              <a:buClr>
                <a:schemeClr val="dk1"/>
              </a:buClr>
              <a:buSzPts val="1800"/>
              <a:buChar char="❏"/>
            </a:pPr>
            <a:r>
              <a:rPr lang="en" b="1">
                <a:solidFill>
                  <a:schemeClr val="dk1"/>
                </a:solidFill>
              </a:rPr>
              <a:t>Pune - second major IT hub of India</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Nashik - Kumbh mela</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Nagpur- trade centre of Oranges</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Aurangabad - Ajanta and Ellora caves</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Solapur - famous for handlooms</a:t>
            </a:r>
            <a:endParaRPr b="1">
              <a:solidFill>
                <a:schemeClr val="dk1"/>
              </a:solidFill>
            </a:endParaRPr>
          </a:p>
        </p:txBody>
      </p:sp>
      <p:pic>
        <p:nvPicPr>
          <p:cNvPr id="143" name="Google Shape;143;p24"/>
          <p:cNvPicPr preferRelativeResize="0"/>
          <p:nvPr/>
        </p:nvPicPr>
        <p:blipFill>
          <a:blip r:embed="rId3">
            <a:alphaModFix/>
          </a:blip>
          <a:stretch>
            <a:fillRect/>
          </a:stretch>
        </p:blipFill>
        <p:spPr>
          <a:xfrm>
            <a:off x="4572000" y="201200"/>
            <a:ext cx="4399525" cy="4562475"/>
          </a:xfrm>
          <a:prstGeom prst="rect">
            <a:avLst/>
          </a:prstGeom>
          <a:noFill/>
          <a:ln>
            <a:noFill/>
          </a:ln>
        </p:spPr>
      </p:pic>
      <p:sp>
        <p:nvSpPr>
          <p:cNvPr id="144" name="Google Shape;144;p24"/>
          <p:cNvSpPr/>
          <p:nvPr/>
        </p:nvSpPr>
        <p:spPr>
          <a:xfrm>
            <a:off x="8001000" y="3943350"/>
            <a:ext cx="970500" cy="952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311700" y="80575"/>
            <a:ext cx="8520600" cy="4834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900" b="1">
                <a:solidFill>
                  <a:srgbClr val="FF0000"/>
                </a:solidFill>
              </a:rPr>
              <a:t>Two important rivers - Godavari and Krishna </a:t>
            </a:r>
            <a:endParaRPr sz="2900" b="1">
              <a:solidFill>
                <a:srgbClr val="FF0000"/>
              </a:solidFill>
            </a:endParaRPr>
          </a:p>
          <a:p>
            <a:pPr marL="457200" lvl="0" indent="0" algn="l" rtl="0">
              <a:spcBef>
                <a:spcPts val="1200"/>
              </a:spcBef>
              <a:spcAft>
                <a:spcPts val="1200"/>
              </a:spcAft>
              <a:buNone/>
            </a:pPr>
            <a:endParaRPr/>
          </a:p>
        </p:txBody>
      </p:sp>
      <p:pic>
        <p:nvPicPr>
          <p:cNvPr id="150" name="Google Shape;150;p25"/>
          <p:cNvPicPr preferRelativeResize="0"/>
          <p:nvPr/>
        </p:nvPicPr>
        <p:blipFill>
          <a:blip r:embed="rId3">
            <a:alphaModFix/>
          </a:blip>
          <a:stretch>
            <a:fillRect/>
          </a:stretch>
        </p:blipFill>
        <p:spPr>
          <a:xfrm>
            <a:off x="416325" y="738625"/>
            <a:ext cx="7815949" cy="4176574"/>
          </a:xfrm>
          <a:prstGeom prst="rect">
            <a:avLst/>
          </a:prstGeom>
          <a:noFill/>
          <a:ln>
            <a:noFill/>
          </a:ln>
        </p:spPr>
      </p:pic>
      <p:sp>
        <p:nvSpPr>
          <p:cNvPr id="151" name="Google Shape;151;p25"/>
          <p:cNvSpPr/>
          <p:nvPr/>
        </p:nvSpPr>
        <p:spPr>
          <a:xfrm>
            <a:off x="8001000" y="3943350"/>
            <a:ext cx="895200" cy="952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body" idx="1"/>
          </p:nvPr>
        </p:nvSpPr>
        <p:spPr>
          <a:xfrm>
            <a:off x="311700" y="174575"/>
            <a:ext cx="8520600" cy="439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b="1">
                <a:solidFill>
                  <a:schemeClr val="dk1"/>
                </a:solidFill>
              </a:rPr>
              <a:t>largest producer of - cotton</a:t>
            </a:r>
            <a:endParaRPr b="1">
              <a:solidFill>
                <a:schemeClr val="dk1"/>
              </a:solidFill>
            </a:endParaRPr>
          </a:p>
          <a:p>
            <a:pPr marL="0" lvl="0" indent="0" algn="l" rtl="0">
              <a:spcBef>
                <a:spcPts val="1200"/>
              </a:spcBef>
              <a:spcAft>
                <a:spcPts val="0"/>
              </a:spcAft>
              <a:buNone/>
            </a:pPr>
            <a:r>
              <a:rPr lang="en" b="1">
                <a:solidFill>
                  <a:schemeClr val="dk1"/>
                </a:solidFill>
              </a:rPr>
              <a:t>second largest producer of - sugarcane </a:t>
            </a:r>
            <a:endParaRPr b="1">
              <a:solidFill>
                <a:schemeClr val="dk1"/>
              </a:solidFill>
            </a:endParaRPr>
          </a:p>
          <a:p>
            <a:pPr marL="0" lvl="0" indent="0" algn="l" rtl="0">
              <a:spcBef>
                <a:spcPts val="1200"/>
              </a:spcBef>
              <a:spcAft>
                <a:spcPts val="1200"/>
              </a:spcAft>
              <a:buNone/>
            </a:pPr>
            <a:endParaRPr/>
          </a:p>
        </p:txBody>
      </p:sp>
      <p:pic>
        <p:nvPicPr>
          <p:cNvPr id="157" name="Google Shape;157;p26"/>
          <p:cNvPicPr preferRelativeResize="0"/>
          <p:nvPr/>
        </p:nvPicPr>
        <p:blipFill>
          <a:blip r:embed="rId3">
            <a:alphaModFix/>
          </a:blip>
          <a:stretch>
            <a:fillRect/>
          </a:stretch>
        </p:blipFill>
        <p:spPr>
          <a:xfrm>
            <a:off x="429725" y="1168375"/>
            <a:ext cx="4042301" cy="2444151"/>
          </a:xfrm>
          <a:prstGeom prst="rect">
            <a:avLst/>
          </a:prstGeom>
          <a:noFill/>
          <a:ln>
            <a:noFill/>
          </a:ln>
        </p:spPr>
      </p:pic>
      <p:pic>
        <p:nvPicPr>
          <p:cNvPr id="158" name="Google Shape;158;p26"/>
          <p:cNvPicPr preferRelativeResize="0"/>
          <p:nvPr/>
        </p:nvPicPr>
        <p:blipFill>
          <a:blip r:embed="rId4">
            <a:alphaModFix/>
          </a:blip>
          <a:stretch>
            <a:fillRect/>
          </a:stretch>
        </p:blipFill>
        <p:spPr>
          <a:xfrm>
            <a:off x="4572000" y="1866700"/>
            <a:ext cx="3539425" cy="2900775"/>
          </a:xfrm>
          <a:prstGeom prst="rect">
            <a:avLst/>
          </a:prstGeom>
          <a:noFill/>
          <a:ln>
            <a:noFill/>
          </a:ln>
        </p:spPr>
      </p:pic>
      <p:sp>
        <p:nvSpPr>
          <p:cNvPr id="159" name="Google Shape;159;p26"/>
          <p:cNvSpPr/>
          <p:nvPr/>
        </p:nvSpPr>
        <p:spPr>
          <a:xfrm>
            <a:off x="8001000" y="3975125"/>
            <a:ext cx="1050600" cy="10071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body" idx="1"/>
          </p:nvPr>
        </p:nvSpPr>
        <p:spPr>
          <a:xfrm>
            <a:off x="311700" y="255150"/>
            <a:ext cx="7759500" cy="431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00" b="1">
                <a:solidFill>
                  <a:srgbClr val="FF0000"/>
                </a:solidFill>
              </a:rPr>
              <a:t>Fruits grown- </a:t>
            </a:r>
            <a:endParaRPr sz="2200" b="1">
              <a:solidFill>
                <a:srgbClr val="FF0000"/>
              </a:solidFill>
            </a:endParaRPr>
          </a:p>
          <a:p>
            <a:pPr marL="457200" lvl="0" indent="-374650" algn="l" rtl="0">
              <a:spcBef>
                <a:spcPts val="1200"/>
              </a:spcBef>
              <a:spcAft>
                <a:spcPts val="0"/>
              </a:spcAft>
              <a:buClr>
                <a:schemeClr val="dk1"/>
              </a:buClr>
              <a:buSzPts val="2300"/>
              <a:buChar char="❏"/>
            </a:pPr>
            <a:r>
              <a:rPr lang="en" sz="2300" b="1">
                <a:solidFill>
                  <a:schemeClr val="dk1"/>
                </a:solidFill>
              </a:rPr>
              <a:t>Bananas</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oranges </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grapes</a:t>
            </a:r>
            <a:endParaRPr sz="2300"/>
          </a:p>
        </p:txBody>
      </p:sp>
      <p:pic>
        <p:nvPicPr>
          <p:cNvPr id="165" name="Google Shape;165;p27"/>
          <p:cNvPicPr preferRelativeResize="0"/>
          <p:nvPr/>
        </p:nvPicPr>
        <p:blipFill>
          <a:blip r:embed="rId3">
            <a:alphaModFix/>
          </a:blip>
          <a:stretch>
            <a:fillRect/>
          </a:stretch>
        </p:blipFill>
        <p:spPr>
          <a:xfrm>
            <a:off x="2349088" y="316988"/>
            <a:ext cx="2619375" cy="1743075"/>
          </a:xfrm>
          <a:prstGeom prst="rect">
            <a:avLst/>
          </a:prstGeom>
          <a:noFill/>
          <a:ln>
            <a:noFill/>
          </a:ln>
        </p:spPr>
      </p:pic>
      <p:pic>
        <p:nvPicPr>
          <p:cNvPr id="166" name="Google Shape;166;p27"/>
          <p:cNvPicPr preferRelativeResize="0"/>
          <p:nvPr/>
        </p:nvPicPr>
        <p:blipFill>
          <a:blip r:embed="rId4">
            <a:alphaModFix/>
          </a:blip>
          <a:stretch>
            <a:fillRect/>
          </a:stretch>
        </p:blipFill>
        <p:spPr>
          <a:xfrm>
            <a:off x="4289963" y="1440200"/>
            <a:ext cx="2524125" cy="1809750"/>
          </a:xfrm>
          <a:prstGeom prst="rect">
            <a:avLst/>
          </a:prstGeom>
          <a:noFill/>
          <a:ln>
            <a:noFill/>
          </a:ln>
        </p:spPr>
      </p:pic>
      <p:pic>
        <p:nvPicPr>
          <p:cNvPr id="167" name="Google Shape;167;p27"/>
          <p:cNvPicPr preferRelativeResize="0"/>
          <p:nvPr/>
        </p:nvPicPr>
        <p:blipFill>
          <a:blip r:embed="rId5">
            <a:alphaModFix/>
          </a:blip>
          <a:stretch>
            <a:fillRect/>
          </a:stretch>
        </p:blipFill>
        <p:spPr>
          <a:xfrm>
            <a:off x="5613175" y="2926875"/>
            <a:ext cx="2609850" cy="1752600"/>
          </a:xfrm>
          <a:prstGeom prst="rect">
            <a:avLst/>
          </a:prstGeom>
          <a:noFill/>
          <a:ln>
            <a:noFill/>
          </a:ln>
        </p:spPr>
      </p:pic>
      <p:sp>
        <p:nvSpPr>
          <p:cNvPr id="168" name="Google Shape;168;p27"/>
          <p:cNvSpPr/>
          <p:nvPr/>
        </p:nvSpPr>
        <p:spPr>
          <a:xfrm>
            <a:off x="8071125" y="4050775"/>
            <a:ext cx="1072800" cy="9525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311700" y="255150"/>
            <a:ext cx="8520600" cy="631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 sz="2620" b="1">
                <a:solidFill>
                  <a:srgbClr val="FF0000"/>
                </a:solidFill>
              </a:rPr>
              <a:t>Important industries in Maharashtra - </a:t>
            </a:r>
            <a:endParaRPr sz="2620" b="1">
              <a:solidFill>
                <a:srgbClr val="FF0000"/>
              </a:solidFill>
            </a:endParaRPr>
          </a:p>
          <a:p>
            <a:pPr marL="457200" lvl="0" indent="-394970" algn="l" rtl="0">
              <a:lnSpc>
                <a:spcPct val="115000"/>
              </a:lnSpc>
              <a:spcBef>
                <a:spcPts val="1200"/>
              </a:spcBef>
              <a:spcAft>
                <a:spcPts val="0"/>
              </a:spcAft>
              <a:buSzPts val="2620"/>
              <a:buChar char="❏"/>
            </a:pPr>
            <a:r>
              <a:rPr lang="en" sz="2620" b="1"/>
              <a:t>textile automobiles</a:t>
            </a:r>
            <a:endParaRPr sz="2620" b="1"/>
          </a:p>
          <a:p>
            <a:pPr marL="457200" lvl="0" indent="-394970" algn="l" rtl="0">
              <a:lnSpc>
                <a:spcPct val="115000"/>
              </a:lnSpc>
              <a:spcBef>
                <a:spcPts val="0"/>
              </a:spcBef>
              <a:spcAft>
                <a:spcPts val="0"/>
              </a:spcAft>
              <a:buSzPts val="2620"/>
              <a:buChar char="❏"/>
            </a:pPr>
            <a:r>
              <a:rPr lang="en" sz="2620" b="1"/>
              <a:t> electronic </a:t>
            </a:r>
            <a:endParaRPr sz="3520"/>
          </a:p>
        </p:txBody>
      </p:sp>
      <p:sp>
        <p:nvSpPr>
          <p:cNvPr id="174" name="Google Shape;174;p28"/>
          <p:cNvSpPr txBox="1">
            <a:spLocks noGrp="1"/>
          </p:cNvSpPr>
          <p:nvPr>
            <p:ph type="body" idx="1"/>
          </p:nvPr>
        </p:nvSpPr>
        <p:spPr>
          <a:xfrm>
            <a:off x="311700" y="953500"/>
            <a:ext cx="8520600" cy="361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solidFill>
                <a:schemeClr val="dk1"/>
              </a:solidFill>
            </a:endParaRPr>
          </a:p>
          <a:p>
            <a:pPr marL="0" lvl="0" indent="0" algn="l" rtl="0">
              <a:spcBef>
                <a:spcPts val="1200"/>
              </a:spcBef>
              <a:spcAft>
                <a:spcPts val="1200"/>
              </a:spcAft>
              <a:buNone/>
            </a:pPr>
            <a:endParaRPr/>
          </a:p>
        </p:txBody>
      </p:sp>
      <p:pic>
        <p:nvPicPr>
          <p:cNvPr id="175" name="Google Shape;175;p28"/>
          <p:cNvPicPr preferRelativeResize="0"/>
          <p:nvPr/>
        </p:nvPicPr>
        <p:blipFill>
          <a:blip r:embed="rId3">
            <a:alphaModFix/>
          </a:blip>
          <a:stretch>
            <a:fillRect/>
          </a:stretch>
        </p:blipFill>
        <p:spPr>
          <a:xfrm>
            <a:off x="578125" y="1828700"/>
            <a:ext cx="3209000" cy="1865200"/>
          </a:xfrm>
          <a:prstGeom prst="rect">
            <a:avLst/>
          </a:prstGeom>
          <a:noFill/>
          <a:ln>
            <a:noFill/>
          </a:ln>
        </p:spPr>
      </p:pic>
      <p:pic>
        <p:nvPicPr>
          <p:cNvPr id="176" name="Google Shape;176;p28"/>
          <p:cNvPicPr preferRelativeResize="0"/>
          <p:nvPr/>
        </p:nvPicPr>
        <p:blipFill>
          <a:blip r:embed="rId4">
            <a:alphaModFix/>
          </a:blip>
          <a:stretch>
            <a:fillRect/>
          </a:stretch>
        </p:blipFill>
        <p:spPr>
          <a:xfrm>
            <a:off x="3679700" y="2571750"/>
            <a:ext cx="4190000" cy="2195725"/>
          </a:xfrm>
          <a:prstGeom prst="rect">
            <a:avLst/>
          </a:prstGeom>
          <a:noFill/>
          <a:ln>
            <a:noFill/>
          </a:ln>
        </p:spPr>
      </p:pic>
      <p:sp>
        <p:nvSpPr>
          <p:cNvPr id="177" name="Google Shape;177;p28"/>
          <p:cNvSpPr/>
          <p:nvPr/>
        </p:nvSpPr>
        <p:spPr>
          <a:xfrm>
            <a:off x="7869700" y="3943350"/>
            <a:ext cx="1026600" cy="9525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body" idx="1"/>
          </p:nvPr>
        </p:nvSpPr>
        <p:spPr>
          <a:xfrm>
            <a:off x="311700" y="282025"/>
            <a:ext cx="4260300" cy="42870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dk1"/>
              </a:buClr>
              <a:buSzPts val="2100"/>
              <a:buChar char="❏"/>
            </a:pPr>
            <a:r>
              <a:rPr lang="en" sz="2100" b="1">
                <a:solidFill>
                  <a:schemeClr val="dk1"/>
                </a:solidFill>
              </a:rPr>
              <a:t>Traditional cloth of men are:</a:t>
            </a:r>
            <a:endParaRPr sz="2100" b="1">
              <a:solidFill>
                <a:schemeClr val="dk1"/>
              </a:solidFill>
            </a:endParaRPr>
          </a:p>
          <a:p>
            <a:pPr marL="457200" lvl="0" indent="-361950" algn="l" rtl="0">
              <a:spcBef>
                <a:spcPts val="0"/>
              </a:spcBef>
              <a:spcAft>
                <a:spcPts val="0"/>
              </a:spcAft>
              <a:buClr>
                <a:schemeClr val="dk1"/>
              </a:buClr>
              <a:buSzPts val="2100"/>
              <a:buChar char="❏"/>
            </a:pPr>
            <a:r>
              <a:rPr lang="en" sz="2100" b="1">
                <a:solidFill>
                  <a:schemeClr val="dk1"/>
                </a:solidFill>
              </a:rPr>
              <a:t>Dhoti and shirt with cap called a Gandhi topi.</a:t>
            </a:r>
            <a:endParaRPr sz="2100" b="1">
              <a:solidFill>
                <a:schemeClr val="dk1"/>
              </a:solidFill>
            </a:endParaRPr>
          </a:p>
          <a:p>
            <a:pPr marL="457200" lvl="0" indent="-361950" algn="l" rtl="0">
              <a:spcBef>
                <a:spcPts val="0"/>
              </a:spcBef>
              <a:spcAft>
                <a:spcPts val="0"/>
              </a:spcAft>
              <a:buClr>
                <a:schemeClr val="dk1"/>
              </a:buClr>
              <a:buSzPts val="2100"/>
              <a:buChar char="❏"/>
            </a:pPr>
            <a:r>
              <a:rPr lang="en" sz="2100" b="1">
                <a:solidFill>
                  <a:schemeClr val="dk1"/>
                </a:solidFill>
              </a:rPr>
              <a:t>women wear sarees.</a:t>
            </a:r>
            <a:endParaRPr sz="2100" b="1">
              <a:solidFill>
                <a:schemeClr val="dk1"/>
              </a:solidFill>
            </a:endParaRPr>
          </a:p>
          <a:p>
            <a:pPr marL="457200" lvl="0" indent="-361950" algn="l" rtl="0">
              <a:spcBef>
                <a:spcPts val="0"/>
              </a:spcBef>
              <a:spcAft>
                <a:spcPts val="0"/>
              </a:spcAft>
              <a:buClr>
                <a:schemeClr val="dk1"/>
              </a:buClr>
              <a:buSzPts val="2100"/>
              <a:buChar char="❏"/>
            </a:pPr>
            <a:r>
              <a:rPr lang="en" sz="2100" b="1">
                <a:solidFill>
                  <a:schemeClr val="dk1"/>
                </a:solidFill>
              </a:rPr>
              <a:t>common language - Marathi </a:t>
            </a:r>
            <a:endParaRPr sz="2100" b="1">
              <a:solidFill>
                <a:schemeClr val="dk1"/>
              </a:solidFill>
            </a:endParaRPr>
          </a:p>
          <a:p>
            <a:pPr marL="0" lvl="0" indent="0" algn="l" rtl="0">
              <a:spcBef>
                <a:spcPts val="1200"/>
              </a:spcBef>
              <a:spcAft>
                <a:spcPts val="1200"/>
              </a:spcAft>
              <a:buNone/>
            </a:pPr>
            <a:endParaRPr>
              <a:solidFill>
                <a:schemeClr val="dk1"/>
              </a:solidFill>
            </a:endParaRPr>
          </a:p>
        </p:txBody>
      </p:sp>
      <p:pic>
        <p:nvPicPr>
          <p:cNvPr id="183" name="Google Shape;183;p29"/>
          <p:cNvPicPr preferRelativeResize="0"/>
          <p:nvPr/>
        </p:nvPicPr>
        <p:blipFill>
          <a:blip r:embed="rId3">
            <a:alphaModFix/>
          </a:blip>
          <a:stretch>
            <a:fillRect/>
          </a:stretch>
        </p:blipFill>
        <p:spPr>
          <a:xfrm>
            <a:off x="4821200" y="152400"/>
            <a:ext cx="3837025" cy="4762500"/>
          </a:xfrm>
          <a:prstGeom prst="rect">
            <a:avLst/>
          </a:prstGeom>
          <a:noFill/>
          <a:ln>
            <a:noFill/>
          </a:ln>
        </p:spPr>
      </p:pic>
      <p:sp>
        <p:nvSpPr>
          <p:cNvPr id="184" name="Google Shape;184;p29"/>
          <p:cNvSpPr/>
          <p:nvPr/>
        </p:nvSpPr>
        <p:spPr>
          <a:xfrm>
            <a:off x="8001000" y="3943350"/>
            <a:ext cx="969900" cy="952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body" idx="1"/>
          </p:nvPr>
        </p:nvSpPr>
        <p:spPr>
          <a:xfrm>
            <a:off x="311700" y="228300"/>
            <a:ext cx="8520600" cy="4340700"/>
          </a:xfrm>
          <a:prstGeom prst="rect">
            <a:avLst/>
          </a:prstGeom>
        </p:spPr>
        <p:txBody>
          <a:bodyPr spcFirstLastPara="1" wrap="square" lIns="91425" tIns="91425" rIns="91425" bIns="91425" anchor="t" anchorCtr="0">
            <a:normAutofit/>
          </a:bodyPr>
          <a:lstStyle/>
          <a:p>
            <a:pPr marL="457200" lvl="0" indent="-406400" algn="l" rtl="0">
              <a:spcBef>
                <a:spcPts val="0"/>
              </a:spcBef>
              <a:spcAft>
                <a:spcPts val="0"/>
              </a:spcAft>
              <a:buClr>
                <a:srgbClr val="FF0000"/>
              </a:buClr>
              <a:buSzPts val="2800"/>
              <a:buChar char="❏"/>
            </a:pPr>
            <a:r>
              <a:rPr lang="en" sz="2800" b="1">
                <a:solidFill>
                  <a:srgbClr val="FF0000"/>
                </a:solidFill>
              </a:rPr>
              <a:t>The most popular festival - Ganesh Chaturthi</a:t>
            </a:r>
            <a:endParaRPr sz="2800" b="1">
              <a:solidFill>
                <a:srgbClr val="FF0000"/>
              </a:solidFill>
            </a:endParaRPr>
          </a:p>
          <a:p>
            <a:pPr marL="45720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1200"/>
              </a:spcAft>
              <a:buNone/>
            </a:pPr>
            <a:endParaRPr/>
          </a:p>
        </p:txBody>
      </p:sp>
      <p:pic>
        <p:nvPicPr>
          <p:cNvPr id="190" name="Google Shape;190;p30"/>
          <p:cNvPicPr preferRelativeResize="0"/>
          <p:nvPr/>
        </p:nvPicPr>
        <p:blipFill>
          <a:blip r:embed="rId3">
            <a:alphaModFix/>
          </a:blip>
          <a:stretch>
            <a:fillRect/>
          </a:stretch>
        </p:blipFill>
        <p:spPr>
          <a:xfrm>
            <a:off x="791175" y="805750"/>
            <a:ext cx="7722801" cy="3639425"/>
          </a:xfrm>
          <a:prstGeom prst="rect">
            <a:avLst/>
          </a:prstGeom>
          <a:noFill/>
          <a:ln>
            <a:noFill/>
          </a:ln>
        </p:spPr>
      </p:pic>
      <p:sp>
        <p:nvSpPr>
          <p:cNvPr id="191" name="Google Shape;191;p30"/>
          <p:cNvSpPr/>
          <p:nvPr/>
        </p:nvSpPr>
        <p:spPr>
          <a:xfrm>
            <a:off x="8001000" y="3943350"/>
            <a:ext cx="969900" cy="1052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body" idx="1"/>
          </p:nvPr>
        </p:nvSpPr>
        <p:spPr>
          <a:xfrm>
            <a:off x="311700" y="483450"/>
            <a:ext cx="8520600" cy="4085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4700" b="1">
                <a:solidFill>
                  <a:srgbClr val="FF0000"/>
                </a:solidFill>
              </a:rPr>
              <a:t>            KARNATAKA</a:t>
            </a:r>
            <a:endParaRPr sz="4700" b="1">
              <a:solidFill>
                <a:srgbClr val="FF0000"/>
              </a:solidFill>
            </a:endParaRPr>
          </a:p>
        </p:txBody>
      </p:sp>
      <p:sp>
        <p:nvSpPr>
          <p:cNvPr id="197" name="Google Shape;197;p31"/>
          <p:cNvSpPr/>
          <p:nvPr/>
        </p:nvSpPr>
        <p:spPr>
          <a:xfrm>
            <a:off x="8001000" y="3943350"/>
            <a:ext cx="1023600" cy="952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body" idx="1"/>
          </p:nvPr>
        </p:nvSpPr>
        <p:spPr>
          <a:xfrm>
            <a:off x="311700" y="94000"/>
            <a:ext cx="4496100" cy="4474800"/>
          </a:xfrm>
          <a:prstGeom prst="rect">
            <a:avLst/>
          </a:prstGeom>
        </p:spPr>
        <p:txBody>
          <a:bodyPr spcFirstLastPara="1" wrap="square" lIns="91425" tIns="91425" rIns="91425" bIns="91425" anchor="t" anchorCtr="0">
            <a:normAutofit fontScale="92500" lnSpcReduction="10000"/>
          </a:bodyPr>
          <a:lstStyle/>
          <a:p>
            <a:pPr marL="457200" lvl="0" indent="-381317" algn="l" rtl="0">
              <a:spcBef>
                <a:spcPts val="0"/>
              </a:spcBef>
              <a:spcAft>
                <a:spcPts val="0"/>
              </a:spcAft>
              <a:buClr>
                <a:schemeClr val="dk1"/>
              </a:buClr>
              <a:buSzPct val="100000"/>
              <a:buChar char="❏"/>
            </a:pPr>
            <a:r>
              <a:rPr lang="en" sz="2600" b="1">
                <a:solidFill>
                  <a:srgbClr val="FF0000"/>
                </a:solidFill>
              </a:rPr>
              <a:t>Capital is Bengaluru </a:t>
            </a:r>
            <a:r>
              <a:rPr lang="en" sz="2600" b="1">
                <a:solidFill>
                  <a:schemeClr val="dk1"/>
                </a:solidFill>
              </a:rPr>
              <a:t>- it is called the garden city </a:t>
            </a:r>
            <a:endParaRPr sz="2600" b="1">
              <a:solidFill>
                <a:schemeClr val="dk1"/>
              </a:solidFill>
            </a:endParaRPr>
          </a:p>
          <a:p>
            <a:pPr marL="457200" lvl="0" indent="-381317" algn="l" rtl="0">
              <a:spcBef>
                <a:spcPts val="0"/>
              </a:spcBef>
              <a:spcAft>
                <a:spcPts val="0"/>
              </a:spcAft>
              <a:buClr>
                <a:schemeClr val="dk1"/>
              </a:buClr>
              <a:buSzPct val="100000"/>
              <a:buChar char="❏"/>
            </a:pPr>
            <a:r>
              <a:rPr lang="en" sz="2600" b="1">
                <a:solidFill>
                  <a:srgbClr val="FF0000"/>
                </a:solidFill>
              </a:rPr>
              <a:t>The important cities:</a:t>
            </a:r>
            <a:r>
              <a:rPr lang="en" sz="2600">
                <a:solidFill>
                  <a:schemeClr val="dk1"/>
                </a:solidFill>
              </a:rPr>
              <a:t> </a:t>
            </a:r>
            <a:r>
              <a:rPr lang="en" sz="2600" b="1">
                <a:solidFill>
                  <a:schemeClr val="dk1"/>
                </a:solidFill>
              </a:rPr>
              <a:t>Karnataka - Mysore, Hubli </a:t>
            </a:r>
            <a:endParaRPr sz="2600" b="1">
              <a:solidFill>
                <a:schemeClr val="dk1"/>
              </a:solidFill>
            </a:endParaRPr>
          </a:p>
          <a:p>
            <a:pPr marL="457200" lvl="0" indent="-381317" algn="l" rtl="0">
              <a:spcBef>
                <a:spcPts val="0"/>
              </a:spcBef>
              <a:spcAft>
                <a:spcPts val="0"/>
              </a:spcAft>
              <a:buClr>
                <a:schemeClr val="dk1"/>
              </a:buClr>
              <a:buSzPct val="100000"/>
              <a:buChar char="❏"/>
            </a:pPr>
            <a:r>
              <a:rPr lang="en" sz="2600" b="1">
                <a:solidFill>
                  <a:srgbClr val="FF0000"/>
                </a:solidFill>
              </a:rPr>
              <a:t>Two important rivers: </a:t>
            </a:r>
            <a:r>
              <a:rPr lang="en" sz="2600" b="1">
                <a:solidFill>
                  <a:schemeClr val="dk1"/>
                </a:solidFill>
              </a:rPr>
              <a:t>Krishna and Kaveri </a:t>
            </a:r>
            <a:endParaRPr sz="2600" b="1">
              <a:solidFill>
                <a:schemeClr val="dk1"/>
              </a:solidFill>
            </a:endParaRPr>
          </a:p>
          <a:p>
            <a:pPr marL="457200" lvl="0" indent="-381317" algn="l" rtl="0">
              <a:spcBef>
                <a:spcPts val="0"/>
              </a:spcBef>
              <a:spcAft>
                <a:spcPts val="0"/>
              </a:spcAft>
              <a:buClr>
                <a:schemeClr val="dk1"/>
              </a:buClr>
              <a:buSzPct val="100000"/>
              <a:buChar char="❏"/>
            </a:pPr>
            <a:r>
              <a:rPr lang="en" sz="2600" b="1">
                <a:solidFill>
                  <a:schemeClr val="dk1"/>
                </a:solidFill>
              </a:rPr>
              <a:t>Coffee tea and Sandalwood are produced in this state</a:t>
            </a:r>
            <a:r>
              <a:rPr lang="en" sz="2600">
                <a:solidFill>
                  <a:schemeClr val="dk1"/>
                </a:solidFill>
              </a:rPr>
              <a:t>. </a:t>
            </a:r>
            <a:endParaRPr sz="2600">
              <a:solidFill>
                <a:schemeClr val="dk1"/>
              </a:solidFill>
            </a:endParaRPr>
          </a:p>
          <a:p>
            <a:pPr marL="457200" lvl="0" indent="0" algn="l" rtl="0">
              <a:spcBef>
                <a:spcPts val="1200"/>
              </a:spcBef>
              <a:spcAft>
                <a:spcPts val="1200"/>
              </a:spcAft>
              <a:buNone/>
            </a:pPr>
            <a:endParaRPr sz="2600">
              <a:solidFill>
                <a:schemeClr val="dk1"/>
              </a:solidFill>
            </a:endParaRPr>
          </a:p>
        </p:txBody>
      </p:sp>
      <p:pic>
        <p:nvPicPr>
          <p:cNvPr id="203" name="Google Shape;203;p32"/>
          <p:cNvPicPr preferRelativeResize="0"/>
          <p:nvPr/>
        </p:nvPicPr>
        <p:blipFill>
          <a:blip r:embed="rId3">
            <a:alphaModFix/>
          </a:blip>
          <a:stretch>
            <a:fillRect/>
          </a:stretch>
        </p:blipFill>
        <p:spPr>
          <a:xfrm>
            <a:off x="6795400" y="2054725"/>
            <a:ext cx="2202350" cy="2202350"/>
          </a:xfrm>
          <a:prstGeom prst="rect">
            <a:avLst/>
          </a:prstGeom>
          <a:noFill/>
          <a:ln>
            <a:noFill/>
          </a:ln>
        </p:spPr>
      </p:pic>
      <p:pic>
        <p:nvPicPr>
          <p:cNvPr id="204" name="Google Shape;204;p32"/>
          <p:cNvPicPr preferRelativeResize="0"/>
          <p:nvPr/>
        </p:nvPicPr>
        <p:blipFill>
          <a:blip r:embed="rId4">
            <a:alphaModFix/>
          </a:blip>
          <a:stretch>
            <a:fillRect/>
          </a:stretch>
        </p:blipFill>
        <p:spPr>
          <a:xfrm>
            <a:off x="4807800" y="0"/>
            <a:ext cx="2699300" cy="2117100"/>
          </a:xfrm>
          <a:prstGeom prst="rect">
            <a:avLst/>
          </a:prstGeom>
          <a:noFill/>
          <a:ln>
            <a:noFill/>
          </a:ln>
        </p:spPr>
      </p:pic>
      <p:sp>
        <p:nvSpPr>
          <p:cNvPr id="205" name="Google Shape;205;p32"/>
          <p:cNvSpPr/>
          <p:nvPr/>
        </p:nvSpPr>
        <p:spPr>
          <a:xfrm>
            <a:off x="8003975" y="4257075"/>
            <a:ext cx="993900" cy="799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a:stretch/>
        </p:blipFill>
        <p:spPr>
          <a:xfrm>
            <a:off x="7927760" y="3973485"/>
            <a:ext cx="1170475" cy="1170475"/>
          </a:xfrm>
          <a:prstGeom prst="rect">
            <a:avLst/>
          </a:prstGeom>
          <a:noFill/>
          <a:ln>
            <a:noFill/>
          </a:ln>
        </p:spPr>
      </p:pic>
      <p:sp>
        <p:nvSpPr>
          <p:cNvPr id="68" name="Google Shape;68;p15"/>
          <p:cNvSpPr txBox="1"/>
          <p:nvPr/>
        </p:nvSpPr>
        <p:spPr>
          <a:xfrm>
            <a:off x="250200" y="539750"/>
            <a:ext cx="7359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                                                 LEARNING OBJECTIVES:</a:t>
            </a:r>
            <a:endParaRPr sz="1400" b="0" i="0" u="none" strike="noStrike" cap="none">
              <a:solidFill>
                <a:srgbClr val="000000"/>
              </a:solidFill>
              <a:latin typeface="Arial"/>
              <a:ea typeface="Arial"/>
              <a:cs typeface="Arial"/>
              <a:sym typeface="Arial"/>
            </a:endParaRPr>
          </a:p>
        </p:txBody>
      </p:sp>
      <p:sp>
        <p:nvSpPr>
          <p:cNvPr id="69" name="Google Shape;69;p15"/>
          <p:cNvSpPr txBox="1"/>
          <p:nvPr/>
        </p:nvSpPr>
        <p:spPr>
          <a:xfrm>
            <a:off x="639450" y="1329527"/>
            <a:ext cx="7155900" cy="360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900" b="1" i="0" u="none" strike="noStrike" cap="none">
                <a:solidFill>
                  <a:srgbClr val="000000"/>
                </a:solidFill>
                <a:latin typeface="Arial"/>
                <a:ea typeface="Arial"/>
                <a:cs typeface="Arial"/>
                <a:sym typeface="Arial"/>
              </a:rPr>
              <a:t>Children will come to know </a:t>
            </a:r>
            <a:r>
              <a:rPr lang="en" sz="1900" b="1"/>
              <a:t>about</a:t>
            </a:r>
            <a:endParaRPr sz="1900" b="1"/>
          </a:p>
          <a:p>
            <a:pPr marL="457200" marR="0" lvl="0" indent="-349250" algn="l" rtl="0">
              <a:lnSpc>
                <a:spcPct val="100000"/>
              </a:lnSpc>
              <a:spcBef>
                <a:spcPts val="0"/>
              </a:spcBef>
              <a:spcAft>
                <a:spcPts val="0"/>
              </a:spcAft>
              <a:buSzPts val="1900"/>
              <a:buChar char="●"/>
            </a:pPr>
            <a:r>
              <a:rPr lang="en" sz="1900" b="1"/>
              <a:t>The division of the plateau region</a:t>
            </a:r>
            <a:endParaRPr sz="1900" b="1"/>
          </a:p>
          <a:p>
            <a:pPr marL="457200" marR="0" lvl="0" indent="-349250" algn="l" rtl="0">
              <a:lnSpc>
                <a:spcPct val="100000"/>
              </a:lnSpc>
              <a:spcBef>
                <a:spcPts val="0"/>
              </a:spcBef>
              <a:spcAft>
                <a:spcPts val="0"/>
              </a:spcAft>
              <a:buSzPts val="1900"/>
              <a:buChar char="●"/>
            </a:pPr>
            <a:r>
              <a:rPr lang="en" sz="1900" b="1"/>
              <a:t>states covering Deccan Plateau</a:t>
            </a:r>
            <a:endParaRPr sz="1900" b="1"/>
          </a:p>
          <a:p>
            <a:pPr marL="457200" marR="0" lvl="0" indent="-349250" algn="l" rtl="0">
              <a:lnSpc>
                <a:spcPct val="100000"/>
              </a:lnSpc>
              <a:spcBef>
                <a:spcPts val="0"/>
              </a:spcBef>
              <a:spcAft>
                <a:spcPts val="0"/>
              </a:spcAft>
              <a:buSzPts val="1900"/>
              <a:buChar char="●"/>
            </a:pPr>
            <a:r>
              <a:rPr lang="en" sz="1900" b="1"/>
              <a:t>Rivers of Deccan Plateau</a:t>
            </a:r>
            <a:endParaRPr sz="1900" b="1"/>
          </a:p>
          <a:p>
            <a:pPr marL="457200" marR="0" lvl="0" indent="-349250" algn="l" rtl="0">
              <a:lnSpc>
                <a:spcPct val="100000"/>
              </a:lnSpc>
              <a:spcBef>
                <a:spcPts val="0"/>
              </a:spcBef>
              <a:spcAft>
                <a:spcPts val="0"/>
              </a:spcAft>
              <a:buSzPts val="1900"/>
              <a:buChar char="●"/>
            </a:pPr>
            <a:r>
              <a:rPr lang="en" sz="1900" b="1"/>
              <a:t>Nagarjuna dam and its uses</a:t>
            </a:r>
            <a:endParaRPr sz="1900" b="1"/>
          </a:p>
          <a:p>
            <a:pPr marL="457200" lvl="0" indent="-349250" algn="l" rtl="0">
              <a:spcBef>
                <a:spcPts val="0"/>
              </a:spcBef>
              <a:spcAft>
                <a:spcPts val="0"/>
              </a:spcAft>
              <a:buClr>
                <a:schemeClr val="dk1"/>
              </a:buClr>
              <a:buSzPts val="1900"/>
              <a:buChar char="●"/>
            </a:pPr>
            <a:r>
              <a:rPr lang="en" sz="1900" b="1">
                <a:solidFill>
                  <a:schemeClr val="dk1"/>
                </a:solidFill>
              </a:rPr>
              <a:t>The cities of the Maharashtra &amp; Karnataka</a:t>
            </a:r>
            <a:endParaRPr sz="1900" b="1">
              <a:solidFill>
                <a:schemeClr val="dk1"/>
              </a:solidFill>
            </a:endParaRPr>
          </a:p>
          <a:p>
            <a:pPr marL="457200" lvl="0" indent="-349250" algn="l" rtl="0">
              <a:spcBef>
                <a:spcPts val="0"/>
              </a:spcBef>
              <a:spcAft>
                <a:spcPts val="0"/>
              </a:spcAft>
              <a:buClr>
                <a:schemeClr val="dk1"/>
              </a:buClr>
              <a:buSzPts val="1900"/>
              <a:buChar char="●"/>
            </a:pPr>
            <a:r>
              <a:rPr lang="en" sz="1900" b="1">
                <a:solidFill>
                  <a:schemeClr val="dk1"/>
                </a:solidFill>
              </a:rPr>
              <a:t>The rivers of the Maharashtra &amp; Karnataka</a:t>
            </a:r>
            <a:endParaRPr sz="1900" b="1">
              <a:solidFill>
                <a:schemeClr val="dk1"/>
              </a:solidFill>
            </a:endParaRPr>
          </a:p>
          <a:p>
            <a:pPr marL="457200" lvl="0" indent="-349250" algn="l" rtl="0">
              <a:spcBef>
                <a:spcPts val="0"/>
              </a:spcBef>
              <a:spcAft>
                <a:spcPts val="0"/>
              </a:spcAft>
              <a:buClr>
                <a:schemeClr val="dk1"/>
              </a:buClr>
              <a:buSzPts val="1900"/>
              <a:buChar char="●"/>
            </a:pPr>
            <a:r>
              <a:rPr lang="en" sz="1900" b="1">
                <a:solidFill>
                  <a:schemeClr val="dk1"/>
                </a:solidFill>
              </a:rPr>
              <a:t>Important crops of Maharashtra &amp; Karnataka</a:t>
            </a:r>
            <a:endParaRPr sz="1900" b="1">
              <a:solidFill>
                <a:schemeClr val="dk1"/>
              </a:solidFill>
            </a:endParaRPr>
          </a:p>
          <a:p>
            <a:pPr marL="914400" lvl="0" indent="0" algn="l" rtl="0">
              <a:spcBef>
                <a:spcPts val="0"/>
              </a:spcBef>
              <a:spcAft>
                <a:spcPts val="0"/>
              </a:spcAft>
              <a:buNone/>
            </a:pPr>
            <a:endParaRPr sz="1900" b="1"/>
          </a:p>
          <a:p>
            <a:pPr marL="914400" marR="0" lvl="0" indent="0" algn="l" rtl="0">
              <a:lnSpc>
                <a:spcPct val="100000"/>
              </a:lnSpc>
              <a:spcBef>
                <a:spcPts val="0"/>
              </a:spcBef>
              <a:spcAft>
                <a:spcPts val="0"/>
              </a:spcAft>
              <a:buNone/>
            </a:pPr>
            <a:endParaRPr sz="1900" b="1"/>
          </a:p>
          <a:p>
            <a:pPr marL="457200" marR="0" lvl="0" indent="0" algn="l" rtl="0">
              <a:lnSpc>
                <a:spcPct val="100000"/>
              </a:lnSpc>
              <a:spcBef>
                <a:spcPts val="0"/>
              </a:spcBef>
              <a:spcAft>
                <a:spcPts val="0"/>
              </a:spcAft>
              <a:buNone/>
            </a:pPr>
            <a:endParaRPr sz="1900" b="1"/>
          </a:p>
          <a:p>
            <a:pPr marL="457200" marR="0" lvl="0" indent="0" algn="l" rtl="0">
              <a:lnSpc>
                <a:spcPct val="100000"/>
              </a:lnSpc>
              <a:spcBef>
                <a:spcPts val="0"/>
              </a:spcBef>
              <a:spcAft>
                <a:spcPts val="0"/>
              </a:spcAft>
              <a:buNone/>
            </a:pPr>
            <a:endParaRPr sz="19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11700" y="161150"/>
            <a:ext cx="8520600" cy="80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en" sz="2320" b="1">
                <a:solidFill>
                  <a:srgbClr val="FF0000"/>
                </a:solidFill>
              </a:rPr>
              <a:t>Bengaluru is the biggest software development centre in the India</a:t>
            </a:r>
            <a:endParaRPr sz="2320" b="1">
              <a:solidFill>
                <a:srgbClr val="FF0000"/>
              </a:solidFill>
            </a:endParaRPr>
          </a:p>
          <a:p>
            <a:pPr marL="0" lvl="0" indent="0" algn="l" rtl="0">
              <a:spcBef>
                <a:spcPts val="1200"/>
              </a:spcBef>
              <a:spcAft>
                <a:spcPts val="0"/>
              </a:spcAft>
              <a:buSzPts val="990"/>
              <a:buNone/>
            </a:pPr>
            <a:endParaRPr sz="2520"/>
          </a:p>
        </p:txBody>
      </p:sp>
      <p:sp>
        <p:nvSpPr>
          <p:cNvPr id="211" name="Google Shape;211;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pic>
        <p:nvPicPr>
          <p:cNvPr id="212" name="Google Shape;212;p33"/>
          <p:cNvPicPr preferRelativeResize="0"/>
          <p:nvPr/>
        </p:nvPicPr>
        <p:blipFill>
          <a:blip r:embed="rId3">
            <a:alphaModFix/>
          </a:blip>
          <a:stretch>
            <a:fillRect/>
          </a:stretch>
        </p:blipFill>
        <p:spPr>
          <a:xfrm>
            <a:off x="617750" y="1235525"/>
            <a:ext cx="7789124" cy="3249925"/>
          </a:xfrm>
          <a:prstGeom prst="rect">
            <a:avLst/>
          </a:prstGeom>
          <a:noFill/>
          <a:ln>
            <a:noFill/>
          </a:ln>
        </p:spPr>
      </p:pic>
      <p:sp>
        <p:nvSpPr>
          <p:cNvPr id="213" name="Google Shape;213;p33"/>
          <p:cNvSpPr/>
          <p:nvPr/>
        </p:nvSpPr>
        <p:spPr>
          <a:xfrm>
            <a:off x="8001000" y="3943350"/>
            <a:ext cx="996900" cy="10524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311700" y="255150"/>
            <a:ext cx="4066200" cy="431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900" b="1">
                <a:solidFill>
                  <a:srgbClr val="FF0000"/>
                </a:solidFill>
              </a:rPr>
              <a:t>Other industries are: </a:t>
            </a:r>
            <a:endParaRPr sz="3900" b="1">
              <a:solidFill>
                <a:srgbClr val="FF0000"/>
              </a:solidFill>
            </a:endParaRPr>
          </a:p>
          <a:p>
            <a:pPr marL="457200" lvl="0" indent="-457200" algn="l" rtl="0">
              <a:spcBef>
                <a:spcPts val="1200"/>
              </a:spcBef>
              <a:spcAft>
                <a:spcPts val="0"/>
              </a:spcAft>
              <a:buClr>
                <a:schemeClr val="dk1"/>
              </a:buClr>
              <a:buSzPts val="3600"/>
              <a:buChar char="❏"/>
            </a:pPr>
            <a:r>
              <a:rPr lang="en" sz="3600">
                <a:solidFill>
                  <a:schemeClr val="dk1"/>
                </a:solidFill>
              </a:rPr>
              <a:t>aeroplane </a:t>
            </a:r>
            <a:endParaRPr sz="3600">
              <a:solidFill>
                <a:schemeClr val="dk1"/>
              </a:solidFill>
            </a:endParaRPr>
          </a:p>
          <a:p>
            <a:pPr marL="457200" lvl="0" indent="-457200" algn="l" rtl="0">
              <a:spcBef>
                <a:spcPts val="0"/>
              </a:spcBef>
              <a:spcAft>
                <a:spcPts val="0"/>
              </a:spcAft>
              <a:buClr>
                <a:schemeClr val="dk1"/>
              </a:buClr>
              <a:buSzPts val="3600"/>
              <a:buChar char="❏"/>
            </a:pPr>
            <a:r>
              <a:rPr lang="en" sz="3600">
                <a:solidFill>
                  <a:schemeClr val="dk1"/>
                </a:solidFill>
              </a:rPr>
              <a:t>electronic goods</a:t>
            </a:r>
            <a:endParaRPr sz="3600">
              <a:solidFill>
                <a:schemeClr val="dk1"/>
              </a:solidFill>
            </a:endParaRPr>
          </a:p>
          <a:p>
            <a:pPr marL="457200" lvl="0" indent="-457200" algn="l" rtl="0">
              <a:spcBef>
                <a:spcPts val="0"/>
              </a:spcBef>
              <a:spcAft>
                <a:spcPts val="0"/>
              </a:spcAft>
              <a:buClr>
                <a:schemeClr val="dk1"/>
              </a:buClr>
              <a:buSzPts val="3600"/>
              <a:buChar char="❏"/>
            </a:pPr>
            <a:r>
              <a:rPr lang="en" sz="3600">
                <a:solidFill>
                  <a:schemeClr val="dk1"/>
                </a:solidFill>
              </a:rPr>
              <a:t> Silk</a:t>
            </a:r>
            <a:endParaRPr sz="4600">
              <a:solidFill>
                <a:schemeClr val="dk1"/>
              </a:solidFill>
            </a:endParaRPr>
          </a:p>
        </p:txBody>
      </p:sp>
      <p:pic>
        <p:nvPicPr>
          <p:cNvPr id="219" name="Google Shape;219;p34"/>
          <p:cNvPicPr preferRelativeResize="0"/>
          <p:nvPr/>
        </p:nvPicPr>
        <p:blipFill>
          <a:blip r:embed="rId3">
            <a:alphaModFix/>
          </a:blip>
          <a:stretch>
            <a:fillRect/>
          </a:stretch>
        </p:blipFill>
        <p:spPr>
          <a:xfrm>
            <a:off x="6851650" y="134275"/>
            <a:ext cx="1863875" cy="1863875"/>
          </a:xfrm>
          <a:prstGeom prst="rect">
            <a:avLst/>
          </a:prstGeom>
          <a:noFill/>
          <a:ln>
            <a:noFill/>
          </a:ln>
        </p:spPr>
      </p:pic>
      <p:pic>
        <p:nvPicPr>
          <p:cNvPr id="220" name="Google Shape;220;p34"/>
          <p:cNvPicPr preferRelativeResize="0"/>
          <p:nvPr/>
        </p:nvPicPr>
        <p:blipFill>
          <a:blip r:embed="rId4">
            <a:alphaModFix/>
          </a:blip>
          <a:stretch>
            <a:fillRect/>
          </a:stretch>
        </p:blipFill>
        <p:spPr>
          <a:xfrm>
            <a:off x="4478563" y="1424649"/>
            <a:ext cx="2202450" cy="1974725"/>
          </a:xfrm>
          <a:prstGeom prst="rect">
            <a:avLst/>
          </a:prstGeom>
          <a:noFill/>
          <a:ln>
            <a:noFill/>
          </a:ln>
        </p:spPr>
      </p:pic>
      <p:pic>
        <p:nvPicPr>
          <p:cNvPr id="221" name="Google Shape;221;p34"/>
          <p:cNvPicPr preferRelativeResize="0"/>
          <p:nvPr/>
        </p:nvPicPr>
        <p:blipFill>
          <a:blip r:embed="rId5">
            <a:alphaModFix/>
          </a:blip>
          <a:stretch>
            <a:fillRect/>
          </a:stretch>
        </p:blipFill>
        <p:spPr>
          <a:xfrm>
            <a:off x="6540175" y="2820200"/>
            <a:ext cx="2202450" cy="1517525"/>
          </a:xfrm>
          <a:prstGeom prst="rect">
            <a:avLst/>
          </a:prstGeom>
          <a:noFill/>
          <a:ln>
            <a:noFill/>
          </a:ln>
        </p:spPr>
      </p:pic>
      <p:sp>
        <p:nvSpPr>
          <p:cNvPr id="222" name="Google Shape;222;p34"/>
          <p:cNvSpPr/>
          <p:nvPr/>
        </p:nvSpPr>
        <p:spPr>
          <a:xfrm>
            <a:off x="8003975" y="4149725"/>
            <a:ext cx="986100" cy="8535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311700" y="241725"/>
            <a:ext cx="8520600" cy="53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0000"/>
                </a:solidFill>
              </a:rPr>
              <a:t>Answer the following questions:</a:t>
            </a:r>
            <a:endParaRPr b="1">
              <a:solidFill>
                <a:srgbClr val="FF0000"/>
              </a:solidFill>
            </a:endParaRPr>
          </a:p>
        </p:txBody>
      </p:sp>
      <p:sp>
        <p:nvSpPr>
          <p:cNvPr id="228" name="Google Shape;228;p35"/>
          <p:cNvSpPr txBox="1">
            <a:spLocks noGrp="1"/>
          </p:cNvSpPr>
          <p:nvPr>
            <p:ph type="body" idx="1"/>
          </p:nvPr>
        </p:nvSpPr>
        <p:spPr>
          <a:xfrm>
            <a:off x="311700" y="779025"/>
            <a:ext cx="8520600" cy="378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FF0000"/>
                </a:solidFill>
              </a:rPr>
              <a:t>1. What is a plateau? What landforms border the Southern Plateau?</a:t>
            </a:r>
            <a:endParaRPr b="1">
              <a:solidFill>
                <a:srgbClr val="FF0000"/>
              </a:solidFill>
            </a:endParaRPr>
          </a:p>
          <a:p>
            <a:pPr marL="0" lvl="0" indent="0" algn="l" rtl="0">
              <a:spcBef>
                <a:spcPts val="1200"/>
              </a:spcBef>
              <a:spcAft>
                <a:spcPts val="0"/>
              </a:spcAft>
              <a:buNone/>
            </a:pPr>
            <a:r>
              <a:rPr lang="en" b="1">
                <a:solidFill>
                  <a:schemeClr val="dk1"/>
                </a:solidFill>
              </a:rPr>
              <a:t>Ans. Large and flat area of land which is higher than the land around it and it looks like a table top.</a:t>
            </a:r>
            <a:endParaRPr b="1">
              <a:solidFill>
                <a:schemeClr val="dk1"/>
              </a:solidFill>
            </a:endParaRPr>
          </a:p>
          <a:p>
            <a:pPr marL="0" lvl="0" indent="0" algn="l" rtl="0">
              <a:spcBef>
                <a:spcPts val="1200"/>
              </a:spcBef>
              <a:spcAft>
                <a:spcPts val="0"/>
              </a:spcAft>
              <a:buClr>
                <a:schemeClr val="dk1"/>
              </a:buClr>
              <a:buSzPts val="1100"/>
              <a:buFont typeface="Arial"/>
              <a:buNone/>
            </a:pPr>
            <a:r>
              <a:rPr lang="en" b="1">
                <a:solidFill>
                  <a:schemeClr val="dk1"/>
                </a:solidFill>
              </a:rPr>
              <a:t>The landforms which borders the southern plateau are:</a:t>
            </a:r>
            <a:endParaRPr b="1">
              <a:solidFill>
                <a:schemeClr val="dk1"/>
              </a:solidFill>
            </a:endParaRPr>
          </a:p>
          <a:p>
            <a:pPr marL="0" lvl="0" indent="0" algn="l" rtl="0">
              <a:spcBef>
                <a:spcPts val="1200"/>
              </a:spcBef>
              <a:spcAft>
                <a:spcPts val="0"/>
              </a:spcAft>
              <a:buClr>
                <a:schemeClr val="dk1"/>
              </a:buClr>
              <a:buSzPts val="1100"/>
              <a:buFont typeface="Arial"/>
              <a:buNone/>
            </a:pPr>
            <a:r>
              <a:rPr lang="en" b="1">
                <a:solidFill>
                  <a:schemeClr val="dk1"/>
                </a:solidFill>
              </a:rPr>
              <a:t>a) The Aravali Range on the north-west.</a:t>
            </a:r>
            <a:endParaRPr b="1">
              <a:solidFill>
                <a:schemeClr val="dk1"/>
              </a:solidFill>
            </a:endParaRPr>
          </a:p>
          <a:p>
            <a:pPr marL="0" lvl="0" indent="0" algn="l" rtl="0">
              <a:spcBef>
                <a:spcPts val="1200"/>
              </a:spcBef>
              <a:spcAft>
                <a:spcPts val="0"/>
              </a:spcAft>
              <a:buClr>
                <a:schemeClr val="dk1"/>
              </a:buClr>
              <a:buSzPts val="1100"/>
              <a:buFont typeface="Arial"/>
              <a:buNone/>
            </a:pPr>
            <a:r>
              <a:rPr lang="en" b="1">
                <a:solidFill>
                  <a:schemeClr val="dk1"/>
                </a:solidFill>
              </a:rPr>
              <a:t>b) The Rajmahal hills on the north-east.</a:t>
            </a:r>
            <a:endParaRPr b="1">
              <a:solidFill>
                <a:schemeClr val="dk1"/>
              </a:solidFill>
            </a:endParaRPr>
          </a:p>
          <a:p>
            <a:pPr marL="0" lvl="0" indent="0" algn="l" rtl="0">
              <a:spcBef>
                <a:spcPts val="1200"/>
              </a:spcBef>
              <a:spcAft>
                <a:spcPts val="0"/>
              </a:spcAft>
              <a:buClr>
                <a:schemeClr val="dk1"/>
              </a:buClr>
              <a:buSzPts val="1100"/>
              <a:buFont typeface="Arial"/>
              <a:buNone/>
            </a:pPr>
            <a:r>
              <a:rPr lang="en" b="1">
                <a:solidFill>
                  <a:schemeClr val="dk1"/>
                </a:solidFill>
              </a:rPr>
              <a:t>c) The Western and Eastern Ghats.</a:t>
            </a:r>
            <a:endParaRPr b="1">
              <a:solidFill>
                <a:schemeClr val="dk1"/>
              </a:solidFill>
            </a:endParaRPr>
          </a:p>
          <a:p>
            <a:pPr marL="0" lvl="0" indent="0" algn="l" rtl="0">
              <a:spcBef>
                <a:spcPts val="1200"/>
              </a:spcBef>
              <a:spcAft>
                <a:spcPts val="1200"/>
              </a:spcAft>
              <a:buNone/>
            </a:pPr>
            <a:endParaRPr b="1">
              <a:solidFill>
                <a:schemeClr val="dk1"/>
              </a:solidFill>
            </a:endParaRPr>
          </a:p>
        </p:txBody>
      </p:sp>
      <p:pic>
        <p:nvPicPr>
          <p:cNvPr id="229" name="Google Shape;229;p35"/>
          <p:cNvPicPr preferRelativeResize="0"/>
          <p:nvPr/>
        </p:nvPicPr>
        <p:blipFill rotWithShape="1">
          <a:blip r:embed="rId3">
            <a:alphaModFix/>
          </a:blip>
          <a:srcRect/>
          <a:stretch/>
        </p:blipFill>
        <p:spPr>
          <a:xfrm>
            <a:off x="7927760" y="3973485"/>
            <a:ext cx="1170475" cy="1170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311700" y="161150"/>
            <a:ext cx="8520600" cy="510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en" sz="3170" b="1">
                <a:solidFill>
                  <a:srgbClr val="FF0000"/>
                </a:solidFill>
              </a:rPr>
              <a:t>The Kolar Gold mines are also in this state.</a:t>
            </a:r>
            <a:endParaRPr sz="3170" b="1">
              <a:solidFill>
                <a:srgbClr val="FF0000"/>
              </a:solidFill>
            </a:endParaRPr>
          </a:p>
          <a:p>
            <a:pPr marL="0" lvl="0" indent="0" algn="l" rtl="0">
              <a:spcBef>
                <a:spcPts val="1200"/>
              </a:spcBef>
              <a:spcAft>
                <a:spcPts val="0"/>
              </a:spcAft>
              <a:buSzPts val="990"/>
              <a:buNone/>
            </a:pPr>
            <a:endParaRPr sz="2520"/>
          </a:p>
        </p:txBody>
      </p:sp>
      <p:sp>
        <p:nvSpPr>
          <p:cNvPr id="235" name="Google Shape;235;p36"/>
          <p:cNvSpPr txBox="1">
            <a:spLocks noGrp="1"/>
          </p:cNvSpPr>
          <p:nvPr>
            <p:ph type="body" idx="1"/>
          </p:nvPr>
        </p:nvSpPr>
        <p:spPr>
          <a:xfrm>
            <a:off x="311700" y="926625"/>
            <a:ext cx="8520600" cy="3642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6" name="Google Shape;236;p36"/>
          <p:cNvPicPr preferRelativeResize="0"/>
          <p:nvPr/>
        </p:nvPicPr>
        <p:blipFill>
          <a:blip r:embed="rId3">
            <a:alphaModFix/>
          </a:blip>
          <a:stretch>
            <a:fillRect/>
          </a:stretch>
        </p:blipFill>
        <p:spPr>
          <a:xfrm>
            <a:off x="311700" y="926625"/>
            <a:ext cx="4337725" cy="2283025"/>
          </a:xfrm>
          <a:prstGeom prst="rect">
            <a:avLst/>
          </a:prstGeom>
          <a:noFill/>
          <a:ln>
            <a:noFill/>
          </a:ln>
        </p:spPr>
      </p:pic>
      <p:pic>
        <p:nvPicPr>
          <p:cNvPr id="237" name="Google Shape;237;p36"/>
          <p:cNvPicPr preferRelativeResize="0"/>
          <p:nvPr/>
        </p:nvPicPr>
        <p:blipFill>
          <a:blip r:embed="rId4">
            <a:alphaModFix/>
          </a:blip>
          <a:stretch>
            <a:fillRect/>
          </a:stretch>
        </p:blipFill>
        <p:spPr>
          <a:xfrm>
            <a:off x="4571996" y="1893550"/>
            <a:ext cx="3546650" cy="2364425"/>
          </a:xfrm>
          <a:prstGeom prst="rect">
            <a:avLst/>
          </a:prstGeom>
          <a:noFill/>
          <a:ln>
            <a:noFill/>
          </a:ln>
        </p:spPr>
      </p:pic>
      <p:sp>
        <p:nvSpPr>
          <p:cNvPr id="238" name="Google Shape;238;p36"/>
          <p:cNvSpPr/>
          <p:nvPr/>
        </p:nvSpPr>
        <p:spPr>
          <a:xfrm>
            <a:off x="8001000" y="3943350"/>
            <a:ext cx="895200" cy="9525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body" idx="1"/>
          </p:nvPr>
        </p:nvSpPr>
        <p:spPr>
          <a:xfrm>
            <a:off x="311700" y="241725"/>
            <a:ext cx="3878400" cy="4327200"/>
          </a:xfrm>
          <a:prstGeom prst="rect">
            <a:avLst/>
          </a:prstGeom>
        </p:spPr>
        <p:txBody>
          <a:bodyPr spcFirstLastPara="1" wrap="square" lIns="91425" tIns="91425" rIns="91425" bIns="91425" anchor="t" anchorCtr="0">
            <a:normAutofit lnSpcReduction="20000"/>
          </a:bodyPr>
          <a:lstStyle/>
          <a:p>
            <a:pPr marL="457200" lvl="0" indent="-406400" algn="l" rtl="0">
              <a:spcBef>
                <a:spcPts val="0"/>
              </a:spcBef>
              <a:spcAft>
                <a:spcPts val="0"/>
              </a:spcAft>
              <a:buClr>
                <a:schemeClr val="dk1"/>
              </a:buClr>
              <a:buSzPts val="2800"/>
              <a:buChar char="❏"/>
            </a:pPr>
            <a:r>
              <a:rPr lang="en" sz="2800" b="1">
                <a:solidFill>
                  <a:schemeClr val="dk1"/>
                </a:solidFill>
              </a:rPr>
              <a:t>The people of Karnataka speak Kannada.</a:t>
            </a:r>
            <a:endParaRPr sz="2800" b="1">
              <a:solidFill>
                <a:schemeClr val="dk1"/>
              </a:solidFill>
            </a:endParaRPr>
          </a:p>
          <a:p>
            <a:pPr marL="457200" lvl="0" indent="-406400" algn="l" rtl="0">
              <a:spcBef>
                <a:spcPts val="0"/>
              </a:spcBef>
              <a:spcAft>
                <a:spcPts val="0"/>
              </a:spcAft>
              <a:buClr>
                <a:schemeClr val="dk1"/>
              </a:buClr>
              <a:buSzPts val="2800"/>
              <a:buChar char="❏"/>
            </a:pPr>
            <a:r>
              <a:rPr lang="en" sz="2800" b="1">
                <a:solidFill>
                  <a:srgbClr val="FF0000"/>
                </a:solidFill>
              </a:rPr>
              <a:t>Important festivals </a:t>
            </a:r>
            <a:r>
              <a:rPr lang="en" sz="2800" b="1">
                <a:solidFill>
                  <a:schemeClr val="dk1"/>
                </a:solidFill>
              </a:rPr>
              <a:t>Dussehra</a:t>
            </a:r>
            <a:endParaRPr sz="2800" b="1">
              <a:solidFill>
                <a:schemeClr val="dk1"/>
              </a:solidFill>
            </a:endParaRPr>
          </a:p>
          <a:p>
            <a:pPr marL="457200" lvl="0" indent="0" algn="l" rtl="0">
              <a:spcBef>
                <a:spcPts val="1200"/>
              </a:spcBef>
              <a:spcAft>
                <a:spcPts val="0"/>
              </a:spcAft>
              <a:buNone/>
            </a:pPr>
            <a:r>
              <a:rPr lang="en" sz="2800" b="1">
                <a:solidFill>
                  <a:schemeClr val="dk1"/>
                </a:solidFill>
              </a:rPr>
              <a:t>Ugadi </a:t>
            </a:r>
            <a:endParaRPr sz="2800" b="1">
              <a:solidFill>
                <a:schemeClr val="dk1"/>
              </a:solidFill>
            </a:endParaRPr>
          </a:p>
          <a:p>
            <a:pPr marL="457200" lvl="0" indent="0" algn="l" rtl="0">
              <a:spcBef>
                <a:spcPts val="1200"/>
              </a:spcBef>
              <a:spcAft>
                <a:spcPts val="0"/>
              </a:spcAft>
              <a:buNone/>
            </a:pPr>
            <a:r>
              <a:rPr lang="en" sz="2800" b="1">
                <a:solidFill>
                  <a:schemeClr val="dk1"/>
                </a:solidFill>
              </a:rPr>
              <a:t>Shivratri </a:t>
            </a:r>
            <a:endParaRPr sz="2800" b="1">
              <a:solidFill>
                <a:schemeClr val="dk1"/>
              </a:solidFill>
            </a:endParaRPr>
          </a:p>
          <a:p>
            <a:pPr marL="0" lvl="0" indent="0" algn="l" rtl="0">
              <a:spcBef>
                <a:spcPts val="1200"/>
              </a:spcBef>
              <a:spcAft>
                <a:spcPts val="0"/>
              </a:spcAft>
              <a:buClr>
                <a:schemeClr val="dk1"/>
              </a:buClr>
              <a:buSzPts val="1100"/>
              <a:buFont typeface="Arial"/>
              <a:buNone/>
            </a:pPr>
            <a:endParaRPr b="1"/>
          </a:p>
          <a:p>
            <a:pPr marL="0" lvl="0" indent="0" algn="l" rtl="0">
              <a:spcBef>
                <a:spcPts val="1200"/>
              </a:spcBef>
              <a:spcAft>
                <a:spcPts val="1200"/>
              </a:spcAft>
              <a:buNone/>
            </a:pPr>
            <a:endParaRPr/>
          </a:p>
        </p:txBody>
      </p:sp>
      <p:pic>
        <p:nvPicPr>
          <p:cNvPr id="244" name="Google Shape;244;p37" descr="C:\Users\Jeet singh\Desktop\download (24).jpg"/>
          <p:cNvPicPr preferRelativeResize="0"/>
          <p:nvPr/>
        </p:nvPicPr>
        <p:blipFill rotWithShape="1">
          <a:blip r:embed="rId3">
            <a:alphaModFix/>
          </a:blip>
          <a:srcRect/>
          <a:stretch/>
        </p:blipFill>
        <p:spPr>
          <a:xfrm>
            <a:off x="4110025" y="311200"/>
            <a:ext cx="3638800" cy="2032250"/>
          </a:xfrm>
          <a:prstGeom prst="rect">
            <a:avLst/>
          </a:prstGeom>
          <a:noFill/>
          <a:ln>
            <a:noFill/>
          </a:ln>
        </p:spPr>
      </p:pic>
      <p:pic>
        <p:nvPicPr>
          <p:cNvPr id="245" name="Google Shape;245;p37"/>
          <p:cNvPicPr preferRelativeResize="0"/>
          <p:nvPr/>
        </p:nvPicPr>
        <p:blipFill>
          <a:blip r:embed="rId4">
            <a:alphaModFix/>
          </a:blip>
          <a:stretch>
            <a:fillRect/>
          </a:stretch>
        </p:blipFill>
        <p:spPr>
          <a:xfrm>
            <a:off x="3505100" y="2160100"/>
            <a:ext cx="2323301" cy="2123900"/>
          </a:xfrm>
          <a:prstGeom prst="rect">
            <a:avLst/>
          </a:prstGeom>
          <a:noFill/>
          <a:ln>
            <a:noFill/>
          </a:ln>
        </p:spPr>
      </p:pic>
      <p:pic>
        <p:nvPicPr>
          <p:cNvPr id="246" name="Google Shape;246;p37"/>
          <p:cNvPicPr preferRelativeResize="0"/>
          <p:nvPr/>
        </p:nvPicPr>
        <p:blipFill>
          <a:blip r:embed="rId5">
            <a:alphaModFix/>
          </a:blip>
          <a:stretch>
            <a:fillRect/>
          </a:stretch>
        </p:blipFill>
        <p:spPr>
          <a:xfrm>
            <a:off x="6168825" y="2274275"/>
            <a:ext cx="2538050" cy="2032250"/>
          </a:xfrm>
          <a:prstGeom prst="rect">
            <a:avLst/>
          </a:prstGeom>
          <a:noFill/>
          <a:ln>
            <a:noFill/>
          </a:ln>
        </p:spPr>
      </p:pic>
      <p:sp>
        <p:nvSpPr>
          <p:cNvPr id="247" name="Google Shape;247;p37"/>
          <p:cNvSpPr/>
          <p:nvPr/>
        </p:nvSpPr>
        <p:spPr>
          <a:xfrm>
            <a:off x="7936825" y="4064225"/>
            <a:ext cx="1147500" cy="9525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20" b="1">
                <a:solidFill>
                  <a:srgbClr val="FF0000"/>
                </a:solidFill>
              </a:rPr>
              <a:t>                       HOMEWORK</a:t>
            </a:r>
            <a:endParaRPr sz="3420" b="1">
              <a:solidFill>
                <a:srgbClr val="FF0000"/>
              </a:solidFill>
            </a:endParaRPr>
          </a:p>
        </p:txBody>
      </p:sp>
      <p:sp>
        <p:nvSpPr>
          <p:cNvPr id="253" name="Google Shape;25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b="1">
                <a:solidFill>
                  <a:schemeClr val="dk1"/>
                </a:solidFill>
                <a:highlight>
                  <a:srgbClr val="FFFFFF"/>
                </a:highlight>
              </a:rPr>
              <a:t>           List out five dams on Indian rivers in the notebook.</a:t>
            </a:r>
            <a:endParaRPr sz="3600" b="1">
              <a:solidFill>
                <a:srgbClr val="000000"/>
              </a:solidFill>
            </a:endParaRPr>
          </a:p>
        </p:txBody>
      </p:sp>
      <p:sp>
        <p:nvSpPr>
          <p:cNvPr id="254" name="Google Shape;254;p38"/>
          <p:cNvSpPr/>
          <p:nvPr/>
        </p:nvSpPr>
        <p:spPr>
          <a:xfrm>
            <a:off x="8080800" y="4055150"/>
            <a:ext cx="895200" cy="952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0000"/>
                </a:solidFill>
              </a:rPr>
              <a:t>Related video:</a:t>
            </a:r>
            <a:endParaRPr b="1">
              <a:solidFill>
                <a:srgbClr val="FF0000"/>
              </a:solidFill>
            </a:endParaRPr>
          </a:p>
        </p:txBody>
      </p:sp>
      <p:sp>
        <p:nvSpPr>
          <p:cNvPr id="260" name="Google Shape;260;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solidFill>
                  <a:schemeClr val="hlink"/>
                </a:solidFill>
                <a:hlinkClick r:id="rId3"/>
              </a:rPr>
              <a:t>https://youtu.be/7jR_24Dcev4</a:t>
            </a:r>
            <a:endParaRPr/>
          </a:p>
          <a:p>
            <a:pPr marL="0" lvl="0" indent="0" algn="l" rtl="0">
              <a:spcBef>
                <a:spcPts val="1200"/>
              </a:spcBef>
              <a:spcAft>
                <a:spcPts val="1200"/>
              </a:spcAft>
              <a:buNone/>
            </a:pPr>
            <a:endParaRPr/>
          </a:p>
        </p:txBody>
      </p:sp>
      <p:pic>
        <p:nvPicPr>
          <p:cNvPr id="261" name="Google Shape;261;p39"/>
          <p:cNvPicPr preferRelativeResize="0"/>
          <p:nvPr/>
        </p:nvPicPr>
        <p:blipFill rotWithShape="1">
          <a:blip r:embed="rId4">
            <a:alphaModFix/>
          </a:blip>
          <a:srcRect/>
          <a:stretch/>
        </p:blipFill>
        <p:spPr>
          <a:xfrm>
            <a:off x="8210550" y="4199975"/>
            <a:ext cx="925650" cy="925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0"/>
          <p:cNvPicPr preferRelativeResize="0"/>
          <p:nvPr/>
        </p:nvPicPr>
        <p:blipFill rotWithShape="1">
          <a:blip r:embed="rId3">
            <a:alphaModFix/>
          </a:blip>
          <a:srcRect/>
          <a:stretch/>
        </p:blipFill>
        <p:spPr>
          <a:xfrm>
            <a:off x="8209915" y="4115520"/>
            <a:ext cx="925650" cy="925650"/>
          </a:xfrm>
          <a:prstGeom prst="rect">
            <a:avLst/>
          </a:prstGeom>
          <a:noFill/>
          <a:ln>
            <a:noFill/>
          </a:ln>
        </p:spPr>
      </p:pic>
      <p:sp>
        <p:nvSpPr>
          <p:cNvPr id="267" name="Google Shape;267;p40"/>
          <p:cNvSpPr txBox="1"/>
          <p:nvPr/>
        </p:nvSpPr>
        <p:spPr>
          <a:xfrm>
            <a:off x="227965" y="262255"/>
            <a:ext cx="6649800" cy="78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F0000"/>
                </a:solidFill>
                <a:latin typeface="Arial"/>
                <a:ea typeface="Arial"/>
                <a:cs typeface="Arial"/>
                <a:sym typeface="Arial"/>
              </a:rPr>
              <a:t>LEARNING OUTCOME: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1800" b="1" i="0" u="none" strike="noStrike" cap="none">
              <a:solidFill>
                <a:srgbClr val="000000"/>
              </a:solidFill>
              <a:latin typeface="Arial"/>
              <a:ea typeface="Arial"/>
              <a:cs typeface="Arial"/>
              <a:sym typeface="Arial"/>
            </a:endParaRPr>
          </a:p>
        </p:txBody>
      </p:sp>
      <p:sp>
        <p:nvSpPr>
          <p:cNvPr id="268" name="Google Shape;268;p40"/>
          <p:cNvSpPr txBox="1"/>
          <p:nvPr/>
        </p:nvSpPr>
        <p:spPr>
          <a:xfrm>
            <a:off x="272675" y="1437700"/>
            <a:ext cx="8688300" cy="28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graphicFrame>
        <p:nvGraphicFramePr>
          <p:cNvPr id="269" name="Google Shape;269;p40"/>
          <p:cNvGraphicFramePr/>
          <p:nvPr/>
        </p:nvGraphicFramePr>
        <p:xfrm>
          <a:off x="695325" y="1313900"/>
          <a:ext cx="3000000" cy="3000000"/>
        </p:xfrm>
        <a:graphic>
          <a:graphicData uri="http://schemas.openxmlformats.org/drawingml/2006/table">
            <a:tbl>
              <a:tblPr firstRow="1" bandRow="1">
                <a:noFill/>
                <a:tableStyleId>{1492573D-08F4-49DE-B342-B7CE7C878020}</a:tableStyleId>
              </a:tblPr>
              <a:tblGrid>
                <a:gridCol w="7514600"/>
              </a:tblGrid>
              <a:tr h="2673900">
                <a:tc>
                  <a:txBody>
                    <a:bodyPr/>
                    <a:lstStyle/>
                    <a:p>
                      <a:pPr marL="0" marR="0" lvl="0" indent="0" algn="l" rtl="0">
                        <a:lnSpc>
                          <a:spcPct val="100000"/>
                        </a:lnSpc>
                        <a:spcBef>
                          <a:spcPts val="0"/>
                        </a:spcBef>
                        <a:spcAft>
                          <a:spcPts val="0"/>
                        </a:spcAft>
                        <a:buClr>
                          <a:srgbClr val="000000"/>
                        </a:buClr>
                        <a:buSzPts val="2800"/>
                        <a:buFont typeface="Arial"/>
                        <a:buNone/>
                      </a:pPr>
                      <a:r>
                        <a:rPr lang="en" sz="2100" b="1" u="none" strike="noStrike" cap="none"/>
                        <a:t>Children will be able to -</a:t>
                      </a:r>
                      <a:endParaRPr sz="700" b="1" u="none" strike="noStrike" cap="none"/>
                    </a:p>
                    <a:p>
                      <a:pPr marL="0" marR="0" lvl="0" indent="0" algn="l" rtl="0">
                        <a:lnSpc>
                          <a:spcPct val="100000"/>
                        </a:lnSpc>
                        <a:spcBef>
                          <a:spcPts val="0"/>
                        </a:spcBef>
                        <a:spcAft>
                          <a:spcPts val="0"/>
                        </a:spcAft>
                        <a:buClr>
                          <a:srgbClr val="000000"/>
                        </a:buClr>
                        <a:buSzPts val="2800"/>
                        <a:buFont typeface="Arial"/>
                        <a:buNone/>
                      </a:pPr>
                      <a:r>
                        <a:rPr lang="en" sz="2100" b="1" u="none" strike="noStrike" cap="none"/>
                        <a:t> - </a:t>
                      </a:r>
                      <a:r>
                        <a:rPr lang="en" sz="1900" b="1"/>
                        <a:t>know about the uses of the dam.</a:t>
                      </a:r>
                      <a:endParaRPr sz="1900" b="1"/>
                    </a:p>
                    <a:p>
                      <a:pPr marL="0" marR="0" lvl="0" indent="0" algn="l" rtl="0">
                        <a:lnSpc>
                          <a:spcPct val="100000"/>
                        </a:lnSpc>
                        <a:spcBef>
                          <a:spcPts val="0"/>
                        </a:spcBef>
                        <a:spcAft>
                          <a:spcPts val="0"/>
                        </a:spcAft>
                        <a:buClr>
                          <a:srgbClr val="000000"/>
                        </a:buClr>
                        <a:buSzPts val="2800"/>
                        <a:buFont typeface="Arial"/>
                        <a:buNone/>
                      </a:pPr>
                      <a:r>
                        <a:rPr lang="en" sz="1900" b="1"/>
                        <a:t>- Waterfalls in Deccan Plateau</a:t>
                      </a:r>
                      <a:endParaRPr sz="1900" b="1"/>
                    </a:p>
                    <a:p>
                      <a:pPr marL="0" marR="0" lvl="0" indent="0" algn="l" rtl="0">
                        <a:lnSpc>
                          <a:spcPct val="100000"/>
                        </a:lnSpc>
                        <a:spcBef>
                          <a:spcPts val="0"/>
                        </a:spcBef>
                        <a:spcAft>
                          <a:spcPts val="0"/>
                        </a:spcAft>
                        <a:buClr>
                          <a:srgbClr val="000000"/>
                        </a:buClr>
                        <a:buSzPts val="2800"/>
                        <a:buFont typeface="Arial"/>
                        <a:buNone/>
                      </a:pPr>
                      <a:r>
                        <a:rPr lang="en" sz="1900" b="1"/>
                        <a:t>- States of Deccan plateau</a:t>
                      </a:r>
                      <a:endParaRPr sz="1900" b="1"/>
                    </a:p>
                    <a:p>
                      <a:pPr marL="0" marR="0" lvl="0" indent="0" algn="l" rtl="0">
                        <a:lnSpc>
                          <a:spcPct val="100000"/>
                        </a:lnSpc>
                        <a:spcBef>
                          <a:spcPts val="0"/>
                        </a:spcBef>
                        <a:spcAft>
                          <a:spcPts val="0"/>
                        </a:spcAft>
                        <a:buClr>
                          <a:srgbClr val="000000"/>
                        </a:buClr>
                        <a:buSzPts val="2800"/>
                        <a:buFont typeface="Arial"/>
                        <a:buNone/>
                      </a:pPr>
                      <a:endParaRPr sz="1900" b="1"/>
                    </a:p>
                  </a:txBody>
                  <a:tcPr marL="68575" marR="68575" marT="0" marB="0">
                    <a:lnL w="12700" cap="flat" cmpd="sng">
                      <a:solidFill>
                        <a:srgbClr val="080000"/>
                      </a:solidFill>
                      <a:prstDash val="solid"/>
                      <a:round/>
                      <a:headEnd type="none" w="sm" len="sm"/>
                      <a:tailEnd type="none" w="sm" len="sm"/>
                    </a:lnL>
                    <a:lnR w="12700" cap="flat" cmpd="sng">
                      <a:solidFill>
                        <a:srgbClr val="080000"/>
                      </a:solidFill>
                      <a:prstDash val="solid"/>
                      <a:round/>
                      <a:headEnd type="none" w="sm" len="sm"/>
                      <a:tailEnd type="none" w="sm" len="sm"/>
                    </a:lnR>
                    <a:lnT w="12700" cap="flat" cmpd="sng">
                      <a:solidFill>
                        <a:srgbClr val="080000"/>
                      </a:solidFill>
                      <a:prstDash val="solid"/>
                      <a:round/>
                      <a:headEnd type="none" w="sm" len="sm"/>
                      <a:tailEnd type="none" w="sm" len="sm"/>
                    </a:lnT>
                    <a:lnB w="12700" cap="flat" cmpd="sng">
                      <a:solidFill>
                        <a:srgbClr val="080000"/>
                      </a:solidFill>
                      <a:prstDash val="solid"/>
                      <a:round/>
                      <a:headEnd type="none" w="sm" len="sm"/>
                      <a:tailEnd type="none" w="sm" len="sm"/>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1"/>
          <p:cNvPicPr preferRelativeResize="0"/>
          <p:nvPr/>
        </p:nvPicPr>
        <p:blipFill rotWithShape="1">
          <a:blip r:embed="rId3">
            <a:alphaModFix/>
          </a:blip>
          <a:srcRect/>
          <a:stretch/>
        </p:blipFill>
        <p:spPr>
          <a:xfrm>
            <a:off x="8210550" y="4199975"/>
            <a:ext cx="925650" cy="925650"/>
          </a:xfrm>
          <a:prstGeom prst="rect">
            <a:avLst/>
          </a:prstGeom>
          <a:noFill/>
          <a:ln>
            <a:noFill/>
          </a:ln>
        </p:spPr>
      </p:pic>
      <p:sp>
        <p:nvSpPr>
          <p:cNvPr id="275" name="Google Shape;275;p41"/>
          <p:cNvSpPr txBox="1"/>
          <p:nvPr/>
        </p:nvSpPr>
        <p:spPr>
          <a:xfrm>
            <a:off x="621425" y="743500"/>
            <a:ext cx="7801200" cy="3562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000000"/>
                </a:solidFill>
                <a:latin typeface="Arial"/>
                <a:ea typeface="Arial"/>
                <a:cs typeface="Arial"/>
                <a:sym typeface="Arial"/>
              </a:rPr>
              <a:t>THANKING YOU</a:t>
            </a:r>
            <a:endParaRPr sz="4000" b="1" i="0" u="none" strike="noStrike" cap="none">
              <a:solidFill>
                <a:srgbClr val="000000"/>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4000"/>
              <a:buFont typeface="Arial"/>
              <a:buNone/>
            </a:pPr>
            <a:r>
              <a:rPr lang="en" sz="4000" b="1" i="0" u="none" strike="noStrike" cap="none">
                <a:solidFill>
                  <a:srgbClr val="FF0000"/>
                </a:solidFill>
                <a:latin typeface="Arial"/>
                <a:ea typeface="Arial"/>
                <a:cs typeface="Arial"/>
                <a:sym typeface="Arial"/>
              </a:rPr>
              <a:t>ODM EDUCATIONAL GROUP</a:t>
            </a:r>
            <a:endParaRPr sz="4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134300"/>
            <a:ext cx="8520600" cy="496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0000"/>
                </a:solidFill>
              </a:rPr>
              <a:t>The Deccan Plateau</a:t>
            </a:r>
            <a:endParaRPr b="1">
              <a:solidFill>
                <a:srgbClr val="FF0000"/>
              </a:solidFill>
            </a:endParaRPr>
          </a:p>
        </p:txBody>
      </p:sp>
      <p:sp>
        <p:nvSpPr>
          <p:cNvPr id="75" name="Google Shape;75;p16"/>
          <p:cNvSpPr txBox="1">
            <a:spLocks noGrp="1"/>
          </p:cNvSpPr>
          <p:nvPr>
            <p:ph type="body" idx="1"/>
          </p:nvPr>
        </p:nvSpPr>
        <p:spPr>
          <a:xfrm>
            <a:off x="311700" y="631100"/>
            <a:ext cx="4845300" cy="43647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Clr>
                <a:schemeClr val="dk1"/>
              </a:buClr>
              <a:buSzPts val="1800"/>
              <a:buChar char="★"/>
            </a:pPr>
            <a:r>
              <a:rPr lang="en" b="1">
                <a:solidFill>
                  <a:schemeClr val="dk1"/>
                </a:solidFill>
              </a:rPr>
              <a:t>The large areas south of the Satpura mountains is the Deccan Plateau.</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It is surrounded by the eastern and Western Ghats.</a:t>
            </a:r>
            <a:endParaRPr b="1">
              <a:solidFill>
                <a:schemeClr val="dk1"/>
              </a:solidFill>
            </a:endParaRPr>
          </a:p>
          <a:p>
            <a:pPr marL="0" lvl="0" indent="0" algn="l" rtl="0">
              <a:spcBef>
                <a:spcPts val="1200"/>
              </a:spcBef>
              <a:spcAft>
                <a:spcPts val="0"/>
              </a:spcAft>
              <a:buNone/>
            </a:pPr>
            <a:r>
              <a:rPr lang="en" b="1">
                <a:solidFill>
                  <a:srgbClr val="FF0000"/>
                </a:solidFill>
              </a:rPr>
              <a:t>It covers the parts of:</a:t>
            </a:r>
            <a:endParaRPr b="1">
              <a:solidFill>
                <a:srgbClr val="FF0000"/>
              </a:solidFill>
            </a:endParaRPr>
          </a:p>
          <a:p>
            <a:pPr marL="457200" lvl="0" indent="-342900" algn="l" rtl="0">
              <a:spcBef>
                <a:spcPts val="1200"/>
              </a:spcBef>
              <a:spcAft>
                <a:spcPts val="0"/>
              </a:spcAft>
              <a:buClr>
                <a:schemeClr val="dk1"/>
              </a:buClr>
              <a:buSzPts val="1800"/>
              <a:buChar char="❏"/>
            </a:pPr>
            <a:r>
              <a:rPr lang="en" b="1">
                <a:solidFill>
                  <a:schemeClr val="dk1"/>
                </a:solidFill>
              </a:rPr>
              <a:t>Madhya Pradesh</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Chhattisgarh </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Orissa</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Maharashtra</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Karnataka </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Andhra Pradesh </a:t>
            </a:r>
            <a:endParaRPr b="1">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Tamil Nadu</a:t>
            </a:r>
            <a:endParaRPr b="1">
              <a:solidFill>
                <a:schemeClr val="dk1"/>
              </a:solidFill>
            </a:endParaRPr>
          </a:p>
          <a:p>
            <a:pPr marL="0" lvl="0" indent="0" algn="l" rtl="0">
              <a:spcBef>
                <a:spcPts val="1200"/>
              </a:spcBef>
              <a:spcAft>
                <a:spcPts val="1200"/>
              </a:spcAft>
              <a:buNone/>
            </a:pPr>
            <a:endParaRPr b="1">
              <a:solidFill>
                <a:schemeClr val="dk1"/>
              </a:solidFill>
            </a:endParaRPr>
          </a:p>
        </p:txBody>
      </p:sp>
      <p:pic>
        <p:nvPicPr>
          <p:cNvPr id="76" name="Google Shape;76;p16"/>
          <p:cNvPicPr preferRelativeResize="0"/>
          <p:nvPr/>
        </p:nvPicPr>
        <p:blipFill>
          <a:blip r:embed="rId3">
            <a:alphaModFix/>
          </a:blip>
          <a:stretch>
            <a:fillRect/>
          </a:stretch>
        </p:blipFill>
        <p:spPr>
          <a:xfrm>
            <a:off x="5036075" y="295450"/>
            <a:ext cx="3933925" cy="4055700"/>
          </a:xfrm>
          <a:prstGeom prst="rect">
            <a:avLst/>
          </a:prstGeom>
          <a:noFill/>
          <a:ln>
            <a:noFill/>
          </a:ln>
        </p:spPr>
      </p:pic>
      <p:pic>
        <p:nvPicPr>
          <p:cNvPr id="77" name="Google Shape;77;p16"/>
          <p:cNvPicPr preferRelativeResize="0"/>
          <p:nvPr/>
        </p:nvPicPr>
        <p:blipFill rotWithShape="1">
          <a:blip r:embed="rId4">
            <a:alphaModFix/>
          </a:blip>
          <a:srcRect/>
          <a:stretch/>
        </p:blipFill>
        <p:spPr>
          <a:xfrm>
            <a:off x="7927760" y="3973485"/>
            <a:ext cx="1170475" cy="1170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body" idx="1"/>
          </p:nvPr>
        </p:nvSpPr>
        <p:spPr>
          <a:xfrm>
            <a:off x="311700" y="161150"/>
            <a:ext cx="4260300" cy="44076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dk1"/>
              </a:buClr>
              <a:buSzPts val="2400"/>
              <a:buChar char="★"/>
            </a:pPr>
            <a:r>
              <a:rPr lang="en" sz="2400" b="1">
                <a:solidFill>
                  <a:schemeClr val="dk1"/>
                </a:solidFill>
              </a:rPr>
              <a:t>Rivers in the Deccan Plateau flows from West to east and falls into Bay of Bengal.</a:t>
            </a:r>
            <a:endParaRPr sz="2400" b="1">
              <a:solidFill>
                <a:schemeClr val="dk1"/>
              </a:solidFill>
            </a:endParaRPr>
          </a:p>
          <a:p>
            <a:pPr marL="457200" lvl="0" indent="-381000" algn="l" rtl="0">
              <a:spcBef>
                <a:spcPts val="0"/>
              </a:spcBef>
              <a:spcAft>
                <a:spcPts val="0"/>
              </a:spcAft>
              <a:buClr>
                <a:schemeClr val="dk1"/>
              </a:buClr>
              <a:buSzPts val="2400"/>
              <a:buChar char="❏"/>
            </a:pPr>
            <a:r>
              <a:rPr lang="en" sz="2400" b="1">
                <a:solidFill>
                  <a:schemeClr val="dk1"/>
                </a:solidFill>
              </a:rPr>
              <a:t>Mahanadi</a:t>
            </a:r>
            <a:endParaRPr sz="2400" b="1">
              <a:solidFill>
                <a:schemeClr val="dk1"/>
              </a:solidFill>
            </a:endParaRPr>
          </a:p>
          <a:p>
            <a:pPr marL="457200" lvl="0" indent="-381000" algn="l" rtl="0">
              <a:spcBef>
                <a:spcPts val="0"/>
              </a:spcBef>
              <a:spcAft>
                <a:spcPts val="0"/>
              </a:spcAft>
              <a:buClr>
                <a:schemeClr val="dk1"/>
              </a:buClr>
              <a:buSzPts val="2400"/>
              <a:buChar char="❏"/>
            </a:pPr>
            <a:r>
              <a:rPr lang="en" sz="2400" b="1">
                <a:solidFill>
                  <a:schemeClr val="dk1"/>
                </a:solidFill>
              </a:rPr>
              <a:t>Godavari</a:t>
            </a:r>
            <a:endParaRPr sz="2400" b="1">
              <a:solidFill>
                <a:schemeClr val="dk1"/>
              </a:solidFill>
            </a:endParaRPr>
          </a:p>
          <a:p>
            <a:pPr marL="457200" lvl="0" indent="-381000" algn="l" rtl="0">
              <a:spcBef>
                <a:spcPts val="0"/>
              </a:spcBef>
              <a:spcAft>
                <a:spcPts val="0"/>
              </a:spcAft>
              <a:buClr>
                <a:schemeClr val="dk1"/>
              </a:buClr>
              <a:buSzPts val="2400"/>
              <a:buChar char="❏"/>
            </a:pPr>
            <a:r>
              <a:rPr lang="en" sz="2400" b="1">
                <a:solidFill>
                  <a:schemeClr val="dk1"/>
                </a:solidFill>
              </a:rPr>
              <a:t>Krishna </a:t>
            </a:r>
            <a:endParaRPr sz="2400" b="1">
              <a:solidFill>
                <a:schemeClr val="dk1"/>
              </a:solidFill>
            </a:endParaRPr>
          </a:p>
          <a:p>
            <a:pPr marL="457200" lvl="0" indent="-381000" algn="l" rtl="0">
              <a:spcBef>
                <a:spcPts val="0"/>
              </a:spcBef>
              <a:spcAft>
                <a:spcPts val="0"/>
              </a:spcAft>
              <a:buClr>
                <a:schemeClr val="dk1"/>
              </a:buClr>
              <a:buSzPts val="2400"/>
              <a:buChar char="❏"/>
            </a:pPr>
            <a:r>
              <a:rPr lang="en" sz="2400" b="1">
                <a:solidFill>
                  <a:schemeClr val="dk1"/>
                </a:solidFill>
              </a:rPr>
              <a:t>Kaveri  </a:t>
            </a:r>
            <a:endParaRPr sz="2400"/>
          </a:p>
        </p:txBody>
      </p:sp>
      <p:pic>
        <p:nvPicPr>
          <p:cNvPr id="83" name="Google Shape;83;p17" descr="C:\Users\Jeet singh\Downloads\IMG_20200821_051913.jpg"/>
          <p:cNvPicPr preferRelativeResize="0"/>
          <p:nvPr/>
        </p:nvPicPr>
        <p:blipFill rotWithShape="1">
          <a:blip r:embed="rId3">
            <a:alphaModFix/>
          </a:blip>
          <a:srcRect/>
          <a:stretch/>
        </p:blipFill>
        <p:spPr>
          <a:xfrm>
            <a:off x="4498875" y="161150"/>
            <a:ext cx="4458600" cy="3840850"/>
          </a:xfrm>
          <a:prstGeom prst="rect">
            <a:avLst/>
          </a:prstGeom>
          <a:noFill/>
          <a:ln>
            <a:noFill/>
          </a:ln>
        </p:spPr>
      </p:pic>
      <p:pic>
        <p:nvPicPr>
          <p:cNvPr id="84" name="Google Shape;84;p17"/>
          <p:cNvPicPr preferRelativeResize="0"/>
          <p:nvPr/>
        </p:nvPicPr>
        <p:blipFill rotWithShape="1">
          <a:blip r:embed="rId4">
            <a:alphaModFix/>
          </a:blip>
          <a:srcRect/>
          <a:stretch/>
        </p:blipFill>
        <p:spPr>
          <a:xfrm>
            <a:off x="7927760" y="3973485"/>
            <a:ext cx="1170475" cy="1170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body" idx="1"/>
          </p:nvPr>
        </p:nvSpPr>
        <p:spPr>
          <a:xfrm>
            <a:off x="311700" y="94000"/>
            <a:ext cx="4260300" cy="48078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chemeClr val="dk1"/>
              </a:buClr>
              <a:buSzPts val="2000"/>
              <a:buChar char="❏"/>
            </a:pPr>
            <a:r>
              <a:rPr lang="en" sz="2000" b="1">
                <a:solidFill>
                  <a:schemeClr val="dk1"/>
                </a:solidFill>
              </a:rPr>
              <a:t>Rivers of plateau region may dry up in summer.</a:t>
            </a:r>
            <a:endParaRPr sz="2000" b="1">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Rivers like Godavari, Krishna and Kaveri form Delta as before flowing into the Bay of Bengal.</a:t>
            </a:r>
            <a:endParaRPr sz="2000" b="1">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 These areas are good for the rice cultivation. </a:t>
            </a:r>
            <a:endParaRPr sz="2000" b="1">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large parts of Deccan Plateau have black soil hence cotton and sugarcane grows very well.</a:t>
            </a:r>
            <a:endParaRPr sz="2000" b="1">
              <a:solidFill>
                <a:schemeClr val="dk1"/>
              </a:solidFill>
            </a:endParaRPr>
          </a:p>
        </p:txBody>
      </p:sp>
      <p:pic>
        <p:nvPicPr>
          <p:cNvPr id="90" name="Google Shape;90;p18"/>
          <p:cNvPicPr preferRelativeResize="0"/>
          <p:nvPr/>
        </p:nvPicPr>
        <p:blipFill>
          <a:blip r:embed="rId3">
            <a:alphaModFix/>
          </a:blip>
          <a:stretch>
            <a:fillRect/>
          </a:stretch>
        </p:blipFill>
        <p:spPr>
          <a:xfrm>
            <a:off x="5036075" y="295450"/>
            <a:ext cx="3933925" cy="4055700"/>
          </a:xfrm>
          <a:prstGeom prst="rect">
            <a:avLst/>
          </a:prstGeom>
          <a:noFill/>
          <a:ln>
            <a:noFill/>
          </a:ln>
        </p:spPr>
      </p:pic>
      <p:pic>
        <p:nvPicPr>
          <p:cNvPr id="91" name="Google Shape;91;p18"/>
          <p:cNvPicPr preferRelativeResize="0"/>
          <p:nvPr/>
        </p:nvPicPr>
        <p:blipFill rotWithShape="1">
          <a:blip r:embed="rId4">
            <a:alphaModFix/>
          </a:blip>
          <a:srcRect/>
          <a:stretch/>
        </p:blipFill>
        <p:spPr>
          <a:xfrm>
            <a:off x="7927760" y="3973485"/>
            <a:ext cx="1170475" cy="1170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174575"/>
            <a:ext cx="8520600" cy="523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0000"/>
                </a:solidFill>
              </a:rPr>
              <a:t>Water falls:</a:t>
            </a:r>
            <a:endParaRPr b="1">
              <a:solidFill>
                <a:srgbClr val="FF0000"/>
              </a:solidFill>
            </a:endParaRPr>
          </a:p>
        </p:txBody>
      </p:sp>
      <p:sp>
        <p:nvSpPr>
          <p:cNvPr id="97" name="Google Shape;97;p19"/>
          <p:cNvSpPr txBox="1">
            <a:spLocks noGrp="1"/>
          </p:cNvSpPr>
          <p:nvPr>
            <p:ph type="body" idx="1"/>
          </p:nvPr>
        </p:nvSpPr>
        <p:spPr>
          <a:xfrm>
            <a:off x="311700" y="805775"/>
            <a:ext cx="3703800" cy="3763200"/>
          </a:xfrm>
          <a:prstGeom prst="rect">
            <a:avLst/>
          </a:prstGeom>
        </p:spPr>
        <p:txBody>
          <a:bodyPr spcFirstLastPara="1" wrap="square" lIns="91425" tIns="91425" rIns="91425" bIns="91425" anchor="t" anchorCtr="0">
            <a:normAutofit lnSpcReduction="10000"/>
          </a:bodyPr>
          <a:lstStyle/>
          <a:p>
            <a:pPr marL="457200" lvl="0" indent="-374650" algn="l" rtl="0">
              <a:spcBef>
                <a:spcPts val="0"/>
              </a:spcBef>
              <a:spcAft>
                <a:spcPts val="0"/>
              </a:spcAft>
              <a:buClr>
                <a:schemeClr val="dk1"/>
              </a:buClr>
              <a:buSzPts val="2300"/>
              <a:buChar char="❏"/>
            </a:pPr>
            <a:r>
              <a:rPr lang="en" sz="2300" b="1">
                <a:solidFill>
                  <a:schemeClr val="dk1"/>
                </a:solidFill>
              </a:rPr>
              <a:t>The land is uneven.</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They form many waterfalls.</a:t>
            </a:r>
            <a:endParaRPr sz="2300" b="1">
              <a:solidFill>
                <a:schemeClr val="dk1"/>
              </a:solidFill>
            </a:endParaRPr>
          </a:p>
          <a:p>
            <a:pPr marL="457200" lvl="0" indent="-374650" algn="l" rtl="0">
              <a:spcBef>
                <a:spcPts val="0"/>
              </a:spcBef>
              <a:spcAft>
                <a:spcPts val="0"/>
              </a:spcAft>
              <a:buClr>
                <a:schemeClr val="dk1"/>
              </a:buClr>
              <a:buSzPts val="2300"/>
              <a:buChar char="❏"/>
            </a:pPr>
            <a:r>
              <a:rPr lang="en" sz="2300" b="1">
                <a:solidFill>
                  <a:schemeClr val="dk1"/>
                </a:solidFill>
              </a:rPr>
              <a:t>Jog Falls in the sharavathi river in Karnataka is the highest waterfalls in India.</a:t>
            </a:r>
            <a:endParaRPr sz="2300" b="1">
              <a:solidFill>
                <a:schemeClr val="dk1"/>
              </a:solidFill>
            </a:endParaRPr>
          </a:p>
          <a:p>
            <a:pPr marL="0" lvl="0" indent="0" algn="l" rtl="0">
              <a:spcBef>
                <a:spcPts val="1200"/>
              </a:spcBef>
              <a:spcAft>
                <a:spcPts val="1200"/>
              </a:spcAft>
              <a:buNone/>
            </a:pPr>
            <a:endParaRPr sz="2300"/>
          </a:p>
        </p:txBody>
      </p:sp>
      <p:pic>
        <p:nvPicPr>
          <p:cNvPr id="98" name="Google Shape;98;p19"/>
          <p:cNvPicPr preferRelativeResize="0"/>
          <p:nvPr/>
        </p:nvPicPr>
        <p:blipFill>
          <a:blip r:embed="rId3">
            <a:alphaModFix/>
          </a:blip>
          <a:stretch>
            <a:fillRect/>
          </a:stretch>
        </p:blipFill>
        <p:spPr>
          <a:xfrm>
            <a:off x="4167900" y="255150"/>
            <a:ext cx="4413550" cy="3961725"/>
          </a:xfrm>
          <a:prstGeom prst="rect">
            <a:avLst/>
          </a:prstGeom>
          <a:noFill/>
          <a:ln>
            <a:noFill/>
          </a:ln>
        </p:spPr>
      </p:pic>
      <p:pic>
        <p:nvPicPr>
          <p:cNvPr id="99" name="Google Shape;99;p19"/>
          <p:cNvPicPr preferRelativeResize="0"/>
          <p:nvPr/>
        </p:nvPicPr>
        <p:blipFill rotWithShape="1">
          <a:blip r:embed="rId4">
            <a:alphaModFix/>
          </a:blip>
          <a:srcRect/>
          <a:stretch/>
        </p:blipFill>
        <p:spPr>
          <a:xfrm>
            <a:off x="7927760" y="3973485"/>
            <a:ext cx="1170475" cy="1170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0000"/>
                </a:solidFill>
              </a:rPr>
              <a:t>Dam:</a:t>
            </a:r>
            <a:endParaRPr b="1">
              <a:solidFill>
                <a:srgbClr val="FF0000"/>
              </a:solidFill>
            </a:endParaRPr>
          </a:p>
        </p:txBody>
      </p:sp>
      <p:sp>
        <p:nvSpPr>
          <p:cNvPr id="105" name="Google Shape;105;p20"/>
          <p:cNvSpPr txBox="1">
            <a:spLocks noGrp="1"/>
          </p:cNvSpPr>
          <p:nvPr>
            <p:ph type="body" idx="1"/>
          </p:nvPr>
        </p:nvSpPr>
        <p:spPr>
          <a:xfrm>
            <a:off x="4953675" y="1263200"/>
            <a:ext cx="4106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Nagarjuna Dam have been built on the river Krishna. </a:t>
            </a:r>
            <a:endParaRPr b="1">
              <a:solidFill>
                <a:schemeClr val="dk1"/>
              </a:solidFill>
            </a:endParaRPr>
          </a:p>
          <a:p>
            <a:pPr marL="0" lvl="0" indent="0" algn="l" rtl="0">
              <a:spcBef>
                <a:spcPts val="1200"/>
              </a:spcBef>
              <a:spcAft>
                <a:spcPts val="1200"/>
              </a:spcAft>
              <a:buNone/>
            </a:pPr>
            <a:r>
              <a:rPr lang="en" b="1">
                <a:solidFill>
                  <a:schemeClr val="dk1"/>
                </a:solidFill>
              </a:rPr>
              <a:t>Dam store water for irrigation and  provide electricity.</a:t>
            </a:r>
            <a:endParaRPr b="1">
              <a:solidFill>
                <a:schemeClr val="dk1"/>
              </a:solidFill>
            </a:endParaRPr>
          </a:p>
        </p:txBody>
      </p:sp>
      <p:pic>
        <p:nvPicPr>
          <p:cNvPr id="106" name="Google Shape;106;p20" descr="Nagarjuna Sagar Dam All 26 Gates Opened | Rare view of Nagarjunasagar Dam on Krishna River | Hybiz TV&#10;Nagarjuna Sagar Dam is located 150 kilometers from Hyderabad, on the Krishna River, straddling the borders of Nalgonda and Guntur districts. Its height  is about 124 meters and a length of 1 kilometer,. It can store about  11,742 million cubic liters of  water. Construction of the dam started in February of 1956 and was completed in 1969 and the  full usage of the dam came in 1972. The dam has  26 gates which are 42 ft. wide and 45 ft. tall and whenever the reservoir is full and the gates are opened the entire environment of the dam turns magical with the sound of water. The view of the waterfall looks divine and beautiful. Thousands of people visit the dam to witness the view and enjoy the serine atmosphere.&#10;#NagarjunaSagarDam #NagarjunasagarDamGatesopened" title="Nagarjuna Sagar Dam All Gates Opened | Rare view of Nagarjunasagar Dam on Krishna River | Hybiz TV">
            <a:hlinkClick r:id="rId3"/>
          </p:cNvPr>
          <p:cNvPicPr preferRelativeResize="0"/>
          <p:nvPr/>
        </p:nvPicPr>
        <p:blipFill>
          <a:blip r:embed="rId4">
            <a:alphaModFix/>
          </a:blip>
          <a:stretch>
            <a:fillRect/>
          </a:stretch>
        </p:blipFill>
        <p:spPr>
          <a:xfrm>
            <a:off x="532875" y="1192000"/>
            <a:ext cx="4420800" cy="3558800"/>
          </a:xfrm>
          <a:prstGeom prst="rect">
            <a:avLst/>
          </a:prstGeom>
          <a:noFill/>
          <a:ln>
            <a:noFill/>
          </a:ln>
        </p:spPr>
      </p:pic>
      <p:pic>
        <p:nvPicPr>
          <p:cNvPr id="107" name="Google Shape;107;p20"/>
          <p:cNvPicPr preferRelativeResize="0"/>
          <p:nvPr/>
        </p:nvPicPr>
        <p:blipFill rotWithShape="1">
          <a:blip r:embed="rId5">
            <a:alphaModFix/>
          </a:blip>
          <a:srcRect/>
          <a:stretch/>
        </p:blipFill>
        <p:spPr>
          <a:xfrm>
            <a:off x="7927760" y="3973485"/>
            <a:ext cx="1170475" cy="117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311700" y="1869025"/>
            <a:ext cx="8520600" cy="10002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3200" b="1"/>
              <a:t>Let's Warm Up by identifying the pictures:-</a:t>
            </a:r>
            <a:endParaRPr sz="3200" b="1"/>
          </a:p>
        </p:txBody>
      </p:sp>
      <p:pic>
        <p:nvPicPr>
          <p:cNvPr id="113" name="Google Shape;113;p21"/>
          <p:cNvPicPr preferRelativeResize="0"/>
          <p:nvPr/>
        </p:nvPicPr>
        <p:blipFill rotWithShape="1">
          <a:blip r:embed="rId3">
            <a:alphaModFix/>
          </a:blip>
          <a:srcRect/>
          <a:stretch/>
        </p:blipFill>
        <p:spPr>
          <a:xfrm>
            <a:off x="7927760" y="3973485"/>
            <a:ext cx="1170475" cy="1170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body" idx="1"/>
          </p:nvPr>
        </p:nvSpPr>
        <p:spPr>
          <a:xfrm>
            <a:off x="207475" y="63875"/>
            <a:ext cx="8871000" cy="4878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19" name="Google Shape;119;p22"/>
          <p:cNvSpPr/>
          <p:nvPr/>
        </p:nvSpPr>
        <p:spPr>
          <a:xfrm>
            <a:off x="6491350" y="0"/>
            <a:ext cx="2726700" cy="1812600"/>
          </a:xfrm>
          <a:prstGeom prst="wedgeEllipseCallout">
            <a:avLst>
              <a:gd name="adj1" fmla="val -20833"/>
              <a:gd name="adj2" fmla="val 62500"/>
            </a:avLst>
          </a:prstGeom>
          <a:solidFill>
            <a:srgbClr val="FF33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t>GUESS THE FOOD??</a:t>
            </a:r>
            <a:endParaRPr sz="2600" b="1"/>
          </a:p>
        </p:txBody>
      </p:sp>
      <p:sp>
        <p:nvSpPr>
          <p:cNvPr id="120" name="Google Shape;120;p22"/>
          <p:cNvSpPr/>
          <p:nvPr/>
        </p:nvSpPr>
        <p:spPr>
          <a:xfrm>
            <a:off x="0" y="0"/>
            <a:ext cx="2664600" cy="1812600"/>
          </a:xfrm>
          <a:prstGeom prst="cloudCallout">
            <a:avLst>
              <a:gd name="adj1" fmla="val -20833"/>
              <a:gd name="adj2" fmla="val 6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a:t>NAME THE CLOTHES</a:t>
            </a:r>
            <a:endParaRPr sz="1900" b="1"/>
          </a:p>
        </p:txBody>
      </p:sp>
      <p:pic>
        <p:nvPicPr>
          <p:cNvPr id="121" name="Google Shape;121;p22"/>
          <p:cNvPicPr preferRelativeResize="0"/>
          <p:nvPr/>
        </p:nvPicPr>
        <p:blipFill>
          <a:blip r:embed="rId3">
            <a:alphaModFix/>
          </a:blip>
          <a:stretch>
            <a:fillRect/>
          </a:stretch>
        </p:blipFill>
        <p:spPr>
          <a:xfrm>
            <a:off x="3276675" y="63875"/>
            <a:ext cx="1395450" cy="1070925"/>
          </a:xfrm>
          <a:prstGeom prst="rect">
            <a:avLst/>
          </a:prstGeom>
          <a:noFill/>
          <a:ln>
            <a:noFill/>
          </a:ln>
        </p:spPr>
      </p:pic>
      <p:pic>
        <p:nvPicPr>
          <p:cNvPr id="122" name="Google Shape;122;p22"/>
          <p:cNvPicPr preferRelativeResize="0"/>
          <p:nvPr/>
        </p:nvPicPr>
        <p:blipFill>
          <a:blip r:embed="rId4">
            <a:alphaModFix/>
          </a:blip>
          <a:stretch>
            <a:fillRect/>
          </a:stretch>
        </p:blipFill>
        <p:spPr>
          <a:xfrm>
            <a:off x="5048000" y="620813"/>
            <a:ext cx="1461175" cy="1482425"/>
          </a:xfrm>
          <a:prstGeom prst="rect">
            <a:avLst/>
          </a:prstGeom>
          <a:noFill/>
          <a:ln>
            <a:noFill/>
          </a:ln>
        </p:spPr>
      </p:pic>
      <p:pic>
        <p:nvPicPr>
          <p:cNvPr id="123" name="Google Shape;123;p22"/>
          <p:cNvPicPr preferRelativeResize="0"/>
          <p:nvPr/>
        </p:nvPicPr>
        <p:blipFill>
          <a:blip r:embed="rId5">
            <a:alphaModFix/>
          </a:blip>
          <a:stretch>
            <a:fillRect/>
          </a:stretch>
        </p:blipFill>
        <p:spPr>
          <a:xfrm>
            <a:off x="4742325" y="2728500"/>
            <a:ext cx="1934175" cy="1650375"/>
          </a:xfrm>
          <a:prstGeom prst="rect">
            <a:avLst/>
          </a:prstGeom>
          <a:noFill/>
          <a:ln>
            <a:noFill/>
          </a:ln>
        </p:spPr>
      </p:pic>
      <p:sp>
        <p:nvSpPr>
          <p:cNvPr id="124" name="Google Shape;124;p22"/>
          <p:cNvSpPr txBox="1"/>
          <p:nvPr/>
        </p:nvSpPr>
        <p:spPr>
          <a:xfrm>
            <a:off x="2137950" y="2866100"/>
            <a:ext cx="1743000" cy="400200"/>
          </a:xfrm>
          <a:prstGeom prst="rect">
            <a:avLst/>
          </a:prstGeom>
          <a:solidFill>
            <a:srgbClr val="00B0F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onstantia"/>
                <a:ea typeface="Constantia"/>
                <a:cs typeface="Constantia"/>
                <a:sym typeface="Constantia"/>
              </a:rPr>
              <a:t>NAUWARI SAREE</a:t>
            </a:r>
            <a:endParaRPr b="1">
              <a:latin typeface="Constantia"/>
              <a:ea typeface="Constantia"/>
              <a:cs typeface="Constantia"/>
              <a:sym typeface="Constantia"/>
            </a:endParaRPr>
          </a:p>
        </p:txBody>
      </p:sp>
      <p:sp>
        <p:nvSpPr>
          <p:cNvPr id="125" name="Google Shape;125;p22"/>
          <p:cNvSpPr txBox="1"/>
          <p:nvPr/>
        </p:nvSpPr>
        <p:spPr>
          <a:xfrm>
            <a:off x="3276675" y="1161925"/>
            <a:ext cx="1595700" cy="400200"/>
          </a:xfrm>
          <a:prstGeom prst="rect">
            <a:avLst/>
          </a:prstGeom>
          <a:solidFill>
            <a:srgbClr val="00B0F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onstantia"/>
                <a:ea typeface="Constantia"/>
                <a:cs typeface="Constantia"/>
                <a:sym typeface="Constantia"/>
              </a:rPr>
              <a:t>CHENNA PODA</a:t>
            </a:r>
            <a:endParaRPr b="1">
              <a:latin typeface="Constantia"/>
              <a:ea typeface="Constantia"/>
              <a:cs typeface="Constantia"/>
              <a:sym typeface="Constantia"/>
            </a:endParaRPr>
          </a:p>
        </p:txBody>
      </p:sp>
      <p:sp>
        <p:nvSpPr>
          <p:cNvPr id="126" name="Google Shape;126;p22"/>
          <p:cNvSpPr txBox="1"/>
          <p:nvPr/>
        </p:nvSpPr>
        <p:spPr>
          <a:xfrm>
            <a:off x="5048000" y="2166825"/>
            <a:ext cx="1559400" cy="400200"/>
          </a:xfrm>
          <a:prstGeom prst="rect">
            <a:avLst/>
          </a:prstGeom>
          <a:solidFill>
            <a:srgbClr val="00B0F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onstantia"/>
                <a:ea typeface="Constantia"/>
                <a:cs typeface="Constantia"/>
                <a:sym typeface="Constantia"/>
              </a:rPr>
              <a:t>PHIRAN</a:t>
            </a:r>
            <a:endParaRPr b="1">
              <a:latin typeface="Constantia"/>
              <a:ea typeface="Constantia"/>
              <a:cs typeface="Constantia"/>
              <a:sym typeface="Constantia"/>
            </a:endParaRPr>
          </a:p>
        </p:txBody>
      </p:sp>
      <p:sp>
        <p:nvSpPr>
          <p:cNvPr id="127" name="Google Shape;127;p22"/>
          <p:cNvSpPr txBox="1"/>
          <p:nvPr/>
        </p:nvSpPr>
        <p:spPr>
          <a:xfrm>
            <a:off x="5145225" y="4484713"/>
            <a:ext cx="1934100" cy="400200"/>
          </a:xfrm>
          <a:prstGeom prst="rect">
            <a:avLst/>
          </a:prstGeom>
          <a:solidFill>
            <a:srgbClr val="00B0F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onstantia"/>
                <a:ea typeface="Constantia"/>
                <a:cs typeface="Constantia"/>
                <a:sym typeface="Constantia"/>
              </a:rPr>
              <a:t>VADA PAO</a:t>
            </a:r>
            <a:endParaRPr b="1">
              <a:latin typeface="Constantia"/>
              <a:ea typeface="Constantia"/>
              <a:cs typeface="Constantia"/>
              <a:sym typeface="Constantia"/>
            </a:endParaRPr>
          </a:p>
        </p:txBody>
      </p:sp>
      <p:sp>
        <p:nvSpPr>
          <p:cNvPr id="128" name="Google Shape;128;p22"/>
          <p:cNvSpPr txBox="1"/>
          <p:nvPr/>
        </p:nvSpPr>
        <p:spPr>
          <a:xfrm>
            <a:off x="2089200" y="4230200"/>
            <a:ext cx="1559400" cy="615600"/>
          </a:xfrm>
          <a:prstGeom prst="rect">
            <a:avLst/>
          </a:prstGeom>
          <a:solidFill>
            <a:srgbClr val="00B0F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onstantia"/>
                <a:ea typeface="Constantia"/>
                <a:cs typeface="Constantia"/>
                <a:sym typeface="Constantia"/>
              </a:rPr>
              <a:t>SAMBALPURI SAREE</a:t>
            </a:r>
            <a:endParaRPr b="1">
              <a:latin typeface="Constantia"/>
              <a:ea typeface="Constantia"/>
              <a:cs typeface="Constantia"/>
              <a:sym typeface="Constantia"/>
            </a:endParaRPr>
          </a:p>
        </p:txBody>
      </p:sp>
      <p:pic>
        <p:nvPicPr>
          <p:cNvPr id="129" name="Google Shape;129;p22"/>
          <p:cNvPicPr preferRelativeResize="0"/>
          <p:nvPr/>
        </p:nvPicPr>
        <p:blipFill>
          <a:blip r:embed="rId6">
            <a:alphaModFix/>
          </a:blip>
          <a:stretch>
            <a:fillRect/>
          </a:stretch>
        </p:blipFill>
        <p:spPr>
          <a:xfrm>
            <a:off x="716038" y="2866100"/>
            <a:ext cx="1232526" cy="1873974"/>
          </a:xfrm>
          <a:prstGeom prst="rect">
            <a:avLst/>
          </a:prstGeom>
          <a:noFill/>
          <a:ln>
            <a:noFill/>
          </a:ln>
        </p:spPr>
      </p:pic>
      <p:pic>
        <p:nvPicPr>
          <p:cNvPr id="130" name="Google Shape;130;p22"/>
          <p:cNvPicPr preferRelativeResize="0"/>
          <p:nvPr/>
        </p:nvPicPr>
        <p:blipFill>
          <a:blip r:embed="rId7">
            <a:alphaModFix/>
          </a:blip>
          <a:stretch>
            <a:fillRect/>
          </a:stretch>
        </p:blipFill>
        <p:spPr>
          <a:xfrm>
            <a:off x="2089200" y="1470650"/>
            <a:ext cx="1395451" cy="1395451"/>
          </a:xfrm>
          <a:prstGeom prst="rect">
            <a:avLst/>
          </a:prstGeom>
          <a:noFill/>
          <a:ln>
            <a:noFill/>
          </a:ln>
        </p:spPr>
      </p:pic>
      <p:pic>
        <p:nvPicPr>
          <p:cNvPr id="131" name="Google Shape;131;p22"/>
          <p:cNvPicPr preferRelativeResize="0"/>
          <p:nvPr/>
        </p:nvPicPr>
        <p:blipFill rotWithShape="1">
          <a:blip r:embed="rId8">
            <a:alphaModFix/>
          </a:blip>
          <a:srcRect/>
          <a:stretch/>
        </p:blipFill>
        <p:spPr>
          <a:xfrm>
            <a:off x="7927760" y="3973485"/>
            <a:ext cx="1170475" cy="117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10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1000"/>
                                        <p:tgtEl>
                                          <p:spTgt spid="1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10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fade">
                                      <p:cBhvr>
                                        <p:cTn id="32" dur="1000"/>
                                        <p:tgtEl>
                                          <p:spTgt spid="1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1000"/>
                                        <p:tgtEl>
                                          <p:spTgt spid="1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fade">
                                      <p:cBhvr>
                                        <p:cTn id="42" dur="1000"/>
                                        <p:tgtEl>
                                          <p:spTgt spid="1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1000"/>
                                        <p:tgtEl>
                                          <p:spTgt spid="1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7"/>
                                        </p:tgtEl>
                                        <p:attrNameLst>
                                          <p:attrName>style.visibility</p:attrName>
                                        </p:attrNameLst>
                                      </p:cBhvr>
                                      <p:to>
                                        <p:strVal val="visible"/>
                                      </p:to>
                                    </p:set>
                                    <p:animEffect transition="in" filter="fade">
                                      <p:cBhvr>
                                        <p:cTn id="52" dur="1000"/>
                                        <p:tgtEl>
                                          <p:spTgt spid="1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4"/>
                                        </p:tgtEl>
                                        <p:attrNameLst>
                                          <p:attrName>style.visibility</p:attrName>
                                        </p:attrNameLst>
                                      </p:cBhvr>
                                      <p:to>
                                        <p:strVal val="visible"/>
                                      </p:to>
                                    </p:set>
                                    <p:animEffect transition="in" filter="fade">
                                      <p:cBhvr>
                                        <p:cTn id="57" dur="1000"/>
                                        <p:tgtEl>
                                          <p:spTgt spid="1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587</Words>
  <Application>Microsoft Office PowerPoint</Application>
  <PresentationFormat>On-screen Show (16:9)</PresentationFormat>
  <Paragraphs>111</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Constantia</vt:lpstr>
      <vt:lpstr>Calibri</vt:lpstr>
      <vt:lpstr>Simple Light</vt:lpstr>
      <vt:lpstr>PowerPoint Presentation</vt:lpstr>
      <vt:lpstr>PowerPoint Presentation</vt:lpstr>
      <vt:lpstr>The Deccan Plateau</vt:lpstr>
      <vt:lpstr>PowerPoint Presentation</vt:lpstr>
      <vt:lpstr>PowerPoint Presentation</vt:lpstr>
      <vt:lpstr>Water falls:</vt:lpstr>
      <vt:lpstr>Dam: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industries in Maharashtra -  textile automobiles  electronic </vt:lpstr>
      <vt:lpstr>PowerPoint Presentation</vt:lpstr>
      <vt:lpstr>PowerPoint Presentation</vt:lpstr>
      <vt:lpstr>PowerPoint Presentation</vt:lpstr>
      <vt:lpstr>PowerPoint Presentation</vt:lpstr>
      <vt:lpstr>Bengaluru is the biggest software development centre in the India </vt:lpstr>
      <vt:lpstr>PowerPoint Presentation</vt:lpstr>
      <vt:lpstr>Answer the following questions:</vt:lpstr>
      <vt:lpstr>The Kolar Gold mines are also in this state. </vt:lpstr>
      <vt:lpstr>PowerPoint Presentation</vt:lpstr>
      <vt:lpstr>                       HOMEWORK</vt:lpstr>
      <vt:lpstr>Related video: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DIPTIMA SAHOO</dc:creator>
  <cp:lastModifiedBy>DIPTIMA SAHOO</cp:lastModifiedBy>
  <cp:revision>1</cp:revision>
  <dcterms:modified xsi:type="dcterms:W3CDTF">2022-08-25T16:07:57Z</dcterms:modified>
</cp:coreProperties>
</file>