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X5CqABB4wPuXRPN+vtX/L8LEz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704E3FE-F696-4EA3-BAC0-08A51F20AAB0}">
  <a:tblStyle styleId="{D704E3FE-F696-4EA3-BAC0-08A51F20AA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887920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raveltriangle.com/blog/Jaisalmer-for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21"/>
            <a:ext cx="9144000" cy="1365879"/>
          </a:xfrm>
          <a:prstGeom prst="rect">
            <a:avLst/>
          </a:prstGeom>
          <a:noFill/>
          <a:ln>
            <a:noFill/>
          </a:ln>
        </p:spPr>
      </p:pic>
      <p:sp>
        <p:nvSpPr>
          <p:cNvPr id="55" name="Google Shape;55;p1"/>
          <p:cNvSpPr txBox="1"/>
          <p:nvPr/>
        </p:nvSpPr>
        <p:spPr>
          <a:xfrm>
            <a:off x="926465" y="1114097"/>
            <a:ext cx="7292700" cy="24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SESSION NO:10</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CLASS :IV</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SUBJECT : SOCIAL SCIENCE</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CHAPTER NUMBER: 5</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CHAPTER NAME : THE GREAT INDIAN DESERT</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SUBTOPIC : </a:t>
            </a:r>
            <a:r>
              <a:rPr lang="en" sz="1900" b="1" i="0" u="none" strike="noStrike" cap="none">
                <a:solidFill>
                  <a:srgbClr val="000000"/>
                </a:solidFill>
                <a:latin typeface="Arial"/>
                <a:ea typeface="Arial"/>
                <a:cs typeface="Arial"/>
                <a:sym typeface="Arial"/>
              </a:rPr>
              <a:t>Long Q &amp; A- Answer the following questions</a:t>
            </a:r>
            <a:endParaRPr sz="2400" b="1" i="0" u="none" strike="noStrike" cap="none">
              <a:solidFill>
                <a:srgbClr val="000000"/>
              </a:solidFill>
              <a:latin typeface="Arial"/>
              <a:ea typeface="Arial"/>
              <a:cs typeface="Arial"/>
              <a:sym typeface="Arial"/>
            </a:endParaRPr>
          </a:p>
        </p:txBody>
      </p:sp>
      <p:pic>
        <p:nvPicPr>
          <p:cNvPr id="56" name="Google Shape;56;p1"/>
          <p:cNvPicPr preferRelativeResize="0"/>
          <p:nvPr/>
        </p:nvPicPr>
        <p:blipFill rotWithShape="1">
          <a:blip r:embed="rId4">
            <a:alphaModFix/>
          </a:blip>
          <a:srcRect/>
          <a:stretch/>
        </p:blipFill>
        <p:spPr>
          <a:xfrm>
            <a:off x="7219513" y="319393"/>
            <a:ext cx="1232526" cy="6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p:nvPr/>
        </p:nvSpPr>
        <p:spPr>
          <a:xfrm>
            <a:off x="250200" y="539750"/>
            <a:ext cx="735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                                                 LEARNING OBJECTIVES:</a:t>
            </a: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639450" y="1329527"/>
            <a:ext cx="7155900" cy="186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rial"/>
                <a:ea typeface="Arial"/>
                <a:cs typeface="Arial"/>
                <a:sym typeface="Arial"/>
              </a:rPr>
              <a:t>Children will come to know about-</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t>
            </a:r>
            <a:r>
              <a:rPr lang="en" sz="1800" b="1" i="0" u="none" strike="noStrike" cap="none">
                <a:solidFill>
                  <a:srgbClr val="000000"/>
                </a:solidFill>
                <a:latin typeface="Arial"/>
                <a:ea typeface="Arial"/>
                <a:cs typeface="Arial"/>
                <a:sym typeface="Arial"/>
              </a:rPr>
              <a:t>the physical features of India.</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 Desert as a type of landform.</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-Life in the desert</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-Water shortage in desert</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-Less vegetation</a:t>
            </a:r>
            <a:endParaRPr sz="1800" b="1" i="0" u="none" strike="noStrike" cap="none">
              <a:solidFill>
                <a:srgbClr val="000000"/>
              </a:solidFill>
              <a:latin typeface="Arial"/>
              <a:ea typeface="Arial"/>
              <a:cs typeface="Arial"/>
              <a:sym typeface="Arial"/>
            </a:endParaRPr>
          </a:p>
        </p:txBody>
      </p:sp>
      <p:pic>
        <p:nvPicPr>
          <p:cNvPr id="63" name="Google Shape;63;p2"/>
          <p:cNvPicPr preferRelativeResize="0"/>
          <p:nvPr/>
        </p:nvPicPr>
        <p:blipFill rotWithShape="1">
          <a:blip r:embed="rId3">
            <a:alphaModFix/>
          </a:blip>
          <a:srcRect/>
          <a:stretch/>
        </p:blipFill>
        <p:spPr>
          <a:xfrm>
            <a:off x="7219513" y="319393"/>
            <a:ext cx="1232526" cy="61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69" name="Google Shape;69;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70" name="Google Shape;70;p3"/>
          <p:cNvPicPr preferRelativeResize="0"/>
          <p:nvPr/>
        </p:nvPicPr>
        <p:blipFill rotWithShape="1">
          <a:blip r:embed="rId3">
            <a:alphaModFix/>
          </a:blip>
          <a:srcRect/>
          <a:stretch/>
        </p:blipFill>
        <p:spPr>
          <a:xfrm>
            <a:off x="311700" y="241725"/>
            <a:ext cx="8520601" cy="4566025"/>
          </a:xfrm>
          <a:prstGeom prst="rect">
            <a:avLst/>
          </a:prstGeom>
          <a:noFill/>
          <a:ln>
            <a:noFill/>
          </a:ln>
        </p:spPr>
      </p:pic>
      <p:pic>
        <p:nvPicPr>
          <p:cNvPr id="71" name="Google Shape;71;p3"/>
          <p:cNvPicPr preferRelativeResize="0"/>
          <p:nvPr/>
        </p:nvPicPr>
        <p:blipFill rotWithShape="1">
          <a:blip r:embed="rId4">
            <a:alphaModFix/>
          </a:blip>
          <a:srcRect/>
          <a:stretch/>
        </p:blipFill>
        <p:spPr>
          <a:xfrm>
            <a:off x="7219513" y="319393"/>
            <a:ext cx="1232526" cy="61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311700" y="214875"/>
            <a:ext cx="8520600" cy="550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FF0000"/>
                </a:solidFill>
              </a:rPr>
              <a:t>Answer the following questions:</a:t>
            </a:r>
            <a:endParaRPr b="1">
              <a:solidFill>
                <a:srgbClr val="FF0000"/>
              </a:solidFill>
            </a:endParaRPr>
          </a:p>
        </p:txBody>
      </p:sp>
      <p:sp>
        <p:nvSpPr>
          <p:cNvPr id="77" name="Google Shape;77;p5"/>
          <p:cNvSpPr txBox="1">
            <a:spLocks noGrp="1"/>
          </p:cNvSpPr>
          <p:nvPr>
            <p:ph type="body" idx="1"/>
          </p:nvPr>
        </p:nvSpPr>
        <p:spPr>
          <a:xfrm>
            <a:off x="311700" y="765375"/>
            <a:ext cx="8520600" cy="3803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b="1">
                <a:solidFill>
                  <a:schemeClr val="dk1"/>
                </a:solidFill>
              </a:rPr>
              <a:t>4. What is an oasis? </a:t>
            </a:r>
            <a:endParaRPr b="1">
              <a:solidFill>
                <a:schemeClr val="dk1"/>
              </a:solidFill>
            </a:endParaRPr>
          </a:p>
          <a:p>
            <a:pPr marL="0" lvl="0" indent="0" algn="l" rtl="0">
              <a:lnSpc>
                <a:spcPct val="115000"/>
              </a:lnSpc>
              <a:spcBef>
                <a:spcPts val="1200"/>
              </a:spcBef>
              <a:spcAft>
                <a:spcPts val="0"/>
              </a:spcAft>
              <a:buSzPct val="108108"/>
              <a:buNone/>
            </a:pPr>
            <a:r>
              <a:rPr lang="en" b="1">
                <a:solidFill>
                  <a:schemeClr val="dk1"/>
                </a:solidFill>
              </a:rPr>
              <a:t>Ans. 4. Oasis is an area in the desert with water and greenery is called an Oasis. </a:t>
            </a:r>
            <a:endParaRPr b="1">
              <a:solidFill>
                <a:schemeClr val="dk1"/>
              </a:solidFill>
            </a:endParaRPr>
          </a:p>
          <a:p>
            <a:pPr marL="0" lvl="0" indent="0" algn="l" rtl="0">
              <a:lnSpc>
                <a:spcPct val="115000"/>
              </a:lnSpc>
              <a:spcBef>
                <a:spcPts val="1200"/>
              </a:spcBef>
              <a:spcAft>
                <a:spcPts val="0"/>
              </a:spcAft>
              <a:buSzPct val="108108"/>
              <a:buNone/>
            </a:pPr>
            <a:r>
              <a:rPr lang="en" b="1">
                <a:solidFill>
                  <a:schemeClr val="dk1"/>
                </a:solidFill>
              </a:rPr>
              <a:t>5. What has been the effect of the Indira Gandhi Canal on the Thar Desert? </a:t>
            </a:r>
            <a:endParaRPr b="1">
              <a:solidFill>
                <a:schemeClr val="dk1"/>
              </a:solidFill>
            </a:endParaRPr>
          </a:p>
          <a:p>
            <a:pPr marL="0" lvl="0" indent="0" algn="l" rtl="0">
              <a:lnSpc>
                <a:spcPct val="115000"/>
              </a:lnSpc>
              <a:spcBef>
                <a:spcPts val="1200"/>
              </a:spcBef>
              <a:spcAft>
                <a:spcPts val="0"/>
              </a:spcAft>
              <a:buSzPct val="108108"/>
              <a:buNone/>
            </a:pPr>
            <a:r>
              <a:rPr lang="en" b="1">
                <a:solidFill>
                  <a:schemeClr val="dk1"/>
                </a:solidFill>
              </a:rPr>
              <a:t>Ans.a. Due to Indira Gandhi Canal which starts from Satluj river provides water to the part of Thar Desert. These areas have become green and farmers can grow variety of crops. b. These areas have become green and farmers can grow variety of crops. </a:t>
            </a:r>
            <a:endParaRPr b="1">
              <a:solidFill>
                <a:schemeClr val="dk1"/>
              </a:solidFill>
            </a:endParaRPr>
          </a:p>
          <a:p>
            <a:pPr marL="0" lvl="0" indent="0" algn="l" rtl="0">
              <a:lnSpc>
                <a:spcPct val="115000"/>
              </a:lnSpc>
              <a:spcBef>
                <a:spcPts val="1200"/>
              </a:spcBef>
              <a:spcAft>
                <a:spcPts val="0"/>
              </a:spcAft>
              <a:buSzPct val="108108"/>
              <a:buNone/>
            </a:pPr>
            <a:r>
              <a:rPr lang="en" b="1">
                <a:solidFill>
                  <a:schemeClr val="dk1"/>
                </a:solidFill>
              </a:rPr>
              <a:t>6. Why is the camel still a very important means of transport in the desert? </a:t>
            </a:r>
            <a:endParaRPr b="1">
              <a:solidFill>
                <a:schemeClr val="dk1"/>
              </a:solidFill>
            </a:endParaRPr>
          </a:p>
          <a:p>
            <a:pPr marL="0" lvl="0" indent="0" algn="l" rtl="0">
              <a:lnSpc>
                <a:spcPct val="115000"/>
              </a:lnSpc>
              <a:spcBef>
                <a:spcPts val="1200"/>
              </a:spcBef>
              <a:spcAft>
                <a:spcPts val="0"/>
              </a:spcAft>
              <a:buSzPct val="108108"/>
              <a:buNone/>
            </a:pPr>
            <a:r>
              <a:rPr lang="en" b="1">
                <a:solidFill>
                  <a:schemeClr val="dk1"/>
                </a:solidFill>
              </a:rPr>
              <a:t>7. Describe the traditional clothes of the people of Rajasthan. </a:t>
            </a:r>
            <a:endParaRPr b="1">
              <a:solidFill>
                <a:schemeClr val="dk1"/>
              </a:solidFill>
            </a:endParaRPr>
          </a:p>
          <a:p>
            <a:pPr marL="0" lvl="0" indent="0" algn="l" rtl="0">
              <a:lnSpc>
                <a:spcPct val="115000"/>
              </a:lnSpc>
              <a:spcBef>
                <a:spcPts val="1200"/>
              </a:spcBef>
              <a:spcAft>
                <a:spcPts val="1200"/>
              </a:spcAft>
              <a:buSzPct val="108108"/>
              <a:buNone/>
            </a:pPr>
            <a:r>
              <a:rPr lang="en" b="1">
                <a:solidFill>
                  <a:schemeClr val="dk1"/>
                </a:solidFill>
              </a:rPr>
              <a:t>8. Name a few tourist attractions of Rajasthan. </a:t>
            </a:r>
            <a:endParaRPr b="1">
              <a:solidFill>
                <a:schemeClr val="dk1"/>
              </a:solidFill>
            </a:endParaRPr>
          </a:p>
        </p:txBody>
      </p:sp>
      <p:pic>
        <p:nvPicPr>
          <p:cNvPr id="78" name="Google Shape;78;p5"/>
          <p:cNvPicPr preferRelativeResize="0"/>
          <p:nvPr/>
        </p:nvPicPr>
        <p:blipFill rotWithShape="1">
          <a:blip r:embed="rId3">
            <a:alphaModFix/>
          </a:blip>
          <a:srcRect/>
          <a:stretch/>
        </p:blipFill>
        <p:spPr>
          <a:xfrm>
            <a:off x="7815613" y="184180"/>
            <a:ext cx="1232526" cy="61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body" idx="1"/>
          </p:nvPr>
        </p:nvSpPr>
        <p:spPr>
          <a:xfrm>
            <a:off x="311700" y="715325"/>
            <a:ext cx="8520600" cy="38535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0000"/>
              <a:buNone/>
            </a:pPr>
            <a:r>
              <a:rPr lang="en" b="1">
                <a:solidFill>
                  <a:schemeClr val="dk1"/>
                </a:solidFill>
              </a:rPr>
              <a:t>6. Why is the camel still a very important means of transport in the desert? </a:t>
            </a:r>
            <a:endParaRPr b="1">
              <a:solidFill>
                <a:schemeClr val="dk1"/>
              </a:solidFill>
            </a:endParaRPr>
          </a:p>
          <a:p>
            <a:pPr marL="0" lvl="0" indent="0" algn="l" rtl="0">
              <a:lnSpc>
                <a:spcPct val="115000"/>
              </a:lnSpc>
              <a:spcBef>
                <a:spcPts val="1200"/>
              </a:spcBef>
              <a:spcAft>
                <a:spcPts val="0"/>
              </a:spcAft>
              <a:buSzPct val="100000"/>
              <a:buNone/>
            </a:pPr>
            <a:r>
              <a:rPr lang="en" b="1">
                <a:solidFill>
                  <a:schemeClr val="dk1"/>
                </a:solidFill>
              </a:rPr>
              <a:t>Ans. </a:t>
            </a:r>
            <a:endParaRPr b="1">
              <a:solidFill>
                <a:schemeClr val="dk1"/>
              </a:solidFill>
            </a:endParaRPr>
          </a:p>
          <a:p>
            <a:pPr marL="0" lvl="0" indent="0" algn="l" rtl="0">
              <a:lnSpc>
                <a:spcPct val="115000"/>
              </a:lnSpc>
              <a:spcBef>
                <a:spcPts val="1200"/>
              </a:spcBef>
              <a:spcAft>
                <a:spcPts val="0"/>
              </a:spcAft>
              <a:buSzPct val="100000"/>
              <a:buNone/>
            </a:pPr>
            <a:r>
              <a:rPr lang="en" b="1">
                <a:solidFill>
                  <a:schemeClr val="dk1"/>
                </a:solidFill>
              </a:rPr>
              <a:t>a. Camel still a very important means of transport in the desert because it is used to carry loads, pull carts and plough fields.</a:t>
            </a:r>
            <a:endParaRPr b="1">
              <a:solidFill>
                <a:schemeClr val="dk1"/>
              </a:solidFill>
            </a:endParaRPr>
          </a:p>
          <a:p>
            <a:pPr marL="0" lvl="0" indent="0" algn="l" rtl="0">
              <a:lnSpc>
                <a:spcPct val="115000"/>
              </a:lnSpc>
              <a:spcBef>
                <a:spcPts val="1200"/>
              </a:spcBef>
              <a:spcAft>
                <a:spcPts val="0"/>
              </a:spcAft>
              <a:buClr>
                <a:schemeClr val="dk1"/>
              </a:buClr>
              <a:buSzPct val="61111"/>
              <a:buFont typeface="Arial"/>
              <a:buNone/>
            </a:pPr>
            <a:r>
              <a:rPr lang="en" b="1">
                <a:solidFill>
                  <a:schemeClr val="dk1"/>
                </a:solidFill>
              </a:rPr>
              <a:t> b. Its milk and meat serve as food for the people.</a:t>
            </a:r>
            <a:endParaRPr b="1">
              <a:solidFill>
                <a:schemeClr val="dk1"/>
              </a:solidFill>
            </a:endParaRPr>
          </a:p>
          <a:p>
            <a:pPr marL="0" lvl="0" indent="0" algn="l" rtl="0">
              <a:lnSpc>
                <a:spcPct val="115000"/>
              </a:lnSpc>
              <a:spcBef>
                <a:spcPts val="1200"/>
              </a:spcBef>
              <a:spcAft>
                <a:spcPts val="0"/>
              </a:spcAft>
              <a:buSzPct val="100000"/>
              <a:buNone/>
            </a:pPr>
            <a:r>
              <a:rPr lang="en" b="1">
                <a:solidFill>
                  <a:schemeClr val="dk1"/>
                </a:solidFill>
              </a:rPr>
              <a:t>7. Describe the traditional clothes of the people of Rajasthan. </a:t>
            </a:r>
            <a:endParaRPr b="1">
              <a:solidFill>
                <a:schemeClr val="dk1"/>
              </a:solidFill>
            </a:endParaRPr>
          </a:p>
          <a:p>
            <a:pPr marL="0" lvl="0" indent="0" algn="l" rtl="0">
              <a:lnSpc>
                <a:spcPct val="115000"/>
              </a:lnSpc>
              <a:spcBef>
                <a:spcPts val="1200"/>
              </a:spcBef>
              <a:spcAft>
                <a:spcPts val="0"/>
              </a:spcAft>
              <a:buSzPct val="100000"/>
              <a:buNone/>
            </a:pPr>
            <a:r>
              <a:rPr lang="en" b="1">
                <a:solidFill>
                  <a:schemeClr val="dk1"/>
                </a:solidFill>
              </a:rPr>
              <a:t>Ans. The traditional clothes of people of Rajasthan is: </a:t>
            </a:r>
            <a:endParaRPr b="1">
              <a:solidFill>
                <a:schemeClr val="dk1"/>
              </a:solidFill>
            </a:endParaRPr>
          </a:p>
          <a:p>
            <a:pPr marL="0" lvl="0" indent="0" algn="l" rtl="0">
              <a:lnSpc>
                <a:spcPct val="115000"/>
              </a:lnSpc>
              <a:spcBef>
                <a:spcPts val="1200"/>
              </a:spcBef>
              <a:spcAft>
                <a:spcPts val="0"/>
              </a:spcAft>
              <a:buSzPct val="100000"/>
              <a:buNone/>
            </a:pPr>
            <a:r>
              <a:rPr lang="en" b="1">
                <a:solidFill>
                  <a:schemeClr val="dk1"/>
                </a:solidFill>
              </a:rPr>
              <a:t>a. Women wear ghagra- choli with odhni to cover their head.</a:t>
            </a:r>
            <a:endParaRPr b="1">
              <a:solidFill>
                <a:schemeClr val="dk1"/>
              </a:solidFill>
            </a:endParaRPr>
          </a:p>
          <a:p>
            <a:pPr marL="0" lvl="0" indent="0" algn="l" rtl="0">
              <a:lnSpc>
                <a:spcPct val="115000"/>
              </a:lnSpc>
              <a:spcBef>
                <a:spcPts val="1200"/>
              </a:spcBef>
              <a:spcAft>
                <a:spcPts val="0"/>
              </a:spcAft>
              <a:buClr>
                <a:schemeClr val="dk1"/>
              </a:buClr>
              <a:buSzPct val="61111"/>
              <a:buFont typeface="Arial"/>
              <a:buNone/>
            </a:pPr>
            <a:r>
              <a:rPr lang="en" b="1">
                <a:solidFill>
                  <a:schemeClr val="dk1"/>
                </a:solidFill>
              </a:rPr>
              <a:t>b. The men wear dhoti kurta and colourful turban.</a:t>
            </a:r>
            <a:endParaRPr b="1">
              <a:solidFill>
                <a:schemeClr val="dk1"/>
              </a:solidFill>
            </a:endParaRPr>
          </a:p>
          <a:p>
            <a:pPr marL="0" lvl="0" indent="0" algn="l" rtl="0">
              <a:lnSpc>
                <a:spcPct val="115000"/>
              </a:lnSpc>
              <a:spcBef>
                <a:spcPts val="1200"/>
              </a:spcBef>
              <a:spcAft>
                <a:spcPts val="1200"/>
              </a:spcAft>
              <a:buClr>
                <a:schemeClr val="dk1"/>
              </a:buClr>
              <a:buSzPct val="61111"/>
              <a:buFont typeface="Arial"/>
              <a:buNone/>
            </a:pPr>
            <a:r>
              <a:rPr lang="en" b="1">
                <a:solidFill>
                  <a:schemeClr val="dk1"/>
                </a:solidFill>
              </a:rPr>
              <a:t>8. Name a few tourist attractions of Rajasthan.</a:t>
            </a:r>
            <a:endParaRPr/>
          </a:p>
        </p:txBody>
      </p:sp>
      <p:pic>
        <p:nvPicPr>
          <p:cNvPr id="84" name="Google Shape;84;p6"/>
          <p:cNvPicPr preferRelativeResize="0"/>
          <p:nvPr/>
        </p:nvPicPr>
        <p:blipFill rotWithShape="1">
          <a:blip r:embed="rId3">
            <a:alphaModFix/>
          </a:blip>
          <a:srcRect/>
          <a:stretch/>
        </p:blipFill>
        <p:spPr>
          <a:xfrm>
            <a:off x="7798588" y="103443"/>
            <a:ext cx="1232526" cy="6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body" idx="1"/>
          </p:nvPr>
        </p:nvSpPr>
        <p:spPr>
          <a:xfrm>
            <a:off x="311700" y="308875"/>
            <a:ext cx="8520600" cy="4260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900" b="1">
                <a:solidFill>
                  <a:schemeClr val="dk1"/>
                </a:solidFill>
              </a:rPr>
              <a:t>8. Name a few tourist attractions of Rajasthan.</a:t>
            </a:r>
            <a:endParaRPr sz="1900" b="1">
              <a:solidFill>
                <a:schemeClr val="dk1"/>
              </a:solidFill>
            </a:endParaRPr>
          </a:p>
          <a:p>
            <a:pPr marL="0" lvl="0" indent="0" algn="l" rtl="0">
              <a:lnSpc>
                <a:spcPct val="115000"/>
              </a:lnSpc>
              <a:spcBef>
                <a:spcPts val="1200"/>
              </a:spcBef>
              <a:spcAft>
                <a:spcPts val="0"/>
              </a:spcAft>
              <a:buSzPts val="1800"/>
              <a:buNone/>
            </a:pPr>
            <a:r>
              <a:rPr lang="en" sz="1900" b="1">
                <a:solidFill>
                  <a:schemeClr val="dk1"/>
                </a:solidFill>
              </a:rPr>
              <a:t>Ans.The few tourist attraction are: </a:t>
            </a:r>
            <a:endParaRPr sz="1900" b="1">
              <a:solidFill>
                <a:schemeClr val="dk1"/>
              </a:solidFill>
            </a:endParaRPr>
          </a:p>
          <a:p>
            <a:pPr marL="0" lvl="0" indent="0" algn="l" rtl="0">
              <a:lnSpc>
                <a:spcPct val="115000"/>
              </a:lnSpc>
              <a:spcBef>
                <a:spcPts val="1200"/>
              </a:spcBef>
              <a:spcAft>
                <a:spcPts val="0"/>
              </a:spcAft>
              <a:buSzPts val="1800"/>
              <a:buNone/>
            </a:pPr>
            <a:r>
              <a:rPr lang="en" sz="1900" b="1">
                <a:solidFill>
                  <a:schemeClr val="dk1"/>
                </a:solidFill>
              </a:rPr>
              <a:t>a. Desert Festival- </a:t>
            </a:r>
            <a:r>
              <a:rPr lang="en" b="1">
                <a:solidFill>
                  <a:schemeClr val="dk1"/>
                </a:solidFill>
                <a:highlight>
                  <a:schemeClr val="lt1"/>
                </a:highlight>
              </a:rPr>
              <a:t>The Desert festival is celebrated in Jaisalmer in Rajasthan.</a:t>
            </a:r>
            <a:endParaRPr sz="1900" b="1">
              <a:solidFill>
                <a:schemeClr val="dk1"/>
              </a:solidFill>
            </a:endParaRPr>
          </a:p>
          <a:p>
            <a:pPr marL="0" lvl="0" indent="0" algn="l" rtl="0">
              <a:lnSpc>
                <a:spcPct val="115000"/>
              </a:lnSpc>
              <a:spcBef>
                <a:spcPts val="1200"/>
              </a:spcBef>
              <a:spcAft>
                <a:spcPts val="0"/>
              </a:spcAft>
              <a:buSzPts val="1800"/>
              <a:buNone/>
            </a:pPr>
            <a:r>
              <a:rPr lang="en" sz="1900" b="1">
                <a:solidFill>
                  <a:schemeClr val="dk1"/>
                </a:solidFill>
              </a:rPr>
              <a:t> b. Old forts - Amer Fort (Jaipur),</a:t>
            </a:r>
            <a:r>
              <a:rPr lang="en" sz="2000" b="1">
                <a:solidFill>
                  <a:schemeClr val="dk1"/>
                </a:solidFill>
              </a:rPr>
              <a:t> </a:t>
            </a:r>
            <a:r>
              <a:rPr lang="en" sz="2600">
                <a:solidFill>
                  <a:schemeClr val="dk1"/>
                </a:solidFill>
              </a:rPr>
              <a:t>J</a:t>
            </a:r>
            <a:r>
              <a:rPr lang="en" sz="1650" b="1">
                <a:solidFill>
                  <a:schemeClr val="dk1"/>
                </a:solidFill>
                <a:highlight>
                  <a:schemeClr val="lt1"/>
                </a:highlight>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aisalmer Fort</a:t>
            </a:r>
            <a:r>
              <a:rPr lang="en" sz="1650" b="1">
                <a:solidFill>
                  <a:schemeClr val="dk1"/>
                </a:solidFill>
                <a:highlight>
                  <a:schemeClr val="lt1"/>
                </a:highlight>
                <a:latin typeface="Verdana"/>
                <a:ea typeface="Verdana"/>
                <a:cs typeface="Verdana"/>
                <a:sym typeface="Verdana"/>
              </a:rPr>
              <a:t> etc.</a:t>
            </a:r>
            <a:endParaRPr sz="10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900" b="1">
                <a:solidFill>
                  <a:schemeClr val="dk1"/>
                </a:solidFill>
              </a:rPr>
              <a:t>c. historical monuments- </a:t>
            </a:r>
            <a:r>
              <a:rPr lang="en" sz="1750" b="1">
                <a:solidFill>
                  <a:schemeClr val="dk1"/>
                </a:solidFill>
                <a:highlight>
                  <a:srgbClr val="FFFFFF"/>
                </a:highlight>
              </a:rPr>
              <a:t>Hawa Mahal, Jal Mahal</a:t>
            </a:r>
            <a:endParaRPr sz="2500" b="1">
              <a:solidFill>
                <a:schemeClr val="dk1"/>
              </a:solidFill>
            </a:endParaRPr>
          </a:p>
          <a:p>
            <a:pPr marL="0" lvl="0" indent="0" algn="l" rtl="0">
              <a:lnSpc>
                <a:spcPct val="115000"/>
              </a:lnSpc>
              <a:spcBef>
                <a:spcPts val="1200"/>
              </a:spcBef>
              <a:spcAft>
                <a:spcPts val="1200"/>
              </a:spcAft>
              <a:buSzPts val="1800"/>
              <a:buNone/>
            </a:pPr>
            <a:endParaRPr sz="1900"/>
          </a:p>
        </p:txBody>
      </p:sp>
      <p:pic>
        <p:nvPicPr>
          <p:cNvPr id="90" name="Google Shape;90;p7"/>
          <p:cNvPicPr preferRelativeResize="0"/>
          <p:nvPr/>
        </p:nvPicPr>
        <p:blipFill rotWithShape="1">
          <a:blip r:embed="rId4">
            <a:alphaModFix/>
          </a:blip>
          <a:srcRect/>
          <a:stretch/>
        </p:blipFill>
        <p:spPr>
          <a:xfrm>
            <a:off x="7630101" y="169382"/>
            <a:ext cx="1332900" cy="6597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FF0000"/>
                </a:solidFill>
              </a:rPr>
              <a:t>                                HOMEWORK</a:t>
            </a:r>
            <a:endParaRPr b="1">
              <a:solidFill>
                <a:srgbClr val="FF0000"/>
              </a:solidFill>
            </a:endParaRPr>
          </a:p>
        </p:txBody>
      </p:sp>
      <p:sp>
        <p:nvSpPr>
          <p:cNvPr id="96" name="Google Shape;96;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800" b="1">
                <a:solidFill>
                  <a:srgbClr val="000000"/>
                </a:solidFill>
                <a:latin typeface="Calibri"/>
                <a:ea typeface="Calibri"/>
                <a:cs typeface="Calibri"/>
                <a:sym typeface="Calibri"/>
              </a:rPr>
              <a:t>           Practice questions and answers of ch - 5</a:t>
            </a:r>
            <a:endParaRPr sz="2800" b="1">
              <a:solidFill>
                <a:srgbClr val="000000"/>
              </a:solidFill>
              <a:latin typeface="Calibri"/>
              <a:ea typeface="Calibri"/>
              <a:cs typeface="Calibri"/>
              <a:sym typeface="Calibri"/>
            </a:endParaRPr>
          </a:p>
          <a:p>
            <a:pPr marL="0" lvl="0" indent="0" algn="l" rtl="0">
              <a:lnSpc>
                <a:spcPct val="115000"/>
              </a:lnSpc>
              <a:spcBef>
                <a:spcPts val="0"/>
              </a:spcBef>
              <a:spcAft>
                <a:spcPts val="1200"/>
              </a:spcAft>
              <a:buSzPts val="1800"/>
              <a:buNone/>
            </a:pPr>
            <a:endParaRPr/>
          </a:p>
        </p:txBody>
      </p:sp>
      <p:pic>
        <p:nvPicPr>
          <p:cNvPr id="97" name="Google Shape;97;p8"/>
          <p:cNvPicPr preferRelativeResize="0"/>
          <p:nvPr/>
        </p:nvPicPr>
        <p:blipFill rotWithShape="1">
          <a:blip r:embed="rId3">
            <a:alphaModFix/>
          </a:blip>
          <a:srcRect/>
          <a:stretch/>
        </p:blipFill>
        <p:spPr>
          <a:xfrm>
            <a:off x="7596025" y="149075"/>
            <a:ext cx="1418075" cy="78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p:nvPr/>
        </p:nvSpPr>
        <p:spPr>
          <a:xfrm>
            <a:off x="227965" y="262255"/>
            <a:ext cx="66498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OUTCOME: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103" name="Google Shape;103;p9"/>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Arial"/>
              <a:ea typeface="Arial"/>
              <a:cs typeface="Arial"/>
              <a:sym typeface="Arial"/>
            </a:endParaRPr>
          </a:p>
        </p:txBody>
      </p:sp>
      <p:graphicFrame>
        <p:nvGraphicFramePr>
          <p:cNvPr id="104" name="Google Shape;104;p9"/>
          <p:cNvGraphicFramePr/>
          <p:nvPr/>
        </p:nvGraphicFramePr>
        <p:xfrm>
          <a:off x="695325" y="1313900"/>
          <a:ext cx="7514600" cy="2673900"/>
        </p:xfrm>
        <a:graphic>
          <a:graphicData uri="http://schemas.openxmlformats.org/drawingml/2006/table">
            <a:tbl>
              <a:tblPr firstRow="1" bandRow="1">
                <a:noFill/>
                <a:tableStyleId>{D704E3FE-F696-4EA3-BAC0-08A51F20AAB0}</a:tableStyleId>
              </a:tblPr>
              <a:tblGrid>
                <a:gridCol w="7514600"/>
              </a:tblGrid>
              <a:tr h="2673900">
                <a:tc>
                  <a:txBody>
                    <a:bodyPr/>
                    <a:lstStyle/>
                    <a:p>
                      <a:pPr marL="0" marR="0" lvl="0" indent="0" algn="l" rtl="0">
                        <a:lnSpc>
                          <a:spcPct val="100000"/>
                        </a:lnSpc>
                        <a:spcBef>
                          <a:spcPts val="0"/>
                        </a:spcBef>
                        <a:spcAft>
                          <a:spcPts val="0"/>
                        </a:spcAft>
                        <a:buClr>
                          <a:srgbClr val="000000"/>
                        </a:buClr>
                        <a:buSzPts val="2800"/>
                        <a:buFont typeface="Arial"/>
                        <a:buNone/>
                      </a:pPr>
                      <a:r>
                        <a:rPr lang="en" sz="2100" b="1" u="none" strike="noStrike" cap="none"/>
                        <a:t>Children will be able to -</a:t>
                      </a:r>
                      <a:endParaRPr sz="700" b="1" u="none" strike="noStrike" cap="none"/>
                    </a:p>
                    <a:p>
                      <a:pPr marL="0" marR="0" lvl="0" indent="0" algn="l" rtl="0">
                        <a:lnSpc>
                          <a:spcPct val="100000"/>
                        </a:lnSpc>
                        <a:spcBef>
                          <a:spcPts val="0"/>
                        </a:spcBef>
                        <a:spcAft>
                          <a:spcPts val="0"/>
                        </a:spcAft>
                        <a:buClr>
                          <a:srgbClr val="000000"/>
                        </a:buClr>
                        <a:buSzPts val="2800"/>
                        <a:buFont typeface="Arial"/>
                        <a:buNone/>
                      </a:pPr>
                      <a:r>
                        <a:rPr lang="en" sz="2100" b="1" u="none" strike="noStrike" cap="none"/>
                        <a:t> - </a:t>
                      </a:r>
                      <a:r>
                        <a:rPr lang="en" sz="2000" b="1" u="none" strike="noStrike" cap="none"/>
                        <a:t>How people live in deserts.</a:t>
                      </a:r>
                      <a:endParaRPr sz="2000" b="1" u="none" strike="noStrike" cap="none"/>
                    </a:p>
                    <a:p>
                      <a:pPr marL="0" marR="0" lvl="0" indent="0" algn="l" rtl="0">
                        <a:lnSpc>
                          <a:spcPct val="100000"/>
                        </a:lnSpc>
                        <a:spcBef>
                          <a:spcPts val="0"/>
                        </a:spcBef>
                        <a:spcAft>
                          <a:spcPts val="0"/>
                        </a:spcAft>
                        <a:buClr>
                          <a:srgbClr val="000000"/>
                        </a:buClr>
                        <a:buSzPts val="2800"/>
                        <a:buFont typeface="Arial"/>
                        <a:buNone/>
                      </a:pPr>
                      <a:r>
                        <a:rPr lang="en" sz="2000" b="1" u="none" strike="noStrike" cap="none"/>
                        <a:t>- know that water shortage leads to a difficult life.</a:t>
                      </a:r>
                      <a:endParaRPr sz="2000" b="1" u="none" strike="noStrike" cap="none"/>
                    </a:p>
                    <a:p>
                      <a:pPr marL="0" marR="0" lvl="0" indent="0" algn="l" rtl="0">
                        <a:lnSpc>
                          <a:spcPct val="100000"/>
                        </a:lnSpc>
                        <a:spcBef>
                          <a:spcPts val="0"/>
                        </a:spcBef>
                        <a:spcAft>
                          <a:spcPts val="0"/>
                        </a:spcAft>
                        <a:buClr>
                          <a:srgbClr val="000000"/>
                        </a:buClr>
                        <a:buSzPts val="2800"/>
                        <a:buFont typeface="Arial"/>
                        <a:buNone/>
                      </a:pPr>
                      <a:r>
                        <a:rPr lang="en" sz="2000" b="1" u="none" strike="noStrike" cap="none"/>
                        <a:t>- know who are Banjaras</a:t>
                      </a:r>
                      <a:endParaRPr sz="2000" b="1" u="none" strike="noStrike" cap="none"/>
                    </a:p>
                  </a:txBody>
                  <a:tcPr marL="68575" marR="68575" marT="0" marB="0">
                    <a:lnL w="12700" cap="flat" cmpd="sng">
                      <a:solidFill>
                        <a:srgbClr val="080000"/>
                      </a:solidFill>
                      <a:prstDash val="solid"/>
                      <a:round/>
                      <a:headEnd type="none" w="sm" len="sm"/>
                      <a:tailEnd type="none" w="sm" len="sm"/>
                    </a:lnL>
                    <a:lnR w="12700" cap="flat" cmpd="sng">
                      <a:solidFill>
                        <a:srgbClr val="080000"/>
                      </a:solidFill>
                      <a:prstDash val="solid"/>
                      <a:round/>
                      <a:headEnd type="none" w="sm" len="sm"/>
                      <a:tailEnd type="none" w="sm" len="sm"/>
                    </a:lnR>
                    <a:lnT w="12700" cap="flat" cmpd="sng">
                      <a:solidFill>
                        <a:srgbClr val="080000"/>
                      </a:solidFill>
                      <a:prstDash val="solid"/>
                      <a:round/>
                      <a:headEnd type="none" w="sm" len="sm"/>
                      <a:tailEnd type="none" w="sm" len="sm"/>
                    </a:lnT>
                    <a:lnB w="12700" cap="flat" cmpd="sng">
                      <a:solidFill>
                        <a:srgbClr val="080000"/>
                      </a:solidFill>
                      <a:prstDash val="solid"/>
                      <a:round/>
                      <a:headEnd type="none" w="sm" len="sm"/>
                      <a:tailEnd type="none" w="sm" len="sm"/>
                    </a:lnB>
                  </a:tcPr>
                </a:tc>
              </a:tr>
            </a:tbl>
          </a:graphicData>
        </a:graphic>
      </p:graphicFrame>
      <p:pic>
        <p:nvPicPr>
          <p:cNvPr id="105" name="Google Shape;105;p9"/>
          <p:cNvPicPr preferRelativeResize="0"/>
          <p:nvPr/>
        </p:nvPicPr>
        <p:blipFill rotWithShape="1">
          <a:blip r:embed="rId3">
            <a:alphaModFix/>
          </a:blip>
          <a:srcRect/>
          <a:stretch/>
        </p:blipFill>
        <p:spPr>
          <a:xfrm>
            <a:off x="7596025" y="149100"/>
            <a:ext cx="1364950" cy="78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 name="Google Shape;111;p10"/>
          <p:cNvPicPr preferRelativeResize="0"/>
          <p:nvPr/>
        </p:nvPicPr>
        <p:blipFill rotWithShape="1">
          <a:blip r:embed="rId3">
            <a:alphaModFix/>
          </a:blip>
          <a:srcRect/>
          <a:stretch/>
        </p:blipFill>
        <p:spPr>
          <a:xfrm>
            <a:off x="7561975" y="131625"/>
            <a:ext cx="1503200" cy="822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On-screen Show (16:9)</PresentationFormat>
  <Paragraphs>45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PowerPoint Presentation</vt:lpstr>
      <vt:lpstr>PowerPoint Presentation</vt:lpstr>
      <vt:lpstr>PowerPoint Presentation</vt:lpstr>
      <vt:lpstr>Answer the following questions:</vt:lpstr>
      <vt:lpstr>PowerPoint Presentation</vt:lpstr>
      <vt:lpstr>PowerPoint Presentation</vt:lpstr>
      <vt:lpstr>                                HOMEWORK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DIPTIMA SAHOO</dc:creator>
  <cp:lastModifiedBy>DIPTIMA SAHOO</cp:lastModifiedBy>
  <cp:revision>1</cp:revision>
  <dcterms:modified xsi:type="dcterms:W3CDTF">2022-08-25T15:59:48Z</dcterms:modified>
</cp:coreProperties>
</file>