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271B287-5457-4416-BF5D-033F7B99784C}">
  <a:tblStyle styleId="{9271B287-5457-4416-BF5D-033F7B99784C}"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804306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84dc64fc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e84dc64fc1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84dc64fc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84dc64fc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b3062ab7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b3062ab7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b3062ab7d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b3062ab7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eb3062ab7d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eb3062ab7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b3062ab7d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b3062ab7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b3062ab7d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b3062ab7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866f9133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e866f913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b3062ab7d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b3062ab7d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84dc64fc1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e84dc64fc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eb2af4385a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eb2af4385a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84dc64fc1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84dc64fc1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b2af4385a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b2af4385a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84dc64fc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e84dc64fc1_0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e84dc64fc1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e84dc64fc1_0_2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84dc64fc1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ge84dc64fc1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b2af4385a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b2af4385a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eb3062ab7d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eb3062ab7d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b2af4385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b2af4385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b2af4385a_1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b2af4385a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b2af4385a_1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eb2af4385a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fS9ekef8PB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hyperlink" Target="https://traveltriangle.com/blog/mehrangarh-for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s://traveltriangle.com/blog/Jaisalmer-for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lZHb8hC5xt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926465" y="1114097"/>
            <a:ext cx="7292700" cy="248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SESSION NO: </a:t>
            </a:r>
            <a:r>
              <a:rPr lang="en" sz="1800" b="1"/>
              <a:t>11</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CLASS :IV</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SUBJECT : SOCIAL SCIENCE</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CHAPTER NUMBER: </a:t>
            </a:r>
            <a:r>
              <a:rPr lang="en" sz="1800" b="1"/>
              <a:t>5</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CHAPTER NAME : THE </a:t>
            </a:r>
            <a:r>
              <a:rPr lang="en" sz="1800" b="1"/>
              <a:t>GREAT INDIAN DESERT</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800" b="1" i="0" u="none" strike="noStrike" cap="none">
                <a:solidFill>
                  <a:srgbClr val="000000"/>
                </a:solidFill>
                <a:latin typeface="Arial"/>
                <a:ea typeface="Arial"/>
                <a:cs typeface="Arial"/>
                <a:sym typeface="Arial"/>
              </a:rPr>
              <a:t>SUBTOPIC : </a:t>
            </a:r>
            <a:r>
              <a:rPr lang="en" sz="2000" b="1"/>
              <a:t>Life in the Desert Region of Rajasthan- </a:t>
            </a:r>
            <a:r>
              <a:rPr lang="en" sz="2100" b="1">
                <a:solidFill>
                  <a:schemeClr val="dk1"/>
                </a:solidFill>
              </a:rPr>
              <a:t>Language and Festivals,Tourism</a:t>
            </a:r>
            <a:endParaRPr sz="1800" b="1">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147725"/>
            <a:ext cx="8520600" cy="483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990"/>
              <a:buFont typeface="Arial"/>
              <a:buNone/>
            </a:pPr>
            <a:r>
              <a:rPr lang="en" sz="2920" b="1">
                <a:solidFill>
                  <a:srgbClr val="FF0000"/>
                </a:solidFill>
              </a:rPr>
              <a:t>Tourism: </a:t>
            </a:r>
            <a:endParaRPr sz="3820" b="1">
              <a:solidFill>
                <a:srgbClr val="FF0000"/>
              </a:solidFill>
            </a:endParaRPr>
          </a:p>
        </p:txBody>
      </p:sp>
      <p:sp>
        <p:nvSpPr>
          <p:cNvPr id="123" name="Google Shape;123;p22"/>
          <p:cNvSpPr txBox="1">
            <a:spLocks noGrp="1"/>
          </p:cNvSpPr>
          <p:nvPr>
            <p:ph type="body" idx="1"/>
          </p:nvPr>
        </p:nvSpPr>
        <p:spPr>
          <a:xfrm>
            <a:off x="311700" y="631325"/>
            <a:ext cx="8520600" cy="4082400"/>
          </a:xfrm>
          <a:prstGeom prst="rect">
            <a:avLst/>
          </a:prstGeom>
        </p:spPr>
        <p:txBody>
          <a:bodyPr spcFirstLastPara="1" wrap="square" lIns="91425" tIns="91425" rIns="91425" bIns="91425" anchor="t" anchorCtr="0">
            <a:normAutofit/>
          </a:bodyPr>
          <a:lstStyle/>
          <a:p>
            <a:pPr marL="457200" lvl="0" indent="-374650" algn="l" rtl="0">
              <a:spcBef>
                <a:spcPts val="0"/>
              </a:spcBef>
              <a:spcAft>
                <a:spcPts val="0"/>
              </a:spcAft>
              <a:buClr>
                <a:schemeClr val="dk1"/>
              </a:buClr>
              <a:buSzPts val="2300"/>
              <a:buChar char="❏"/>
            </a:pPr>
            <a:r>
              <a:rPr lang="en" sz="2300" b="1">
                <a:solidFill>
                  <a:schemeClr val="dk1"/>
                </a:solidFill>
              </a:rPr>
              <a:t>Tourism is an important industry in the state.</a:t>
            </a:r>
            <a:endParaRPr sz="2300" b="1">
              <a:solidFill>
                <a:schemeClr val="dk1"/>
              </a:solidFill>
            </a:endParaRPr>
          </a:p>
          <a:p>
            <a:pPr marL="457200" lvl="0" indent="0" algn="l" rtl="0">
              <a:spcBef>
                <a:spcPts val="1200"/>
              </a:spcBef>
              <a:spcAft>
                <a:spcPts val="0"/>
              </a:spcAft>
              <a:buNone/>
            </a:pPr>
            <a:endParaRPr sz="2300" b="1">
              <a:solidFill>
                <a:schemeClr val="dk1"/>
              </a:solidFill>
            </a:endParaRPr>
          </a:p>
          <a:p>
            <a:pPr marL="457200" lvl="0" indent="-374650" algn="l" rtl="0">
              <a:spcBef>
                <a:spcPts val="1200"/>
              </a:spcBef>
              <a:spcAft>
                <a:spcPts val="0"/>
              </a:spcAft>
              <a:buClr>
                <a:schemeClr val="dk1"/>
              </a:buClr>
              <a:buSzPts val="2300"/>
              <a:buChar char="❏"/>
            </a:pPr>
            <a:r>
              <a:rPr lang="en" sz="2300" b="1">
                <a:solidFill>
                  <a:schemeClr val="dk1"/>
                </a:solidFill>
              </a:rPr>
              <a:t>People from all over the world come to Jaisalmer in Rajasthan during the Desert Festival. </a:t>
            </a:r>
            <a:endParaRPr sz="2300" b="1">
              <a:solidFill>
                <a:schemeClr val="dk1"/>
              </a:solidFill>
            </a:endParaRPr>
          </a:p>
          <a:p>
            <a:pPr marL="457200" lvl="0" indent="0" algn="l" rtl="0">
              <a:spcBef>
                <a:spcPts val="1200"/>
              </a:spcBef>
              <a:spcAft>
                <a:spcPts val="0"/>
              </a:spcAft>
              <a:buNone/>
            </a:pPr>
            <a:endParaRPr sz="2300" b="1">
              <a:solidFill>
                <a:schemeClr val="dk1"/>
              </a:solidFill>
            </a:endParaRPr>
          </a:p>
          <a:p>
            <a:pPr marL="457200" lvl="0" indent="-374650" algn="l" rtl="0">
              <a:spcBef>
                <a:spcPts val="1200"/>
              </a:spcBef>
              <a:spcAft>
                <a:spcPts val="0"/>
              </a:spcAft>
              <a:buClr>
                <a:schemeClr val="dk1"/>
              </a:buClr>
              <a:buSzPts val="2300"/>
              <a:buChar char="❏"/>
            </a:pPr>
            <a:r>
              <a:rPr lang="en" sz="2300" b="1">
                <a:solidFill>
                  <a:schemeClr val="dk1"/>
                </a:solidFill>
              </a:rPr>
              <a:t>Old forts and historical monuments in Rajasthan are a great attraction for tourists.</a:t>
            </a:r>
            <a:endParaRPr sz="2300" b="1">
              <a:solidFill>
                <a:schemeClr val="dk1"/>
              </a:solidFill>
            </a:endParaRPr>
          </a:p>
        </p:txBody>
      </p:sp>
      <p:pic>
        <p:nvPicPr>
          <p:cNvPr id="124" name="Google Shape;124;p22"/>
          <p:cNvPicPr preferRelativeResize="0"/>
          <p:nvPr/>
        </p:nvPicPr>
        <p:blipFill rotWithShape="1">
          <a:blip r:embed="rId3">
            <a:alphaModFix/>
          </a:blip>
          <a:srcRect/>
          <a:stretch/>
        </p:blipFill>
        <p:spPr>
          <a:xfrm>
            <a:off x="7927760" y="3973485"/>
            <a:ext cx="1170475" cy="1170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94000"/>
            <a:ext cx="8520600" cy="496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FF0000"/>
                </a:solidFill>
              </a:rPr>
              <a:t>Desert Festival</a:t>
            </a:r>
            <a:endParaRPr b="1">
              <a:solidFill>
                <a:srgbClr val="FF0000"/>
              </a:solidFill>
            </a:endParaRPr>
          </a:p>
        </p:txBody>
      </p:sp>
      <p:sp>
        <p:nvSpPr>
          <p:cNvPr id="130" name="Google Shape;130;p23"/>
          <p:cNvSpPr txBox="1">
            <a:spLocks noGrp="1"/>
          </p:cNvSpPr>
          <p:nvPr>
            <p:ph type="body" idx="1"/>
          </p:nvPr>
        </p:nvSpPr>
        <p:spPr>
          <a:xfrm>
            <a:off x="311700" y="658050"/>
            <a:ext cx="7544700" cy="39108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chemeClr val="dk1"/>
              </a:buClr>
              <a:buSzPts val="1700"/>
              <a:buChar char="❏"/>
            </a:pPr>
            <a:r>
              <a:rPr lang="en" sz="1700" b="1">
                <a:solidFill>
                  <a:schemeClr val="dk1"/>
                </a:solidFill>
                <a:highlight>
                  <a:srgbClr val="FFFFFF"/>
                </a:highlight>
              </a:rPr>
              <a:t>The Desert festival is celebrated in Jaisalmer in Rajasthan. </a:t>
            </a:r>
            <a:endParaRPr sz="1700" b="1">
              <a:solidFill>
                <a:schemeClr val="dk1"/>
              </a:solidFill>
              <a:highlight>
                <a:srgbClr val="FFFFFF"/>
              </a:highlight>
            </a:endParaRPr>
          </a:p>
          <a:p>
            <a:pPr marL="457200" lvl="0" indent="0" algn="l" rtl="0">
              <a:spcBef>
                <a:spcPts val="1200"/>
              </a:spcBef>
              <a:spcAft>
                <a:spcPts val="0"/>
              </a:spcAft>
              <a:buNone/>
            </a:pPr>
            <a:r>
              <a:rPr lang="en" sz="1700" b="1">
                <a:solidFill>
                  <a:schemeClr val="dk1"/>
                </a:solidFill>
                <a:highlight>
                  <a:srgbClr val="FFFFFF"/>
                </a:highlight>
              </a:rPr>
              <a:t>enjoyable activities are:</a:t>
            </a:r>
            <a:endParaRPr sz="1700" b="1">
              <a:solidFill>
                <a:schemeClr val="dk1"/>
              </a:solidFill>
              <a:highlight>
                <a:srgbClr val="FFFFFF"/>
              </a:highlight>
            </a:endParaRPr>
          </a:p>
          <a:p>
            <a:pPr marL="457200" lvl="0" indent="-336550" algn="l" rtl="0">
              <a:spcBef>
                <a:spcPts val="1200"/>
              </a:spcBef>
              <a:spcAft>
                <a:spcPts val="0"/>
              </a:spcAft>
              <a:buClr>
                <a:schemeClr val="dk1"/>
              </a:buClr>
              <a:buSzPts val="1700"/>
              <a:buChar char="❏"/>
            </a:pPr>
            <a:r>
              <a:rPr lang="en" sz="1700" b="1">
                <a:solidFill>
                  <a:schemeClr val="dk1"/>
                </a:solidFill>
                <a:highlight>
                  <a:srgbClr val="FFFFFF"/>
                </a:highlight>
              </a:rPr>
              <a:t> the Marushri (Mr. Desert) competition, turban-tying competition </a:t>
            </a:r>
            <a:endParaRPr sz="1700" b="1">
              <a:solidFill>
                <a:schemeClr val="dk1"/>
              </a:solidFill>
              <a:highlight>
                <a:srgbClr val="FFFFFF"/>
              </a:highlight>
            </a:endParaRPr>
          </a:p>
          <a:p>
            <a:pPr marL="457200" lvl="0" indent="0" algn="l" rtl="0">
              <a:spcBef>
                <a:spcPts val="1200"/>
              </a:spcBef>
              <a:spcAft>
                <a:spcPts val="0"/>
              </a:spcAft>
              <a:buNone/>
            </a:pPr>
            <a:r>
              <a:rPr lang="en" sz="1700" b="1">
                <a:solidFill>
                  <a:schemeClr val="dk1"/>
                </a:solidFill>
                <a:highlight>
                  <a:srgbClr val="FFFFFF"/>
                </a:highlight>
              </a:rPr>
              <a:t>tug of war. </a:t>
            </a:r>
            <a:endParaRPr sz="1700" b="1">
              <a:solidFill>
                <a:schemeClr val="dk1"/>
              </a:solidFill>
              <a:highlight>
                <a:srgbClr val="FFFFFF"/>
              </a:highlight>
            </a:endParaRPr>
          </a:p>
          <a:p>
            <a:pPr marL="457200" lvl="0" indent="-336550" algn="l" rtl="0">
              <a:spcBef>
                <a:spcPts val="1200"/>
              </a:spcBef>
              <a:spcAft>
                <a:spcPts val="0"/>
              </a:spcAft>
              <a:buClr>
                <a:schemeClr val="dk1"/>
              </a:buClr>
              <a:buSzPts val="1700"/>
              <a:buChar char="❏"/>
            </a:pPr>
            <a:r>
              <a:rPr lang="en" sz="1700" b="1">
                <a:solidFill>
                  <a:schemeClr val="dk1"/>
                </a:solidFill>
                <a:highlight>
                  <a:srgbClr val="FFFFFF"/>
                </a:highlight>
              </a:rPr>
              <a:t>Indians compete with foreigners which adds to the fun of the festival. </a:t>
            </a:r>
            <a:endParaRPr sz="1700" b="1">
              <a:solidFill>
                <a:schemeClr val="dk1"/>
              </a:solidFill>
              <a:highlight>
                <a:srgbClr val="FFFFFF"/>
              </a:highlight>
            </a:endParaRPr>
          </a:p>
          <a:p>
            <a:pPr marL="457200" lvl="0" indent="-336550" algn="l" rtl="0">
              <a:spcBef>
                <a:spcPts val="0"/>
              </a:spcBef>
              <a:spcAft>
                <a:spcPts val="0"/>
              </a:spcAft>
              <a:buClr>
                <a:schemeClr val="dk1"/>
              </a:buClr>
              <a:buSzPts val="1700"/>
              <a:buChar char="❏"/>
            </a:pPr>
            <a:r>
              <a:rPr lang="en" sz="1700" b="1">
                <a:solidFill>
                  <a:schemeClr val="dk1"/>
                </a:solidFill>
                <a:highlight>
                  <a:srgbClr val="FFFFFF"/>
                </a:highlight>
              </a:rPr>
              <a:t>An interesting event is the mustache competition. </a:t>
            </a:r>
            <a:endParaRPr sz="1700" b="1">
              <a:solidFill>
                <a:schemeClr val="dk1"/>
              </a:solidFill>
              <a:highlight>
                <a:srgbClr val="FFFFFF"/>
              </a:highlight>
            </a:endParaRPr>
          </a:p>
          <a:p>
            <a:pPr marL="457200" lvl="0" indent="-336550" algn="l" rtl="0">
              <a:spcBef>
                <a:spcPts val="0"/>
              </a:spcBef>
              <a:spcAft>
                <a:spcPts val="0"/>
              </a:spcAft>
              <a:buClr>
                <a:schemeClr val="dk1"/>
              </a:buClr>
              <a:buSzPts val="1700"/>
              <a:buChar char="❏"/>
            </a:pPr>
            <a:r>
              <a:rPr lang="en" sz="1700" b="1">
                <a:solidFill>
                  <a:schemeClr val="dk1"/>
                </a:solidFill>
                <a:highlight>
                  <a:srgbClr val="FFFFFF"/>
                </a:highlight>
              </a:rPr>
              <a:t>In this competition the prize is awarded to the person possessing the longest mustache.</a:t>
            </a:r>
            <a:endParaRPr sz="1700" b="1">
              <a:solidFill>
                <a:schemeClr val="dk1"/>
              </a:solidFill>
              <a:highlight>
                <a:srgbClr val="FFFFFF"/>
              </a:highlight>
            </a:endParaRPr>
          </a:p>
        </p:txBody>
      </p:sp>
      <p:pic>
        <p:nvPicPr>
          <p:cNvPr id="131" name="Google Shape;131;p23"/>
          <p:cNvPicPr preferRelativeResize="0"/>
          <p:nvPr/>
        </p:nvPicPr>
        <p:blipFill rotWithShape="1">
          <a:blip r:embed="rId3">
            <a:alphaModFix/>
          </a:blip>
          <a:srcRect/>
          <a:stretch/>
        </p:blipFill>
        <p:spPr>
          <a:xfrm>
            <a:off x="7927760" y="3973485"/>
            <a:ext cx="1170475" cy="1170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7" name="Google Shape;137;p24" descr="In the sand storm of human emotions, every quiet sand grain starts spiralling with ecstasy. &#10;The Department of Tourism organised the Desert Festival from 17th-19th February in Jaisalmer. Rajasthani men and women, dressed in their best and brightest, dance and sing ballads. The festival was filled with traditional musicians, acrobats, camel tattoo shows, camel polo, traditional processions, camel mounted bands and more!&#10;&#10;http://www.tourism.rajasthan.gov.in/fairs-and-festivals.html&#10;&#10;#DesertFestival2019 #MyRajasthan #PadharoMhareDesh" title="Jaisalmer Desert Festival 2019 | Rajasthan Tourism">
            <a:hlinkClick r:id="rId3"/>
          </p:cNvPr>
          <p:cNvPicPr preferRelativeResize="0"/>
          <p:nvPr/>
        </p:nvPicPr>
        <p:blipFill>
          <a:blip r:embed="rId4">
            <a:alphaModFix/>
          </a:blip>
          <a:stretch>
            <a:fillRect/>
          </a:stretch>
        </p:blipFill>
        <p:spPr>
          <a:xfrm>
            <a:off x="311700" y="214875"/>
            <a:ext cx="8520600" cy="4418300"/>
          </a:xfrm>
          <a:prstGeom prst="rect">
            <a:avLst/>
          </a:prstGeom>
          <a:noFill/>
          <a:ln>
            <a:noFill/>
          </a:ln>
        </p:spPr>
      </p:pic>
      <p:pic>
        <p:nvPicPr>
          <p:cNvPr id="138" name="Google Shape;138;p24"/>
          <p:cNvPicPr preferRelativeResize="0"/>
          <p:nvPr/>
        </p:nvPicPr>
        <p:blipFill rotWithShape="1">
          <a:blip r:embed="rId5">
            <a:alphaModFix/>
          </a:blip>
          <a:srcRect/>
          <a:stretch/>
        </p:blipFill>
        <p:spPr>
          <a:xfrm>
            <a:off x="7927760" y="3973485"/>
            <a:ext cx="1170475" cy="1170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FF0000"/>
                </a:solidFill>
              </a:rPr>
              <a:t>Amer Fort- Jaipur</a:t>
            </a:r>
            <a:endParaRPr b="1">
              <a:solidFill>
                <a:srgbClr val="FF0000"/>
              </a:solidFill>
            </a:endParaRPr>
          </a:p>
        </p:txBody>
      </p:sp>
      <p:sp>
        <p:nvSpPr>
          <p:cNvPr id="144" name="Google Shape;144;p25"/>
          <p:cNvSpPr txBox="1">
            <a:spLocks noGrp="1"/>
          </p:cNvSpPr>
          <p:nvPr>
            <p:ph type="body" idx="1"/>
          </p:nvPr>
        </p:nvSpPr>
        <p:spPr>
          <a:xfrm>
            <a:off x="311700" y="1098750"/>
            <a:ext cx="36633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550" b="1">
                <a:solidFill>
                  <a:schemeClr val="dk1"/>
                </a:solidFill>
                <a:highlight>
                  <a:srgbClr val="FFFFFF"/>
                </a:highlight>
                <a:latin typeface="Verdana"/>
                <a:ea typeface="Verdana"/>
                <a:cs typeface="Verdana"/>
                <a:sym typeface="Verdana"/>
              </a:rPr>
              <a:t>Amer Fort is a fort cum palace mesmerizes you with its beauty. </a:t>
            </a:r>
            <a:endParaRPr sz="1550" b="1">
              <a:solidFill>
                <a:schemeClr val="dk1"/>
              </a:solidFill>
              <a:highlight>
                <a:srgbClr val="FFFFFF"/>
              </a:highlight>
              <a:latin typeface="Verdana"/>
              <a:ea typeface="Verdana"/>
              <a:cs typeface="Verdana"/>
              <a:sym typeface="Verdana"/>
            </a:endParaRPr>
          </a:p>
          <a:p>
            <a:pPr marL="0" lvl="0" indent="0" algn="l" rtl="0">
              <a:spcBef>
                <a:spcPts val="1200"/>
              </a:spcBef>
              <a:spcAft>
                <a:spcPts val="0"/>
              </a:spcAft>
              <a:buNone/>
            </a:pPr>
            <a:r>
              <a:rPr lang="en" sz="1550" b="1">
                <a:solidFill>
                  <a:schemeClr val="dk1"/>
                </a:solidFill>
                <a:highlight>
                  <a:srgbClr val="FFFFFF"/>
                </a:highlight>
                <a:latin typeface="Verdana"/>
                <a:ea typeface="Verdana"/>
                <a:cs typeface="Verdana"/>
                <a:sym typeface="Verdana"/>
              </a:rPr>
              <a:t>Precision of carvings and embedment of stones prove that it is a finely-crafted marvel. </a:t>
            </a:r>
            <a:endParaRPr sz="1550" b="1">
              <a:solidFill>
                <a:schemeClr val="dk1"/>
              </a:solidFill>
              <a:highlight>
                <a:srgbClr val="FFFFFF"/>
              </a:highlight>
              <a:latin typeface="Verdana"/>
              <a:ea typeface="Verdana"/>
              <a:cs typeface="Verdana"/>
              <a:sym typeface="Verdana"/>
            </a:endParaRPr>
          </a:p>
          <a:p>
            <a:pPr marL="0" lvl="0" indent="0" algn="l" rtl="0">
              <a:spcBef>
                <a:spcPts val="1200"/>
              </a:spcBef>
              <a:spcAft>
                <a:spcPts val="1200"/>
              </a:spcAft>
              <a:buNone/>
            </a:pPr>
            <a:r>
              <a:rPr lang="en" sz="1550" b="1">
                <a:solidFill>
                  <a:schemeClr val="dk1"/>
                </a:solidFill>
                <a:highlight>
                  <a:srgbClr val="FFFFFF"/>
                </a:highlight>
                <a:latin typeface="Verdana"/>
                <a:ea typeface="Verdana"/>
                <a:cs typeface="Verdana"/>
                <a:sym typeface="Verdana"/>
              </a:rPr>
              <a:t>Being perched on a hillock of Aravali Range, Amer Fort has been regarded as a UNESCO World Heritage Site </a:t>
            </a:r>
            <a:endParaRPr sz="2300" b="1">
              <a:solidFill>
                <a:schemeClr val="dk1"/>
              </a:solidFill>
            </a:endParaRPr>
          </a:p>
        </p:txBody>
      </p:sp>
      <p:pic>
        <p:nvPicPr>
          <p:cNvPr id="145" name="Google Shape;145;p25"/>
          <p:cNvPicPr preferRelativeResize="0"/>
          <p:nvPr/>
        </p:nvPicPr>
        <p:blipFill>
          <a:blip r:embed="rId3">
            <a:alphaModFix/>
          </a:blip>
          <a:stretch>
            <a:fillRect/>
          </a:stretch>
        </p:blipFill>
        <p:spPr>
          <a:xfrm>
            <a:off x="4176575" y="955675"/>
            <a:ext cx="4709525" cy="3810000"/>
          </a:xfrm>
          <a:prstGeom prst="rect">
            <a:avLst/>
          </a:prstGeom>
          <a:noFill/>
          <a:ln>
            <a:noFill/>
          </a:ln>
        </p:spPr>
      </p:pic>
      <p:pic>
        <p:nvPicPr>
          <p:cNvPr id="146" name="Google Shape;146;p25"/>
          <p:cNvPicPr preferRelativeResize="0"/>
          <p:nvPr/>
        </p:nvPicPr>
        <p:blipFill rotWithShape="1">
          <a:blip r:embed="rId4">
            <a:alphaModFix/>
          </a:blip>
          <a:srcRect/>
          <a:stretch/>
        </p:blipFill>
        <p:spPr>
          <a:xfrm>
            <a:off x="7927760" y="3973485"/>
            <a:ext cx="1170475" cy="1170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174575"/>
            <a:ext cx="8520600" cy="456600"/>
          </a:xfrm>
          <a:prstGeom prst="rect">
            <a:avLst/>
          </a:prstGeom>
        </p:spPr>
        <p:txBody>
          <a:bodyPr spcFirstLastPara="1" wrap="square" lIns="91425" tIns="91425" rIns="91425" bIns="91425" anchor="t" anchorCtr="0">
            <a:noAutofit/>
          </a:bodyPr>
          <a:lstStyle/>
          <a:p>
            <a:pPr marL="190500" marR="190500" lvl="0" indent="0" algn="l" rtl="0">
              <a:lnSpc>
                <a:spcPct val="133000"/>
              </a:lnSpc>
              <a:spcBef>
                <a:spcPts val="2000"/>
              </a:spcBef>
              <a:spcAft>
                <a:spcPts val="0"/>
              </a:spcAft>
              <a:buClr>
                <a:schemeClr val="dk1"/>
              </a:buClr>
              <a:buSzPts val="990"/>
              <a:buFont typeface="Arial"/>
              <a:buNone/>
            </a:pPr>
            <a:r>
              <a:rPr lang="en" sz="1970" b="1">
                <a:solidFill>
                  <a:srgbClr val="FF0000"/>
                </a:solidFill>
                <a:highlight>
                  <a:srgbClr val="FFFFFF"/>
                </a:highlight>
              </a:rPr>
              <a:t>Mehrangarh Fort,Jodhpur</a:t>
            </a:r>
            <a:endParaRPr sz="1970" b="1">
              <a:solidFill>
                <a:srgbClr val="FF0000"/>
              </a:solidFill>
              <a:highlight>
                <a:srgbClr val="FFFFFF"/>
              </a:highlight>
            </a:endParaRPr>
          </a:p>
          <a:p>
            <a:pPr marL="0" lvl="0" indent="0" algn="l" rtl="0">
              <a:spcBef>
                <a:spcPts val="1000"/>
              </a:spcBef>
              <a:spcAft>
                <a:spcPts val="0"/>
              </a:spcAft>
              <a:buSzPts val="990"/>
              <a:buNone/>
            </a:pPr>
            <a:endParaRPr sz="2520"/>
          </a:p>
        </p:txBody>
      </p:sp>
      <p:sp>
        <p:nvSpPr>
          <p:cNvPr id="152" name="Google Shape;152;p26"/>
          <p:cNvSpPr txBox="1">
            <a:spLocks noGrp="1"/>
          </p:cNvSpPr>
          <p:nvPr>
            <p:ph type="body" idx="1"/>
          </p:nvPr>
        </p:nvSpPr>
        <p:spPr>
          <a:xfrm>
            <a:off x="311700" y="940075"/>
            <a:ext cx="4187100" cy="3628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sz="1650" b="1">
                <a:solidFill>
                  <a:schemeClr val="dk1"/>
                </a:solidFill>
                <a:highlight>
                  <a:srgbClr val="FFFFFF"/>
                </a:highlight>
                <a:latin typeface="Verdana"/>
                <a:ea typeface="Verdana"/>
                <a:cs typeface="Verdana"/>
                <a:sym typeface="Verdana"/>
              </a:rPr>
              <a:t>Overlooking the Blue City of Jodhpur from a height from 125 meters, </a:t>
            </a:r>
            <a:r>
              <a:rPr lang="en" sz="1650" b="1">
                <a:solidFill>
                  <a:schemeClr val="dk1"/>
                </a:solidFill>
                <a:highlight>
                  <a:srgbClr val="FFFFFF"/>
                </a:highlight>
                <a:uFill>
                  <a:noFill/>
                </a:uFill>
                <a:latin typeface="Verdana"/>
                <a:ea typeface="Verdana"/>
                <a:cs typeface="Verdana"/>
                <a:sym typeface="Verdan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Mehrangarh Fort</a:t>
            </a:r>
            <a:r>
              <a:rPr lang="en" sz="2400" b="1">
                <a:solidFill>
                  <a:schemeClr val="dk1"/>
                </a:solidFill>
              </a:rPr>
              <a:t>.</a:t>
            </a:r>
            <a:endParaRPr sz="2400" b="1">
              <a:solidFill>
                <a:schemeClr val="dk1"/>
              </a:solidFill>
            </a:endParaRPr>
          </a:p>
          <a:p>
            <a:pPr marL="457200" lvl="0" indent="-333375" algn="l" rtl="0">
              <a:spcBef>
                <a:spcPts val="0"/>
              </a:spcBef>
              <a:spcAft>
                <a:spcPts val="0"/>
              </a:spcAft>
              <a:buClr>
                <a:schemeClr val="dk1"/>
              </a:buClr>
              <a:buSzPts val="1650"/>
              <a:buFont typeface="Verdana"/>
              <a:buChar char="❏"/>
            </a:pPr>
            <a:r>
              <a:rPr lang="en" sz="1650" b="1">
                <a:solidFill>
                  <a:schemeClr val="dk1"/>
                </a:solidFill>
                <a:highlight>
                  <a:srgbClr val="FFFFFF"/>
                </a:highlight>
                <a:latin typeface="Verdana"/>
                <a:ea typeface="Verdana"/>
                <a:cs typeface="Verdana"/>
                <a:sym typeface="Verdana"/>
              </a:rPr>
              <a:t> The fort has many palaces </a:t>
            </a:r>
            <a:endParaRPr sz="2400" b="1">
              <a:solidFill>
                <a:schemeClr val="dk1"/>
              </a:solidFill>
            </a:endParaRPr>
          </a:p>
        </p:txBody>
      </p:sp>
      <p:pic>
        <p:nvPicPr>
          <p:cNvPr id="153" name="Google Shape;153;p26"/>
          <p:cNvPicPr preferRelativeResize="0"/>
          <p:nvPr/>
        </p:nvPicPr>
        <p:blipFill>
          <a:blip r:embed="rId4">
            <a:alphaModFix/>
          </a:blip>
          <a:stretch>
            <a:fillRect/>
          </a:stretch>
        </p:blipFill>
        <p:spPr>
          <a:xfrm>
            <a:off x="4572000" y="519025"/>
            <a:ext cx="4252925"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120875"/>
            <a:ext cx="8520600" cy="657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3400">
                <a:solidFill>
                  <a:srgbClr val="FF0000"/>
                </a:solidFill>
              </a:rPr>
              <a:t>J</a:t>
            </a:r>
            <a:r>
              <a:rPr lang="en" sz="2450" b="1">
                <a:solidFill>
                  <a:srgbClr val="FF0000"/>
                </a:solidFill>
                <a:highlight>
                  <a:srgbClr val="FFFFFF"/>
                </a:highlight>
                <a:uFill>
                  <a:noFill/>
                </a:uFill>
                <a:latin typeface="Verdana"/>
                <a:ea typeface="Verdana"/>
                <a:cs typeface="Verdana"/>
                <a:sym typeface="Verdan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aisalmer Fort</a:t>
            </a:r>
            <a:r>
              <a:rPr lang="en" sz="2450" b="1">
                <a:solidFill>
                  <a:srgbClr val="FF0000"/>
                </a:solidFill>
                <a:highlight>
                  <a:srgbClr val="FFFFFF"/>
                </a:highlight>
                <a:latin typeface="Verdana"/>
                <a:ea typeface="Verdana"/>
                <a:cs typeface="Verdana"/>
                <a:sym typeface="Verdana"/>
              </a:rPr>
              <a:t> </a:t>
            </a:r>
            <a:endParaRPr sz="3400">
              <a:solidFill>
                <a:srgbClr val="FF0000"/>
              </a:solidFill>
            </a:endParaRPr>
          </a:p>
        </p:txBody>
      </p:sp>
      <p:sp>
        <p:nvSpPr>
          <p:cNvPr id="159" name="Google Shape;159;p27"/>
          <p:cNvSpPr txBox="1">
            <a:spLocks noGrp="1"/>
          </p:cNvSpPr>
          <p:nvPr>
            <p:ph type="body" idx="1"/>
          </p:nvPr>
        </p:nvSpPr>
        <p:spPr>
          <a:xfrm>
            <a:off x="311700" y="758875"/>
            <a:ext cx="3757500" cy="3810000"/>
          </a:xfrm>
          <a:prstGeom prst="rect">
            <a:avLst/>
          </a:prstGeom>
        </p:spPr>
        <p:txBody>
          <a:bodyPr spcFirstLastPara="1" wrap="square" lIns="91425" tIns="91425" rIns="91425" bIns="91425" anchor="t" anchorCtr="0">
            <a:normAutofit fontScale="92500" lnSpcReduction="20000"/>
          </a:bodyPr>
          <a:lstStyle/>
          <a:p>
            <a:pPr marL="457200" lvl="0" indent="-337264" algn="l" rtl="0">
              <a:spcBef>
                <a:spcPts val="0"/>
              </a:spcBef>
              <a:spcAft>
                <a:spcPts val="0"/>
              </a:spcAft>
              <a:buClr>
                <a:schemeClr val="dk1"/>
              </a:buClr>
              <a:buSzPct val="100000"/>
              <a:buFont typeface="Verdana"/>
              <a:buChar char="❏"/>
            </a:pPr>
            <a:r>
              <a:rPr lang="en" sz="1850" b="1">
                <a:solidFill>
                  <a:schemeClr val="dk1"/>
                </a:solidFill>
                <a:highlight>
                  <a:srgbClr val="FFFFFF"/>
                </a:highlight>
                <a:latin typeface="Verdana"/>
                <a:ea typeface="Verdana"/>
                <a:cs typeface="Verdana"/>
                <a:sym typeface="Verdana"/>
              </a:rPr>
              <a:t>One of the largest forts in India, </a:t>
            </a:r>
            <a:r>
              <a:rPr lang="en" sz="1850" b="1">
                <a:solidFill>
                  <a:schemeClr val="dk1"/>
                </a:solidFill>
                <a:highlight>
                  <a:srgbClr val="FFFFFF"/>
                </a:highlight>
                <a:uFill>
                  <a:noFill/>
                </a:uFill>
                <a:latin typeface="Verdana"/>
                <a:ea typeface="Verdana"/>
                <a:cs typeface="Verdana"/>
                <a:sym typeface="Verdana"/>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Jaisalmer Fort</a:t>
            </a:r>
            <a:r>
              <a:rPr lang="en" sz="1850" b="1">
                <a:solidFill>
                  <a:schemeClr val="dk1"/>
                </a:solidFill>
                <a:highlight>
                  <a:srgbClr val="FFFFFF"/>
                </a:highlight>
                <a:latin typeface="Verdana"/>
                <a:ea typeface="Verdana"/>
                <a:cs typeface="Verdana"/>
                <a:sym typeface="Verdana"/>
              </a:rPr>
              <a:t> was built in 1156 AD by King Rawal Jaisal. </a:t>
            </a:r>
            <a:endParaRPr sz="1850" b="1">
              <a:solidFill>
                <a:schemeClr val="dk1"/>
              </a:solidFill>
              <a:highlight>
                <a:srgbClr val="FFFFFF"/>
              </a:highlight>
              <a:latin typeface="Verdana"/>
              <a:ea typeface="Verdana"/>
              <a:cs typeface="Verdana"/>
              <a:sym typeface="Verdana"/>
            </a:endParaRPr>
          </a:p>
          <a:p>
            <a:pPr marL="457200" lvl="0" indent="-337264" algn="l" rtl="0">
              <a:spcBef>
                <a:spcPts val="0"/>
              </a:spcBef>
              <a:spcAft>
                <a:spcPts val="0"/>
              </a:spcAft>
              <a:buClr>
                <a:schemeClr val="dk1"/>
              </a:buClr>
              <a:buSzPct val="100000"/>
              <a:buFont typeface="Verdana"/>
              <a:buChar char="❏"/>
            </a:pPr>
            <a:r>
              <a:rPr lang="en" sz="1850" b="1">
                <a:solidFill>
                  <a:schemeClr val="dk1"/>
                </a:solidFill>
                <a:highlight>
                  <a:srgbClr val="FFFFFF"/>
                </a:highlight>
                <a:latin typeface="Verdana"/>
                <a:ea typeface="Verdana"/>
                <a:cs typeface="Verdana"/>
                <a:sym typeface="Verdana"/>
              </a:rPr>
              <a:t>Merging with the golden desertscape of Jaisalmer, it is often regarded as </a:t>
            </a:r>
            <a:r>
              <a:rPr lang="en" sz="1850" b="1" i="1">
                <a:solidFill>
                  <a:schemeClr val="dk1"/>
                </a:solidFill>
                <a:highlight>
                  <a:srgbClr val="FFFFFF"/>
                </a:highlight>
                <a:latin typeface="Verdana"/>
                <a:ea typeface="Verdana"/>
                <a:cs typeface="Verdana"/>
                <a:sym typeface="Verdana"/>
              </a:rPr>
              <a:t>Sonar Quila</a:t>
            </a:r>
            <a:r>
              <a:rPr lang="en" sz="1850" b="1">
                <a:solidFill>
                  <a:schemeClr val="dk1"/>
                </a:solidFill>
                <a:highlight>
                  <a:srgbClr val="FFFFFF"/>
                </a:highlight>
                <a:latin typeface="Verdana"/>
                <a:ea typeface="Verdana"/>
                <a:cs typeface="Verdana"/>
                <a:sym typeface="Verdana"/>
              </a:rPr>
              <a:t> or the Golden Fort. </a:t>
            </a:r>
            <a:endParaRPr sz="1850" b="1">
              <a:solidFill>
                <a:schemeClr val="dk1"/>
              </a:solidFill>
              <a:highlight>
                <a:srgbClr val="FFFFFF"/>
              </a:highlight>
              <a:latin typeface="Verdana"/>
              <a:ea typeface="Verdana"/>
              <a:cs typeface="Verdana"/>
              <a:sym typeface="Verdana"/>
            </a:endParaRPr>
          </a:p>
          <a:p>
            <a:pPr marL="457200" lvl="0" indent="-337264" algn="l" rtl="0">
              <a:spcBef>
                <a:spcPts val="0"/>
              </a:spcBef>
              <a:spcAft>
                <a:spcPts val="0"/>
              </a:spcAft>
              <a:buClr>
                <a:schemeClr val="dk1"/>
              </a:buClr>
              <a:buSzPct val="100000"/>
              <a:buFont typeface="Verdana"/>
              <a:buChar char="❏"/>
            </a:pPr>
            <a:r>
              <a:rPr lang="en" sz="1850" b="1">
                <a:solidFill>
                  <a:schemeClr val="dk1"/>
                </a:solidFill>
                <a:highlight>
                  <a:srgbClr val="FFFFFF"/>
                </a:highlight>
                <a:latin typeface="Verdana"/>
                <a:ea typeface="Verdana"/>
                <a:cs typeface="Verdana"/>
                <a:sym typeface="Verdana"/>
              </a:rPr>
              <a:t>The fort is nestled on a hill, 76 meters above the city and is located in the heart of Jodhpur.</a:t>
            </a:r>
            <a:endParaRPr sz="2600" b="1">
              <a:solidFill>
                <a:schemeClr val="dk1"/>
              </a:solidFill>
            </a:endParaRPr>
          </a:p>
        </p:txBody>
      </p:sp>
      <p:pic>
        <p:nvPicPr>
          <p:cNvPr id="160" name="Google Shape;160;p27"/>
          <p:cNvPicPr preferRelativeResize="0"/>
          <p:nvPr/>
        </p:nvPicPr>
        <p:blipFill>
          <a:blip r:embed="rId4">
            <a:alphaModFix/>
          </a:blip>
          <a:stretch>
            <a:fillRect/>
          </a:stretch>
        </p:blipFill>
        <p:spPr>
          <a:xfrm>
            <a:off x="4221600" y="228300"/>
            <a:ext cx="4769999" cy="4176575"/>
          </a:xfrm>
          <a:prstGeom prst="rect">
            <a:avLst/>
          </a:prstGeom>
          <a:noFill/>
          <a:ln>
            <a:noFill/>
          </a:ln>
        </p:spPr>
      </p:pic>
      <p:pic>
        <p:nvPicPr>
          <p:cNvPr id="161" name="Google Shape;161;p27"/>
          <p:cNvPicPr preferRelativeResize="0"/>
          <p:nvPr/>
        </p:nvPicPr>
        <p:blipFill rotWithShape="1">
          <a:blip r:embed="rId5">
            <a:alphaModFix/>
          </a:blip>
          <a:srcRect/>
          <a:stretch/>
        </p:blipFill>
        <p:spPr>
          <a:xfrm>
            <a:off x="7927760" y="3973485"/>
            <a:ext cx="1170475" cy="1170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0"/>
            <a:ext cx="8520600" cy="63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FF0000"/>
                </a:solidFill>
              </a:rPr>
              <a:t>Answer the following questions:-</a:t>
            </a:r>
            <a:endParaRPr b="1">
              <a:solidFill>
                <a:srgbClr val="FF0000"/>
              </a:solidFill>
            </a:endParaRPr>
          </a:p>
        </p:txBody>
      </p:sp>
      <p:sp>
        <p:nvSpPr>
          <p:cNvPr id="167" name="Google Shape;167;p28"/>
          <p:cNvSpPr txBox="1">
            <a:spLocks noGrp="1"/>
          </p:cNvSpPr>
          <p:nvPr>
            <p:ph type="body" idx="1"/>
          </p:nvPr>
        </p:nvSpPr>
        <p:spPr>
          <a:xfrm>
            <a:off x="311700" y="537175"/>
            <a:ext cx="8520600" cy="403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 </a:t>
            </a:r>
            <a:r>
              <a:rPr lang="en" b="1">
                <a:solidFill>
                  <a:srgbClr val="FF0000"/>
                </a:solidFill>
              </a:rPr>
              <a:t>1. What is a desert?</a:t>
            </a:r>
            <a:endParaRPr b="1">
              <a:solidFill>
                <a:srgbClr val="FF0000"/>
              </a:solidFill>
            </a:endParaRPr>
          </a:p>
          <a:p>
            <a:pPr marL="0" lvl="0" indent="0" algn="l" rtl="0">
              <a:spcBef>
                <a:spcPts val="1200"/>
              </a:spcBef>
              <a:spcAft>
                <a:spcPts val="0"/>
              </a:spcAft>
              <a:buNone/>
            </a:pPr>
            <a:r>
              <a:rPr lang="en" b="1">
                <a:solidFill>
                  <a:schemeClr val="dk1"/>
                </a:solidFill>
              </a:rPr>
              <a:t>Ans. A flat area with sandy soil and very little rain and vegetation is called a desert.</a:t>
            </a:r>
            <a:endParaRPr b="1">
              <a:solidFill>
                <a:schemeClr val="dk1"/>
              </a:solidFill>
            </a:endParaRPr>
          </a:p>
          <a:p>
            <a:pPr marL="0" lvl="0" indent="0" algn="l" rtl="0">
              <a:spcBef>
                <a:spcPts val="1200"/>
              </a:spcBef>
              <a:spcAft>
                <a:spcPts val="0"/>
              </a:spcAft>
              <a:buNone/>
            </a:pPr>
            <a:r>
              <a:rPr lang="en" b="1">
                <a:solidFill>
                  <a:srgbClr val="FF0000"/>
                </a:solidFill>
              </a:rPr>
              <a:t>2.  Why are days hot and nights cool in the desert?</a:t>
            </a:r>
            <a:endParaRPr b="1">
              <a:solidFill>
                <a:srgbClr val="FF0000"/>
              </a:solidFill>
            </a:endParaRPr>
          </a:p>
          <a:p>
            <a:pPr marL="0" lvl="0" indent="0" algn="l" rtl="0">
              <a:spcBef>
                <a:spcPts val="1200"/>
              </a:spcBef>
              <a:spcAft>
                <a:spcPts val="1200"/>
              </a:spcAft>
              <a:buNone/>
            </a:pPr>
            <a:r>
              <a:rPr lang="en" b="1">
                <a:solidFill>
                  <a:schemeClr val="dk1"/>
                </a:solidFill>
              </a:rPr>
              <a:t>Ans.The days are hot and nights are cool in desert because the sun heats up quickly in the day and cools down fast at night. </a:t>
            </a:r>
            <a:endParaRPr b="1">
              <a:solidFill>
                <a:schemeClr val="dk1"/>
              </a:solidFill>
            </a:endParaRPr>
          </a:p>
        </p:txBody>
      </p:sp>
      <p:pic>
        <p:nvPicPr>
          <p:cNvPr id="168" name="Google Shape;168;p28"/>
          <p:cNvPicPr preferRelativeResize="0"/>
          <p:nvPr/>
        </p:nvPicPr>
        <p:blipFill rotWithShape="1">
          <a:blip r:embed="rId3">
            <a:alphaModFix/>
          </a:blip>
          <a:srcRect/>
          <a:stretch/>
        </p:blipFill>
        <p:spPr>
          <a:xfrm>
            <a:off x="7927760" y="3973485"/>
            <a:ext cx="1170475" cy="1170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107425"/>
            <a:ext cx="8520600" cy="617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FF0000"/>
                </a:solidFill>
              </a:rPr>
              <a:t>Answer the following questions</a:t>
            </a:r>
            <a:endParaRPr b="1">
              <a:solidFill>
                <a:srgbClr val="FF0000"/>
              </a:solidFill>
            </a:endParaRPr>
          </a:p>
        </p:txBody>
      </p:sp>
      <p:sp>
        <p:nvSpPr>
          <p:cNvPr id="174" name="Google Shape;174;p29"/>
          <p:cNvSpPr txBox="1">
            <a:spLocks noGrp="1"/>
          </p:cNvSpPr>
          <p:nvPr>
            <p:ph type="body" idx="1"/>
          </p:nvPr>
        </p:nvSpPr>
        <p:spPr>
          <a:xfrm>
            <a:off x="311700" y="725125"/>
            <a:ext cx="8520600" cy="384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b="1">
                <a:solidFill>
                  <a:schemeClr val="dk1"/>
                </a:solidFill>
              </a:rPr>
              <a:t>Q 3. What is a sand dune? Why does it keep shifting?</a:t>
            </a:r>
            <a:endParaRPr sz="2100" b="1">
              <a:solidFill>
                <a:schemeClr val="dk1"/>
              </a:solidFill>
            </a:endParaRPr>
          </a:p>
          <a:p>
            <a:pPr marL="0" lvl="0" indent="0" algn="l" rtl="0">
              <a:spcBef>
                <a:spcPts val="1200"/>
              </a:spcBef>
              <a:spcAft>
                <a:spcPts val="0"/>
              </a:spcAft>
              <a:buClr>
                <a:schemeClr val="dk1"/>
              </a:buClr>
              <a:buSzPts val="1100"/>
              <a:buFont typeface="Arial"/>
              <a:buNone/>
            </a:pPr>
            <a:r>
              <a:rPr lang="en" sz="2100" b="1">
                <a:solidFill>
                  <a:schemeClr val="dk1"/>
                </a:solidFill>
              </a:rPr>
              <a:t>Ans. Sand dunes are small Hills of sand. sand dunes keep shifting because the strong winds move the dunes from one place to another.</a:t>
            </a:r>
            <a:endParaRPr sz="2100" b="1">
              <a:solidFill>
                <a:schemeClr val="dk1"/>
              </a:solidFill>
            </a:endParaRPr>
          </a:p>
          <a:p>
            <a:pPr marL="0" lvl="0" indent="0" algn="l" rtl="0">
              <a:spcBef>
                <a:spcPts val="1200"/>
              </a:spcBef>
              <a:spcAft>
                <a:spcPts val="1200"/>
              </a:spcAft>
              <a:buNone/>
            </a:pPr>
            <a:endParaRPr sz="2100"/>
          </a:p>
        </p:txBody>
      </p:sp>
      <p:pic>
        <p:nvPicPr>
          <p:cNvPr id="175" name="Google Shape;175;p29"/>
          <p:cNvPicPr preferRelativeResize="0"/>
          <p:nvPr/>
        </p:nvPicPr>
        <p:blipFill rotWithShape="1">
          <a:blip r:embed="rId3">
            <a:alphaModFix/>
          </a:blip>
          <a:srcRect/>
          <a:stretch/>
        </p:blipFill>
        <p:spPr>
          <a:xfrm>
            <a:off x="7927760" y="3973485"/>
            <a:ext cx="1170475" cy="1170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201450"/>
            <a:ext cx="8520600" cy="564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FF0000"/>
                </a:solidFill>
              </a:rPr>
              <a:t>                               </a:t>
            </a:r>
            <a:r>
              <a:rPr lang="en" sz="3244" b="1">
                <a:solidFill>
                  <a:srgbClr val="FF0000"/>
                </a:solidFill>
              </a:rPr>
              <a:t>HOMEWORK</a:t>
            </a:r>
            <a:endParaRPr sz="3244" b="1">
              <a:solidFill>
                <a:srgbClr val="FF0000"/>
              </a:solidFill>
            </a:endParaRPr>
          </a:p>
        </p:txBody>
      </p:sp>
      <p:sp>
        <p:nvSpPr>
          <p:cNvPr id="181" name="Google Shape;181;p30"/>
          <p:cNvSpPr txBox="1">
            <a:spLocks noGrp="1"/>
          </p:cNvSpPr>
          <p:nvPr>
            <p:ph type="body" idx="1"/>
          </p:nvPr>
        </p:nvSpPr>
        <p:spPr>
          <a:xfrm>
            <a:off x="610350" y="765450"/>
            <a:ext cx="7708500" cy="3803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000" b="1">
                <a:solidFill>
                  <a:schemeClr val="dk1"/>
                </a:solidFill>
              </a:rPr>
              <a:t>What is the special type of tie and dye that is special to Rajasthan and Gujarat?</a:t>
            </a:r>
            <a:endParaRPr sz="3400" b="1">
              <a:solidFill>
                <a:schemeClr val="dk1"/>
              </a:solidFill>
            </a:endParaRPr>
          </a:p>
        </p:txBody>
      </p:sp>
      <p:pic>
        <p:nvPicPr>
          <p:cNvPr id="182" name="Google Shape;182;p30"/>
          <p:cNvPicPr preferRelativeResize="0"/>
          <p:nvPr/>
        </p:nvPicPr>
        <p:blipFill rotWithShape="1">
          <a:blip r:embed="rId3">
            <a:alphaModFix/>
          </a:blip>
          <a:srcRect/>
          <a:stretch/>
        </p:blipFill>
        <p:spPr>
          <a:xfrm>
            <a:off x="7927760" y="3973485"/>
            <a:ext cx="1170475" cy="1170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3600"/>
              <a:t>                     </a:t>
            </a:r>
            <a:r>
              <a:rPr lang="en" sz="3600" b="1">
                <a:solidFill>
                  <a:srgbClr val="FF0000"/>
                </a:solidFill>
              </a:rPr>
              <a:t> </a:t>
            </a:r>
            <a:r>
              <a:rPr lang="en" sz="4900" b="1">
                <a:solidFill>
                  <a:srgbClr val="FF0000"/>
                </a:solidFill>
              </a:rPr>
              <a:t>FACT FILE</a:t>
            </a:r>
            <a:endParaRPr sz="4900" b="1">
              <a:solidFill>
                <a:srgbClr val="FF0000"/>
              </a:solidFill>
            </a:endParaRPr>
          </a:p>
        </p:txBody>
      </p:sp>
      <p:pic>
        <p:nvPicPr>
          <p:cNvPr id="188" name="Google Shape;188;p31"/>
          <p:cNvPicPr preferRelativeResize="0"/>
          <p:nvPr/>
        </p:nvPicPr>
        <p:blipFill rotWithShape="1">
          <a:blip r:embed="rId3">
            <a:alphaModFix/>
          </a:blip>
          <a:srcRect/>
          <a:stretch/>
        </p:blipFill>
        <p:spPr>
          <a:xfrm>
            <a:off x="7927760" y="3973485"/>
            <a:ext cx="1170475" cy="1170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62" name="Google Shape;62;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3" name="Google Shape;63;p14"/>
          <p:cNvPicPr preferRelativeResize="0"/>
          <p:nvPr/>
        </p:nvPicPr>
        <p:blipFill>
          <a:blip r:embed="rId3">
            <a:alphaModFix/>
          </a:blip>
          <a:stretch>
            <a:fillRect/>
          </a:stretch>
        </p:blipFill>
        <p:spPr>
          <a:xfrm>
            <a:off x="67150" y="152400"/>
            <a:ext cx="8520601" cy="4910524"/>
          </a:xfrm>
          <a:prstGeom prst="rect">
            <a:avLst/>
          </a:prstGeom>
          <a:noFill/>
          <a:ln>
            <a:noFill/>
          </a:ln>
        </p:spPr>
      </p:pic>
      <p:pic>
        <p:nvPicPr>
          <p:cNvPr id="64" name="Google Shape;64;p14"/>
          <p:cNvPicPr preferRelativeResize="0"/>
          <p:nvPr/>
        </p:nvPicPr>
        <p:blipFill rotWithShape="1">
          <a:blip r:embed="rId4">
            <a:alphaModFix/>
          </a:blip>
          <a:srcRect/>
          <a:stretch/>
        </p:blipFill>
        <p:spPr>
          <a:xfrm>
            <a:off x="7927760" y="3973485"/>
            <a:ext cx="1170475" cy="1170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311700" y="134300"/>
            <a:ext cx="8520600" cy="4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120" b="1">
                <a:solidFill>
                  <a:srgbClr val="FF0000"/>
                </a:solidFill>
              </a:rPr>
              <a:t>Luni river</a:t>
            </a:r>
            <a:endParaRPr sz="3120" b="1">
              <a:solidFill>
                <a:srgbClr val="FF0000"/>
              </a:solidFill>
            </a:endParaRPr>
          </a:p>
        </p:txBody>
      </p:sp>
      <p:sp>
        <p:nvSpPr>
          <p:cNvPr id="194" name="Google Shape;194;p32"/>
          <p:cNvSpPr txBox="1">
            <a:spLocks noGrp="1"/>
          </p:cNvSpPr>
          <p:nvPr>
            <p:ph type="body" idx="1"/>
          </p:nvPr>
        </p:nvSpPr>
        <p:spPr>
          <a:xfrm>
            <a:off x="311700" y="711775"/>
            <a:ext cx="4670700" cy="3857100"/>
          </a:xfrm>
          <a:prstGeom prst="rect">
            <a:avLst/>
          </a:prstGeom>
        </p:spPr>
        <p:txBody>
          <a:bodyPr spcFirstLastPara="1" wrap="square" lIns="91425" tIns="91425" rIns="91425" bIns="91425" anchor="t" anchorCtr="0">
            <a:normAutofit fontScale="92500" lnSpcReduction="20000"/>
          </a:bodyPr>
          <a:lstStyle/>
          <a:p>
            <a:pPr marL="457200" lvl="0" indent="-369570" algn="l" rtl="0">
              <a:spcBef>
                <a:spcPts val="0"/>
              </a:spcBef>
              <a:spcAft>
                <a:spcPts val="0"/>
              </a:spcAft>
              <a:buClr>
                <a:srgbClr val="111111"/>
              </a:buClr>
              <a:buSzPct val="100000"/>
              <a:buChar char="●"/>
            </a:pPr>
            <a:r>
              <a:rPr lang="en" sz="2400" b="1">
                <a:solidFill>
                  <a:srgbClr val="111111"/>
                </a:solidFill>
              </a:rPr>
              <a:t>Luni, the Indian river with saline water that doesn’t drain into any sea or ocean.</a:t>
            </a:r>
            <a:endParaRPr sz="2400" b="1">
              <a:solidFill>
                <a:srgbClr val="111111"/>
              </a:solidFill>
            </a:endParaRPr>
          </a:p>
          <a:p>
            <a:pPr marL="457200" lvl="0" indent="-360759" algn="l" rtl="0">
              <a:spcBef>
                <a:spcPts val="0"/>
              </a:spcBef>
              <a:spcAft>
                <a:spcPts val="0"/>
              </a:spcAft>
              <a:buClr>
                <a:schemeClr val="dk1"/>
              </a:buClr>
              <a:buSzPct val="100000"/>
              <a:buChar char="●"/>
            </a:pPr>
            <a:r>
              <a:rPr lang="en" sz="2250" b="1">
                <a:solidFill>
                  <a:schemeClr val="dk1"/>
                </a:solidFill>
              </a:rPr>
              <a:t>Luni originates from the Aravalli Range in Rajasthan.</a:t>
            </a:r>
            <a:endParaRPr sz="2250" b="1">
              <a:solidFill>
                <a:schemeClr val="dk1"/>
              </a:solidFill>
            </a:endParaRPr>
          </a:p>
          <a:p>
            <a:pPr marL="457200" lvl="0" indent="-334327" algn="l" rtl="0">
              <a:spcBef>
                <a:spcPts val="0"/>
              </a:spcBef>
              <a:spcAft>
                <a:spcPts val="0"/>
              </a:spcAft>
              <a:buClr>
                <a:schemeClr val="dk1"/>
              </a:buClr>
              <a:buSzPct val="80000"/>
              <a:buChar char="●"/>
            </a:pPr>
            <a:r>
              <a:rPr lang="en" sz="2250" b="1">
                <a:solidFill>
                  <a:schemeClr val="dk1"/>
                </a:solidFill>
              </a:rPr>
              <a:t> </a:t>
            </a:r>
            <a:r>
              <a:rPr lang="en" sz="2100" b="1">
                <a:solidFill>
                  <a:schemeClr val="dk1"/>
                </a:solidFill>
              </a:rPr>
              <a:t>Luni then flows into the Thar Desert and meets its end at the north-eastern part of the marsh called the Rann of Kutch in Gujarat, without flowing into any larger water body.</a:t>
            </a:r>
            <a:endParaRPr sz="4300" b="1">
              <a:solidFill>
                <a:srgbClr val="111111"/>
              </a:solidFill>
            </a:endParaRPr>
          </a:p>
        </p:txBody>
      </p:sp>
      <p:pic>
        <p:nvPicPr>
          <p:cNvPr id="195" name="Google Shape;195;p32"/>
          <p:cNvPicPr preferRelativeResize="0"/>
          <p:nvPr/>
        </p:nvPicPr>
        <p:blipFill>
          <a:blip r:embed="rId3">
            <a:alphaModFix/>
          </a:blip>
          <a:stretch>
            <a:fillRect/>
          </a:stretch>
        </p:blipFill>
        <p:spPr>
          <a:xfrm>
            <a:off x="5134800" y="241725"/>
            <a:ext cx="3856799" cy="4002001"/>
          </a:xfrm>
          <a:prstGeom prst="rect">
            <a:avLst/>
          </a:prstGeom>
          <a:noFill/>
          <a:ln>
            <a:noFill/>
          </a:ln>
        </p:spPr>
      </p:pic>
      <p:pic>
        <p:nvPicPr>
          <p:cNvPr id="196" name="Google Shape;196;p32"/>
          <p:cNvPicPr preferRelativeResize="0"/>
          <p:nvPr/>
        </p:nvPicPr>
        <p:blipFill rotWithShape="1">
          <a:blip r:embed="rId4">
            <a:alphaModFix/>
          </a:blip>
          <a:srcRect/>
          <a:stretch/>
        </p:blipFill>
        <p:spPr>
          <a:xfrm>
            <a:off x="7927760" y="3973485"/>
            <a:ext cx="1170475" cy="1170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3"/>
          <p:cNvPicPr preferRelativeResize="0"/>
          <p:nvPr/>
        </p:nvPicPr>
        <p:blipFill rotWithShape="1">
          <a:blip r:embed="rId3">
            <a:alphaModFix/>
          </a:blip>
          <a:srcRect/>
          <a:stretch/>
        </p:blipFill>
        <p:spPr>
          <a:xfrm>
            <a:off x="8209915" y="4115520"/>
            <a:ext cx="925650" cy="925650"/>
          </a:xfrm>
          <a:prstGeom prst="rect">
            <a:avLst/>
          </a:prstGeom>
          <a:noFill/>
          <a:ln>
            <a:noFill/>
          </a:ln>
        </p:spPr>
      </p:pic>
      <p:sp>
        <p:nvSpPr>
          <p:cNvPr id="202" name="Google Shape;202;p33"/>
          <p:cNvSpPr txBox="1"/>
          <p:nvPr/>
        </p:nvSpPr>
        <p:spPr>
          <a:xfrm>
            <a:off x="227965" y="262255"/>
            <a:ext cx="66498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FF0000"/>
                </a:solidFill>
                <a:latin typeface="Arial"/>
                <a:ea typeface="Arial"/>
                <a:cs typeface="Arial"/>
                <a:sym typeface="Arial"/>
              </a:rPr>
              <a:t>LEARNING OUTCOME: </a:t>
            </a:r>
            <a:endParaRPr/>
          </a:p>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203" name="Google Shape;203;p33"/>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2400" b="0" i="0" u="none" strike="noStrike" cap="none">
              <a:solidFill>
                <a:srgbClr val="000000"/>
              </a:solidFill>
              <a:latin typeface="Arial"/>
              <a:ea typeface="Arial"/>
              <a:cs typeface="Arial"/>
              <a:sym typeface="Arial"/>
            </a:endParaRPr>
          </a:p>
        </p:txBody>
      </p:sp>
      <p:graphicFrame>
        <p:nvGraphicFramePr>
          <p:cNvPr id="204" name="Google Shape;204;p33"/>
          <p:cNvGraphicFramePr/>
          <p:nvPr/>
        </p:nvGraphicFramePr>
        <p:xfrm>
          <a:off x="695325" y="1313900"/>
          <a:ext cx="3000000" cy="3000000"/>
        </p:xfrm>
        <a:graphic>
          <a:graphicData uri="http://schemas.openxmlformats.org/drawingml/2006/table">
            <a:tbl>
              <a:tblPr firstRow="1" bandRow="1">
                <a:noFill/>
                <a:tableStyleId>{9271B287-5457-4416-BF5D-033F7B99784C}</a:tableStyleId>
              </a:tblPr>
              <a:tblGrid>
                <a:gridCol w="7514600"/>
              </a:tblGrid>
              <a:tr h="2673900">
                <a:tc>
                  <a:txBody>
                    <a:bodyPr/>
                    <a:lstStyle/>
                    <a:p>
                      <a:pPr marL="0" marR="0" lvl="0" indent="0" algn="l" rtl="0">
                        <a:lnSpc>
                          <a:spcPct val="100000"/>
                        </a:lnSpc>
                        <a:spcBef>
                          <a:spcPts val="0"/>
                        </a:spcBef>
                        <a:spcAft>
                          <a:spcPts val="0"/>
                        </a:spcAft>
                        <a:buClr>
                          <a:srgbClr val="000000"/>
                        </a:buClr>
                        <a:buSzPts val="2800"/>
                        <a:buFont typeface="Arial"/>
                        <a:buNone/>
                      </a:pPr>
                      <a:r>
                        <a:rPr lang="en" sz="2100" b="1" u="none" strike="noStrike" cap="none"/>
                        <a:t>Children will be able to -</a:t>
                      </a:r>
                      <a:endParaRPr sz="700" b="1"/>
                    </a:p>
                    <a:p>
                      <a:pPr marL="0" marR="0" lvl="0" indent="0" algn="l" rtl="0">
                        <a:lnSpc>
                          <a:spcPct val="100000"/>
                        </a:lnSpc>
                        <a:spcBef>
                          <a:spcPts val="0"/>
                        </a:spcBef>
                        <a:spcAft>
                          <a:spcPts val="0"/>
                        </a:spcAft>
                        <a:buClr>
                          <a:srgbClr val="000000"/>
                        </a:buClr>
                        <a:buSzPts val="2800"/>
                        <a:buFont typeface="Arial"/>
                        <a:buNone/>
                      </a:pPr>
                      <a:r>
                        <a:rPr lang="en" sz="2100" b="1" u="none" strike="noStrike" cap="none"/>
                        <a:t> - </a:t>
                      </a:r>
                      <a:r>
                        <a:rPr lang="en" sz="2100" b="1"/>
                        <a:t>How people live in deserts.</a:t>
                      </a:r>
                      <a:endParaRPr sz="2100" b="1"/>
                    </a:p>
                    <a:p>
                      <a:pPr marL="0" marR="0" lvl="0" indent="0" algn="l" rtl="0">
                        <a:lnSpc>
                          <a:spcPct val="100000"/>
                        </a:lnSpc>
                        <a:spcBef>
                          <a:spcPts val="0"/>
                        </a:spcBef>
                        <a:spcAft>
                          <a:spcPts val="0"/>
                        </a:spcAft>
                        <a:buClr>
                          <a:srgbClr val="000000"/>
                        </a:buClr>
                        <a:buSzPts val="2800"/>
                        <a:buFont typeface="Arial"/>
                        <a:buNone/>
                      </a:pPr>
                      <a:r>
                        <a:rPr lang="en" sz="2100" b="1"/>
                        <a:t>- know that water shortage leads to a difficult life.</a:t>
                      </a:r>
                      <a:endParaRPr sz="2100" b="1"/>
                    </a:p>
                    <a:p>
                      <a:pPr marL="0" marR="0" lvl="0" indent="0" algn="l" rtl="0">
                        <a:lnSpc>
                          <a:spcPct val="100000"/>
                        </a:lnSpc>
                        <a:spcBef>
                          <a:spcPts val="0"/>
                        </a:spcBef>
                        <a:spcAft>
                          <a:spcPts val="0"/>
                        </a:spcAft>
                        <a:buClr>
                          <a:srgbClr val="000000"/>
                        </a:buClr>
                        <a:buSzPts val="2800"/>
                        <a:buFont typeface="Arial"/>
                        <a:buNone/>
                      </a:pPr>
                      <a:r>
                        <a:rPr lang="en" sz="2100" b="1"/>
                        <a:t>- know who are Banjaras</a:t>
                      </a:r>
                      <a:endParaRPr sz="2100" b="1"/>
                    </a:p>
                  </a:txBody>
                  <a:tcPr marL="68575" marR="68575" marT="0" marB="0">
                    <a:lnL w="12700" cap="flat" cmpd="sng">
                      <a:solidFill>
                        <a:srgbClr val="080000"/>
                      </a:solidFill>
                      <a:prstDash val="solid"/>
                      <a:round/>
                      <a:headEnd type="none" w="sm" len="sm"/>
                      <a:tailEnd type="none" w="sm" len="sm"/>
                    </a:lnL>
                    <a:lnR w="12700" cap="flat" cmpd="sng">
                      <a:solidFill>
                        <a:srgbClr val="080000"/>
                      </a:solidFill>
                      <a:prstDash val="solid"/>
                      <a:round/>
                      <a:headEnd type="none" w="sm" len="sm"/>
                      <a:tailEnd type="none" w="sm" len="sm"/>
                    </a:lnR>
                    <a:lnT w="12700" cap="flat" cmpd="sng">
                      <a:solidFill>
                        <a:srgbClr val="080000"/>
                      </a:solidFill>
                      <a:prstDash val="solid"/>
                      <a:round/>
                      <a:headEnd type="none" w="sm" len="sm"/>
                      <a:tailEnd type="none" w="sm" len="sm"/>
                    </a:lnT>
                    <a:lnB w="12700" cap="flat" cmpd="sng">
                      <a:solidFill>
                        <a:srgbClr val="080000"/>
                      </a:solidFill>
                      <a:prstDash val="solid"/>
                      <a:round/>
                      <a:headEnd type="none" w="sm" len="sm"/>
                      <a:tailEnd type="none" w="sm" len="sm"/>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210" name="Google Shape;210;p34"/>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rotWithShape="1">
          <a:blip r:embed="rId3">
            <a:alphaModFix/>
          </a:blip>
          <a:srcRect/>
          <a:stretch/>
        </p:blipFill>
        <p:spPr>
          <a:xfrm>
            <a:off x="7927760" y="3973485"/>
            <a:ext cx="1170475" cy="1170475"/>
          </a:xfrm>
          <a:prstGeom prst="rect">
            <a:avLst/>
          </a:prstGeom>
          <a:noFill/>
          <a:ln>
            <a:noFill/>
          </a:ln>
        </p:spPr>
      </p:pic>
      <p:sp>
        <p:nvSpPr>
          <p:cNvPr id="70" name="Google Shape;70;p15"/>
          <p:cNvSpPr txBox="1"/>
          <p:nvPr/>
        </p:nvSpPr>
        <p:spPr>
          <a:xfrm>
            <a:off x="250200" y="539750"/>
            <a:ext cx="735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b="1">
                <a:solidFill>
                  <a:srgbClr val="FF0000"/>
                </a:solidFill>
              </a:rPr>
              <a:t>                                                 </a:t>
            </a:r>
            <a:r>
              <a:rPr lang="en" sz="1400" b="1" i="0" u="none" strike="noStrike" cap="none">
                <a:solidFill>
                  <a:srgbClr val="FF0000"/>
                </a:solidFill>
                <a:latin typeface="Arial"/>
                <a:ea typeface="Arial"/>
                <a:cs typeface="Arial"/>
                <a:sym typeface="Arial"/>
              </a:rPr>
              <a:t>LEARNING OBJECTIVES:</a:t>
            </a:r>
            <a:endParaRPr/>
          </a:p>
        </p:txBody>
      </p:sp>
      <p:sp>
        <p:nvSpPr>
          <p:cNvPr id="71" name="Google Shape;71;p15"/>
          <p:cNvSpPr txBox="1"/>
          <p:nvPr/>
        </p:nvSpPr>
        <p:spPr>
          <a:xfrm>
            <a:off x="639450" y="1329527"/>
            <a:ext cx="7155900" cy="204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900" b="1" i="0" u="none" strike="noStrike" cap="none">
                <a:solidFill>
                  <a:srgbClr val="000000"/>
                </a:solidFill>
              </a:rPr>
              <a:t>Children will come to know about-</a:t>
            </a:r>
            <a:endParaRPr sz="900" b="1"/>
          </a:p>
          <a:p>
            <a:pPr marL="0" marR="0" lvl="0" indent="0" algn="l" rtl="0">
              <a:lnSpc>
                <a:spcPct val="100000"/>
              </a:lnSpc>
              <a:spcBef>
                <a:spcPts val="0"/>
              </a:spcBef>
              <a:spcAft>
                <a:spcPts val="0"/>
              </a:spcAft>
              <a:buNone/>
            </a:pPr>
            <a:r>
              <a:rPr lang="en" sz="2400" b="0" i="0" u="none" strike="noStrike" cap="none">
                <a:solidFill>
                  <a:srgbClr val="000000"/>
                </a:solidFill>
                <a:latin typeface="Arial"/>
                <a:ea typeface="Arial"/>
                <a:cs typeface="Arial"/>
                <a:sym typeface="Arial"/>
              </a:rPr>
              <a:t>-</a:t>
            </a:r>
            <a:r>
              <a:rPr lang="en" sz="2100" b="1"/>
              <a:t>the physical features of India.</a:t>
            </a:r>
            <a:endParaRPr sz="2100" b="1"/>
          </a:p>
          <a:p>
            <a:pPr marL="0" marR="0" lvl="0" indent="0" algn="l" rtl="0">
              <a:lnSpc>
                <a:spcPct val="100000"/>
              </a:lnSpc>
              <a:spcBef>
                <a:spcPts val="0"/>
              </a:spcBef>
              <a:spcAft>
                <a:spcPts val="0"/>
              </a:spcAft>
              <a:buNone/>
            </a:pPr>
            <a:r>
              <a:rPr lang="en" sz="2100" b="1"/>
              <a:t>- Desert as a type of landform.</a:t>
            </a:r>
            <a:endParaRPr sz="2100" b="1"/>
          </a:p>
          <a:p>
            <a:pPr marL="0" marR="0" lvl="0" indent="0" algn="l" rtl="0">
              <a:lnSpc>
                <a:spcPct val="100000"/>
              </a:lnSpc>
              <a:spcBef>
                <a:spcPts val="0"/>
              </a:spcBef>
              <a:spcAft>
                <a:spcPts val="0"/>
              </a:spcAft>
              <a:buNone/>
            </a:pPr>
            <a:r>
              <a:rPr lang="en" sz="2100" b="1"/>
              <a:t>-Life in the desert</a:t>
            </a:r>
            <a:endParaRPr sz="2100" b="1"/>
          </a:p>
          <a:p>
            <a:pPr marL="0" marR="0" lvl="0" indent="0" algn="l" rtl="0">
              <a:lnSpc>
                <a:spcPct val="100000"/>
              </a:lnSpc>
              <a:spcBef>
                <a:spcPts val="0"/>
              </a:spcBef>
              <a:spcAft>
                <a:spcPts val="0"/>
              </a:spcAft>
              <a:buNone/>
            </a:pPr>
            <a:r>
              <a:rPr lang="en" sz="2100" b="1"/>
              <a:t>-Water shortage in desert</a:t>
            </a:r>
            <a:endParaRPr sz="2100" b="1"/>
          </a:p>
          <a:p>
            <a:pPr marL="0" marR="0" lvl="0" indent="0" algn="l" rtl="0">
              <a:lnSpc>
                <a:spcPct val="100000"/>
              </a:lnSpc>
              <a:spcBef>
                <a:spcPts val="0"/>
              </a:spcBef>
              <a:spcAft>
                <a:spcPts val="0"/>
              </a:spcAft>
              <a:buNone/>
            </a:pPr>
            <a:r>
              <a:rPr lang="en" sz="2100" b="1"/>
              <a:t>-Less vegetation</a:t>
            </a:r>
            <a:endParaRPr sz="21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77" name="Google Shape;77;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78" name="Google Shape;78;p16"/>
          <p:cNvPicPr preferRelativeResize="0"/>
          <p:nvPr/>
        </p:nvPicPr>
        <p:blipFill>
          <a:blip r:embed="rId3">
            <a:alphaModFix/>
          </a:blip>
          <a:stretch>
            <a:fillRect/>
          </a:stretch>
        </p:blipFill>
        <p:spPr>
          <a:xfrm>
            <a:off x="311700" y="0"/>
            <a:ext cx="8520601" cy="4807750"/>
          </a:xfrm>
          <a:prstGeom prst="rect">
            <a:avLst/>
          </a:prstGeom>
          <a:noFill/>
          <a:ln>
            <a:noFill/>
          </a:ln>
        </p:spPr>
      </p:pic>
      <p:pic>
        <p:nvPicPr>
          <p:cNvPr id="79" name="Google Shape;79;p16"/>
          <p:cNvPicPr preferRelativeResize="0"/>
          <p:nvPr/>
        </p:nvPicPr>
        <p:blipFill rotWithShape="1">
          <a:blip r:embed="rId4">
            <a:alphaModFix/>
          </a:blip>
          <a:srcRect/>
          <a:stretch/>
        </p:blipFill>
        <p:spPr>
          <a:xfrm>
            <a:off x="7927760" y="3973485"/>
            <a:ext cx="1170475" cy="1170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6" name="Google Shape;86;p17" descr="Rajasthan is a northern Indian state bordering Pakistan. Its palaces and forts are reminders of the many kingdoms that historically vied for the region. In its capital, Jaipur (the &quot;Pink City&quot;), are the 18th-century City Palace and Hawa Mahal, a former cloister for royal women, fronted by a 5-story pink-sandstone screen. Amer Fort, atop a nearby hill, was built by a Rajput prince in the early 1600s.&#10;&#10;Visted Udaipur, Kumbhalgarh, Nathdwara, Shilpgram mela in Rajasthan. It &#10;&#10;Captured by iPhone x and mavic pro edited in FCPX&#10;&#10;Instagram:&#10;https://www.instagram.com/harshit_vora_shortfilms/&#10;&#10;Facebook:&#10;https://www.facebook.com/voraHarshitphotography/&#10;&#10;Twitter: &#10;https://twitter.com/vharshit&#10;&#10;Snapchat:&#10;vharshit2 For licensing request please email: harshit.sjsu@gmail.com&#10;&#10;Legal:&#10;Any kind of usage of my videos/footage without permission is strictly prohibited. Violates will be served DMCA Takedown Notice." title="Breathtaking Rajasthan ~ Cinematic India Diaries 4k [iPhone X, DJI Mavic pro]">
            <a:hlinkClick r:id="rId3"/>
          </p:cNvPr>
          <p:cNvPicPr preferRelativeResize="0"/>
          <p:nvPr/>
        </p:nvPicPr>
        <p:blipFill>
          <a:blip r:embed="rId4">
            <a:alphaModFix/>
          </a:blip>
          <a:stretch>
            <a:fillRect/>
          </a:stretch>
        </p:blipFill>
        <p:spPr>
          <a:xfrm>
            <a:off x="311700" y="445025"/>
            <a:ext cx="8377200" cy="4123850"/>
          </a:xfrm>
          <a:prstGeom prst="rect">
            <a:avLst/>
          </a:prstGeom>
          <a:noFill/>
          <a:ln>
            <a:noFill/>
          </a:ln>
        </p:spPr>
      </p:pic>
      <p:pic>
        <p:nvPicPr>
          <p:cNvPr id="87" name="Google Shape;87;p17"/>
          <p:cNvPicPr preferRelativeResize="0"/>
          <p:nvPr/>
        </p:nvPicPr>
        <p:blipFill rotWithShape="1">
          <a:blip r:embed="rId5">
            <a:alphaModFix/>
          </a:blip>
          <a:srcRect/>
          <a:stretch/>
        </p:blipFill>
        <p:spPr>
          <a:xfrm>
            <a:off x="7927760" y="3973485"/>
            <a:ext cx="1170475" cy="1170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188025"/>
            <a:ext cx="8520600" cy="510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FF0000"/>
                </a:solidFill>
              </a:rPr>
              <a:t>Recapitulation:</a:t>
            </a:r>
            <a:endParaRPr b="1">
              <a:solidFill>
                <a:srgbClr val="FF0000"/>
              </a:solidFill>
            </a:endParaRPr>
          </a:p>
        </p:txBody>
      </p:sp>
      <p:sp>
        <p:nvSpPr>
          <p:cNvPr id="93" name="Google Shape;93;p18"/>
          <p:cNvSpPr txBox="1">
            <a:spLocks noGrp="1"/>
          </p:cNvSpPr>
          <p:nvPr>
            <p:ph type="body" idx="1"/>
          </p:nvPr>
        </p:nvSpPr>
        <p:spPr>
          <a:xfrm>
            <a:off x="311700" y="698325"/>
            <a:ext cx="8520600" cy="3870600"/>
          </a:xfrm>
          <a:prstGeom prst="rect">
            <a:avLst/>
          </a:prstGeom>
        </p:spPr>
        <p:txBody>
          <a:bodyPr spcFirstLastPara="1" wrap="square" lIns="91425" tIns="91425" rIns="91425" bIns="91425" anchor="t" anchorCtr="0">
            <a:normAutofit lnSpcReduction="20000"/>
          </a:bodyPr>
          <a:lstStyle/>
          <a:p>
            <a:pPr marL="457200" lvl="0" indent="-356115" algn="l" rtl="0">
              <a:spcBef>
                <a:spcPts val="0"/>
              </a:spcBef>
              <a:spcAft>
                <a:spcPts val="0"/>
              </a:spcAft>
              <a:buClr>
                <a:schemeClr val="dk1"/>
              </a:buClr>
              <a:buSzPts val="2008"/>
              <a:buChar char="❏"/>
            </a:pPr>
            <a:r>
              <a:rPr lang="en" sz="2008" b="1">
                <a:solidFill>
                  <a:schemeClr val="dk1"/>
                </a:solidFill>
              </a:rPr>
              <a:t>The _____________ is the most useful animal </a:t>
            </a:r>
            <a:endParaRPr sz="2008" b="1">
              <a:solidFill>
                <a:schemeClr val="dk1"/>
              </a:solidFill>
            </a:endParaRPr>
          </a:p>
          <a:p>
            <a:pPr marL="457200" lvl="0" indent="0" algn="l" rtl="0">
              <a:spcBef>
                <a:spcPts val="1200"/>
              </a:spcBef>
              <a:spcAft>
                <a:spcPts val="0"/>
              </a:spcAft>
              <a:buNone/>
            </a:pPr>
            <a:r>
              <a:rPr lang="en" sz="2008" b="1">
                <a:solidFill>
                  <a:schemeClr val="dk1"/>
                </a:solidFill>
              </a:rPr>
              <a:t>In the desert.</a:t>
            </a:r>
            <a:endParaRPr sz="2008" b="1">
              <a:solidFill>
                <a:schemeClr val="dk1"/>
              </a:solidFill>
            </a:endParaRPr>
          </a:p>
          <a:p>
            <a:pPr marL="457200" lvl="0" indent="-342900" algn="l" rtl="0">
              <a:spcBef>
                <a:spcPts val="1200"/>
              </a:spcBef>
              <a:spcAft>
                <a:spcPts val="0"/>
              </a:spcAft>
              <a:buClr>
                <a:schemeClr val="dk1"/>
              </a:buClr>
              <a:buSzPts val="1800"/>
              <a:buChar char="❏"/>
            </a:pPr>
            <a:r>
              <a:rPr lang="en" b="1">
                <a:solidFill>
                  <a:schemeClr val="dk1"/>
                </a:solidFill>
              </a:rPr>
              <a:t>The traditional dress of women is _______with Odhni to cover their head.</a:t>
            </a:r>
            <a:endParaRPr b="1">
              <a:solidFill>
                <a:schemeClr val="dk1"/>
              </a:solidFill>
            </a:endParaRPr>
          </a:p>
          <a:p>
            <a:pPr marL="457200" lvl="0" indent="-342900" algn="l" rtl="0">
              <a:spcBef>
                <a:spcPts val="0"/>
              </a:spcBef>
              <a:spcAft>
                <a:spcPts val="0"/>
              </a:spcAft>
              <a:buClr>
                <a:schemeClr val="dk1"/>
              </a:buClr>
              <a:buSzPts val="1800"/>
              <a:buChar char="❏"/>
            </a:pPr>
            <a:r>
              <a:rPr lang="en" sz="1900" b="1">
                <a:solidFill>
                  <a:schemeClr val="dk1"/>
                </a:solidFill>
              </a:rPr>
              <a:t>Desert has many small hills of sand called _____________.</a:t>
            </a:r>
            <a:endParaRPr sz="1900" b="1">
              <a:solidFill>
                <a:schemeClr val="dk1"/>
              </a:solidFill>
            </a:endParaRPr>
          </a:p>
          <a:p>
            <a:pPr marL="457200" lvl="0" indent="-342900" algn="l" rtl="0">
              <a:spcBef>
                <a:spcPts val="0"/>
              </a:spcBef>
              <a:spcAft>
                <a:spcPts val="0"/>
              </a:spcAft>
              <a:buClr>
                <a:schemeClr val="dk1"/>
              </a:buClr>
              <a:buSzPts val="1800"/>
              <a:buChar char="❏"/>
            </a:pPr>
            <a:r>
              <a:rPr lang="en" b="1">
                <a:solidFill>
                  <a:srgbClr val="080000"/>
                </a:solidFill>
              </a:rPr>
              <a:t>An area in the desert, with water and greenery is called an __________.</a:t>
            </a:r>
            <a:endParaRPr b="1">
              <a:solidFill>
                <a:srgbClr val="080000"/>
              </a:solidFill>
            </a:endParaRPr>
          </a:p>
          <a:p>
            <a:pPr marL="457200" lvl="0" indent="-330200" algn="l" rtl="0">
              <a:spcBef>
                <a:spcPts val="0"/>
              </a:spcBef>
              <a:spcAft>
                <a:spcPts val="0"/>
              </a:spcAft>
              <a:buClr>
                <a:schemeClr val="dk1"/>
              </a:buClr>
              <a:buSzPts val="1600"/>
              <a:buChar char="❏"/>
            </a:pPr>
            <a:r>
              <a:rPr lang="en" sz="1900" b="1">
                <a:solidFill>
                  <a:schemeClr val="dk1"/>
                </a:solidFill>
              </a:rPr>
              <a:t>Nomads of the Thar desert are called </a:t>
            </a:r>
            <a:r>
              <a:rPr lang="en" sz="1900" b="1" u="sng">
                <a:solidFill>
                  <a:schemeClr val="dk1"/>
                </a:solidFill>
              </a:rPr>
              <a:t>________.</a:t>
            </a:r>
            <a:endParaRPr sz="1900" b="1" u="sng">
              <a:solidFill>
                <a:schemeClr val="dk1"/>
              </a:solidFill>
            </a:endParaRPr>
          </a:p>
          <a:p>
            <a:pPr marL="457200" lvl="0" indent="-349250" algn="l" rtl="0">
              <a:spcBef>
                <a:spcPts val="0"/>
              </a:spcBef>
              <a:spcAft>
                <a:spcPts val="0"/>
              </a:spcAft>
              <a:buClr>
                <a:schemeClr val="dk1"/>
              </a:buClr>
              <a:buSzPts val="1900"/>
              <a:buChar char="❏"/>
            </a:pPr>
            <a:r>
              <a:rPr lang="en" b="1">
                <a:solidFill>
                  <a:schemeClr val="dk1"/>
                </a:solidFill>
              </a:rPr>
              <a:t>_________ canal which starts from Satluj river provides water to the parts of Thar Desert.</a:t>
            </a:r>
            <a:endParaRPr b="1">
              <a:solidFill>
                <a:schemeClr val="dk1"/>
              </a:solidFill>
            </a:endParaRPr>
          </a:p>
          <a:p>
            <a:pPr marL="457200" lvl="0" indent="0" algn="l" rtl="0">
              <a:spcBef>
                <a:spcPts val="1200"/>
              </a:spcBef>
              <a:spcAft>
                <a:spcPts val="0"/>
              </a:spcAft>
              <a:buNone/>
            </a:pPr>
            <a:endParaRPr sz="1900" b="1" u="sng">
              <a:solidFill>
                <a:schemeClr val="dk1"/>
              </a:solidFill>
            </a:endParaRPr>
          </a:p>
          <a:p>
            <a:pPr marL="457200" lvl="0" indent="0" algn="l" rtl="0">
              <a:spcBef>
                <a:spcPts val="1200"/>
              </a:spcBef>
              <a:spcAft>
                <a:spcPts val="1200"/>
              </a:spcAft>
              <a:buClr>
                <a:schemeClr val="dk1"/>
              </a:buClr>
              <a:buSzPts val="1100"/>
              <a:buFont typeface="Arial"/>
              <a:buNone/>
            </a:pPr>
            <a:endParaRPr sz="2008" b="1">
              <a:solidFill>
                <a:schemeClr val="dk1"/>
              </a:solidFill>
            </a:endParaRPr>
          </a:p>
        </p:txBody>
      </p:sp>
      <p:pic>
        <p:nvPicPr>
          <p:cNvPr id="94" name="Google Shape;94;p18"/>
          <p:cNvPicPr preferRelativeResize="0"/>
          <p:nvPr/>
        </p:nvPicPr>
        <p:blipFill rotWithShape="1">
          <a:blip r:embed="rId3">
            <a:alphaModFix/>
          </a:blip>
          <a:srcRect/>
          <a:stretch/>
        </p:blipFill>
        <p:spPr>
          <a:xfrm>
            <a:off x="7927760" y="3973485"/>
            <a:ext cx="1170475" cy="1170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107425"/>
            <a:ext cx="8520600" cy="510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FF0000"/>
                </a:solidFill>
              </a:rPr>
              <a:t>Language and Festivals: </a:t>
            </a:r>
            <a:endParaRPr b="1">
              <a:solidFill>
                <a:srgbClr val="FF0000"/>
              </a:solidFill>
            </a:endParaRPr>
          </a:p>
        </p:txBody>
      </p:sp>
      <p:sp>
        <p:nvSpPr>
          <p:cNvPr id="100" name="Google Shape;100;p19"/>
          <p:cNvSpPr txBox="1">
            <a:spLocks noGrp="1"/>
          </p:cNvSpPr>
          <p:nvPr>
            <p:ph type="body" idx="1"/>
          </p:nvPr>
        </p:nvSpPr>
        <p:spPr>
          <a:xfrm>
            <a:off x="311700" y="617725"/>
            <a:ext cx="8296500" cy="39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Hindi and Rajasthani are the main languages. </a:t>
            </a:r>
            <a:endParaRPr sz="2000" b="1">
              <a:solidFill>
                <a:schemeClr val="dk1"/>
              </a:solidFill>
            </a:endParaRPr>
          </a:p>
          <a:p>
            <a:pPr marL="0" lvl="0" indent="0" algn="l" rtl="0">
              <a:spcBef>
                <a:spcPts val="1200"/>
              </a:spcBef>
              <a:spcAft>
                <a:spcPts val="0"/>
              </a:spcAft>
              <a:buNone/>
            </a:pPr>
            <a:r>
              <a:rPr lang="en" sz="2000" b="1">
                <a:solidFill>
                  <a:schemeClr val="dk1"/>
                </a:solidFill>
              </a:rPr>
              <a:t>• The main festivals celebrated in Rajasthan are: </a:t>
            </a:r>
            <a:endParaRPr sz="2000" b="1">
              <a:solidFill>
                <a:schemeClr val="dk1"/>
              </a:solidFill>
            </a:endParaRPr>
          </a:p>
          <a:p>
            <a:pPr marL="0" lvl="0" indent="0" algn="l" rtl="0">
              <a:spcBef>
                <a:spcPts val="1200"/>
              </a:spcBef>
              <a:spcAft>
                <a:spcPts val="0"/>
              </a:spcAft>
              <a:buNone/>
            </a:pPr>
            <a:r>
              <a:rPr lang="en" sz="2000" b="1">
                <a:solidFill>
                  <a:schemeClr val="dk1"/>
                </a:solidFill>
              </a:rPr>
              <a:t>➢ Holi</a:t>
            </a:r>
            <a:endParaRPr sz="2000" b="1">
              <a:solidFill>
                <a:schemeClr val="dk1"/>
              </a:solidFill>
            </a:endParaRPr>
          </a:p>
          <a:p>
            <a:pPr marL="0" lvl="0" indent="0" algn="l" rtl="0">
              <a:spcBef>
                <a:spcPts val="1200"/>
              </a:spcBef>
              <a:spcAft>
                <a:spcPts val="0"/>
              </a:spcAft>
              <a:buNone/>
            </a:pPr>
            <a:r>
              <a:rPr lang="en" sz="2000" b="1">
                <a:solidFill>
                  <a:schemeClr val="dk1"/>
                </a:solidFill>
              </a:rPr>
              <a:t>➢ Diwali </a:t>
            </a:r>
            <a:endParaRPr sz="2000" b="1">
              <a:solidFill>
                <a:schemeClr val="dk1"/>
              </a:solidFill>
            </a:endParaRPr>
          </a:p>
          <a:p>
            <a:pPr marL="0" lvl="0" indent="0" algn="l" rtl="0">
              <a:spcBef>
                <a:spcPts val="1200"/>
              </a:spcBef>
              <a:spcAft>
                <a:spcPts val="0"/>
              </a:spcAft>
              <a:buNone/>
            </a:pPr>
            <a:r>
              <a:rPr lang="en" sz="2000" b="1">
                <a:solidFill>
                  <a:schemeClr val="dk1"/>
                </a:solidFill>
              </a:rPr>
              <a:t>➢ Eid</a:t>
            </a:r>
            <a:endParaRPr sz="2000" b="1">
              <a:solidFill>
                <a:schemeClr val="dk1"/>
              </a:solidFill>
            </a:endParaRPr>
          </a:p>
          <a:p>
            <a:pPr marL="0" lvl="0" indent="0" algn="l" rtl="0">
              <a:spcBef>
                <a:spcPts val="1200"/>
              </a:spcBef>
              <a:spcAft>
                <a:spcPts val="0"/>
              </a:spcAft>
              <a:buNone/>
            </a:pPr>
            <a:r>
              <a:rPr lang="en" sz="2000" b="1">
                <a:solidFill>
                  <a:schemeClr val="dk1"/>
                </a:solidFill>
              </a:rPr>
              <a:t> ➢ Dussehra</a:t>
            </a:r>
            <a:endParaRPr sz="2000" b="1">
              <a:solidFill>
                <a:schemeClr val="dk1"/>
              </a:solidFill>
            </a:endParaRPr>
          </a:p>
          <a:p>
            <a:pPr marL="0" lvl="0" indent="0" algn="l" rtl="0">
              <a:spcBef>
                <a:spcPts val="1200"/>
              </a:spcBef>
              <a:spcAft>
                <a:spcPts val="0"/>
              </a:spcAft>
              <a:buNone/>
            </a:pPr>
            <a:r>
              <a:rPr lang="en" sz="2000" b="1">
                <a:solidFill>
                  <a:schemeClr val="dk1"/>
                </a:solidFill>
              </a:rPr>
              <a:t> ➢ Gangaur </a:t>
            </a:r>
            <a:endParaRPr sz="2000" b="1">
              <a:solidFill>
                <a:schemeClr val="dk1"/>
              </a:solidFill>
            </a:endParaRPr>
          </a:p>
          <a:p>
            <a:pPr marL="0" lvl="0" indent="0" algn="l" rtl="0">
              <a:spcBef>
                <a:spcPts val="1200"/>
              </a:spcBef>
              <a:spcAft>
                <a:spcPts val="1200"/>
              </a:spcAft>
              <a:buNone/>
            </a:pPr>
            <a:r>
              <a:rPr lang="en" sz="2000" b="1">
                <a:solidFill>
                  <a:schemeClr val="dk1"/>
                </a:solidFill>
              </a:rPr>
              <a:t>➢ Teej</a:t>
            </a:r>
            <a:endParaRPr sz="2000" b="1">
              <a:solidFill>
                <a:schemeClr val="dk1"/>
              </a:solidFill>
            </a:endParaRPr>
          </a:p>
        </p:txBody>
      </p:sp>
      <p:pic>
        <p:nvPicPr>
          <p:cNvPr id="101" name="Google Shape;101;p19"/>
          <p:cNvPicPr preferRelativeResize="0"/>
          <p:nvPr/>
        </p:nvPicPr>
        <p:blipFill rotWithShape="1">
          <a:blip r:embed="rId3">
            <a:alphaModFix/>
          </a:blip>
          <a:srcRect/>
          <a:stretch/>
        </p:blipFill>
        <p:spPr>
          <a:xfrm>
            <a:off x="7927760" y="3973485"/>
            <a:ext cx="1170475" cy="1170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134300"/>
            <a:ext cx="8520600" cy="5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20" b="1">
                <a:solidFill>
                  <a:srgbClr val="FF0000"/>
                </a:solidFill>
              </a:rPr>
              <a:t>Gangaur</a:t>
            </a:r>
            <a:endParaRPr sz="3620" b="1">
              <a:solidFill>
                <a:srgbClr val="FF0000"/>
              </a:solidFill>
            </a:endParaRPr>
          </a:p>
        </p:txBody>
      </p:sp>
      <p:sp>
        <p:nvSpPr>
          <p:cNvPr id="107" name="Google Shape;107;p20"/>
          <p:cNvSpPr txBox="1">
            <a:spLocks noGrp="1"/>
          </p:cNvSpPr>
          <p:nvPr>
            <p:ph type="body" idx="1"/>
          </p:nvPr>
        </p:nvSpPr>
        <p:spPr>
          <a:xfrm>
            <a:off x="311700" y="832625"/>
            <a:ext cx="4549800" cy="3736200"/>
          </a:xfrm>
          <a:prstGeom prst="rect">
            <a:avLst/>
          </a:prstGeom>
        </p:spPr>
        <p:txBody>
          <a:bodyPr spcFirstLastPara="1" wrap="square" lIns="91425" tIns="91425" rIns="91425" bIns="91425" anchor="t" anchorCtr="0">
            <a:normAutofit lnSpcReduction="10000"/>
          </a:bodyPr>
          <a:lstStyle/>
          <a:p>
            <a:pPr marL="457200" lvl="0" indent="-381000" algn="l" rtl="0">
              <a:spcBef>
                <a:spcPts val="0"/>
              </a:spcBef>
              <a:spcAft>
                <a:spcPts val="0"/>
              </a:spcAft>
              <a:buClr>
                <a:srgbClr val="202124"/>
              </a:buClr>
              <a:buSzPts val="2400"/>
              <a:buChar char="❏"/>
            </a:pPr>
            <a:r>
              <a:rPr lang="en" sz="2400" b="1">
                <a:solidFill>
                  <a:srgbClr val="202124"/>
                </a:solidFill>
                <a:highlight>
                  <a:srgbClr val="FFFFFF"/>
                </a:highlight>
              </a:rPr>
              <a:t>Gangaur is one of the most important and colour festivals of Rajasthan.</a:t>
            </a:r>
            <a:endParaRPr sz="2400" b="1">
              <a:solidFill>
                <a:srgbClr val="202124"/>
              </a:solidFill>
              <a:highlight>
                <a:srgbClr val="FFFFFF"/>
              </a:highlight>
            </a:endParaRPr>
          </a:p>
          <a:p>
            <a:pPr marL="457200" lvl="0" indent="0" algn="l" rtl="0">
              <a:spcBef>
                <a:spcPts val="1200"/>
              </a:spcBef>
              <a:spcAft>
                <a:spcPts val="0"/>
              </a:spcAft>
              <a:buNone/>
            </a:pPr>
            <a:endParaRPr sz="2400" b="1">
              <a:solidFill>
                <a:srgbClr val="202124"/>
              </a:solidFill>
              <a:highlight>
                <a:srgbClr val="FFFFFF"/>
              </a:highlight>
            </a:endParaRPr>
          </a:p>
          <a:p>
            <a:pPr marL="457200" lvl="0" indent="-381000" algn="l" rtl="0">
              <a:spcBef>
                <a:spcPts val="1200"/>
              </a:spcBef>
              <a:spcAft>
                <a:spcPts val="0"/>
              </a:spcAft>
              <a:buClr>
                <a:srgbClr val="202124"/>
              </a:buClr>
              <a:buSzPts val="2400"/>
              <a:buChar char="❏"/>
            </a:pPr>
            <a:r>
              <a:rPr lang="en" sz="2400" b="1">
                <a:solidFill>
                  <a:srgbClr val="202124"/>
                </a:solidFill>
                <a:highlight>
                  <a:srgbClr val="FFFFFF"/>
                </a:highlight>
              </a:rPr>
              <a:t> Married women worship Goddess Parvati for longevity and good health of their husbands.</a:t>
            </a:r>
            <a:endParaRPr sz="3000" b="1"/>
          </a:p>
        </p:txBody>
      </p:sp>
      <p:pic>
        <p:nvPicPr>
          <p:cNvPr id="108" name="Google Shape;108;p20"/>
          <p:cNvPicPr preferRelativeResize="0"/>
          <p:nvPr/>
        </p:nvPicPr>
        <p:blipFill>
          <a:blip r:embed="rId3">
            <a:alphaModFix/>
          </a:blip>
          <a:stretch>
            <a:fillRect/>
          </a:stretch>
        </p:blipFill>
        <p:spPr>
          <a:xfrm>
            <a:off x="5013900" y="201450"/>
            <a:ext cx="3977700" cy="4310875"/>
          </a:xfrm>
          <a:prstGeom prst="rect">
            <a:avLst/>
          </a:prstGeom>
          <a:noFill/>
          <a:ln>
            <a:noFill/>
          </a:ln>
        </p:spPr>
      </p:pic>
      <p:pic>
        <p:nvPicPr>
          <p:cNvPr id="109" name="Google Shape;109;p20"/>
          <p:cNvPicPr preferRelativeResize="0"/>
          <p:nvPr/>
        </p:nvPicPr>
        <p:blipFill rotWithShape="1">
          <a:blip r:embed="rId4">
            <a:alphaModFix/>
          </a:blip>
          <a:srcRect/>
          <a:stretch/>
        </p:blipFill>
        <p:spPr>
          <a:xfrm>
            <a:off x="7927760" y="3973485"/>
            <a:ext cx="1170475" cy="1170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80575"/>
            <a:ext cx="8520600" cy="61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420">
                <a:solidFill>
                  <a:srgbClr val="FF0000"/>
                </a:solidFill>
              </a:rPr>
              <a:t>Teej</a:t>
            </a:r>
            <a:endParaRPr sz="4420">
              <a:solidFill>
                <a:srgbClr val="FF0000"/>
              </a:solidFill>
            </a:endParaRPr>
          </a:p>
        </p:txBody>
      </p:sp>
      <p:sp>
        <p:nvSpPr>
          <p:cNvPr id="115" name="Google Shape;115;p21"/>
          <p:cNvSpPr txBox="1">
            <a:spLocks noGrp="1"/>
          </p:cNvSpPr>
          <p:nvPr>
            <p:ph type="body" idx="1"/>
          </p:nvPr>
        </p:nvSpPr>
        <p:spPr>
          <a:xfrm>
            <a:off x="311700" y="698275"/>
            <a:ext cx="8520600" cy="3870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dk1"/>
                </a:solidFill>
                <a:highlight>
                  <a:srgbClr val="FFFFFF"/>
                </a:highlight>
              </a:rPr>
              <a:t>Teej is a festival when married women observe a </a:t>
            </a:r>
            <a:endParaRPr b="1">
              <a:solidFill>
                <a:schemeClr val="dk1"/>
              </a:solidFill>
              <a:highlight>
                <a:srgbClr val="FFFFFF"/>
              </a:highlight>
            </a:endParaRPr>
          </a:p>
          <a:p>
            <a:pPr marL="0" lvl="0" indent="0" algn="l" rtl="0">
              <a:spcBef>
                <a:spcPts val="1200"/>
              </a:spcBef>
              <a:spcAft>
                <a:spcPts val="0"/>
              </a:spcAft>
              <a:buNone/>
            </a:pPr>
            <a:r>
              <a:rPr lang="en" b="1">
                <a:solidFill>
                  <a:schemeClr val="dk1"/>
                </a:solidFill>
                <a:highlight>
                  <a:srgbClr val="FFFFFF"/>
                </a:highlight>
              </a:rPr>
              <a:t>day-long fast and pray to Lord Shiva and </a:t>
            </a:r>
            <a:endParaRPr b="1">
              <a:solidFill>
                <a:schemeClr val="dk1"/>
              </a:solidFill>
              <a:highlight>
                <a:srgbClr val="FFFFFF"/>
              </a:highlight>
            </a:endParaRPr>
          </a:p>
          <a:p>
            <a:pPr marL="0" lvl="0" indent="0" algn="l" rtl="0">
              <a:spcBef>
                <a:spcPts val="1200"/>
              </a:spcBef>
              <a:spcAft>
                <a:spcPts val="0"/>
              </a:spcAft>
              <a:buNone/>
            </a:pPr>
            <a:r>
              <a:rPr lang="en" b="1">
                <a:solidFill>
                  <a:schemeClr val="dk1"/>
                </a:solidFill>
                <a:highlight>
                  <a:srgbClr val="FFFFFF"/>
                </a:highlight>
              </a:rPr>
              <a:t>Goddess Parvati for long life and well-being</a:t>
            </a:r>
            <a:endParaRPr b="1">
              <a:solidFill>
                <a:schemeClr val="dk1"/>
              </a:solidFill>
              <a:highlight>
                <a:srgbClr val="FFFFFF"/>
              </a:highlight>
            </a:endParaRPr>
          </a:p>
          <a:p>
            <a:pPr marL="0" lvl="0" indent="0" algn="l" rtl="0">
              <a:spcBef>
                <a:spcPts val="1200"/>
              </a:spcBef>
              <a:spcAft>
                <a:spcPts val="0"/>
              </a:spcAft>
              <a:buNone/>
            </a:pPr>
            <a:r>
              <a:rPr lang="en" b="1">
                <a:solidFill>
                  <a:schemeClr val="dk1"/>
                </a:solidFill>
                <a:highlight>
                  <a:srgbClr val="FFFFFF"/>
                </a:highlight>
              </a:rPr>
              <a:t> of their husband. In India, three Teej festivals </a:t>
            </a:r>
            <a:endParaRPr b="1">
              <a:solidFill>
                <a:schemeClr val="dk1"/>
              </a:solidFill>
              <a:highlight>
                <a:srgbClr val="FFFFFF"/>
              </a:highlight>
            </a:endParaRPr>
          </a:p>
          <a:p>
            <a:pPr marL="0" lvl="0" indent="0" algn="l" rtl="0">
              <a:spcBef>
                <a:spcPts val="1200"/>
              </a:spcBef>
              <a:spcAft>
                <a:spcPts val="1200"/>
              </a:spcAft>
              <a:buNone/>
            </a:pPr>
            <a:r>
              <a:rPr lang="en" b="1">
                <a:solidFill>
                  <a:schemeClr val="dk1"/>
                </a:solidFill>
                <a:highlight>
                  <a:srgbClr val="FFFFFF"/>
                </a:highlight>
              </a:rPr>
              <a:t>are celebrated </a:t>
            </a:r>
            <a:endParaRPr sz="2400" b="1">
              <a:solidFill>
                <a:schemeClr val="dk1"/>
              </a:solidFill>
            </a:endParaRPr>
          </a:p>
        </p:txBody>
      </p:sp>
      <p:pic>
        <p:nvPicPr>
          <p:cNvPr id="116" name="Google Shape;116;p21"/>
          <p:cNvPicPr preferRelativeResize="0"/>
          <p:nvPr/>
        </p:nvPicPr>
        <p:blipFill>
          <a:blip r:embed="rId3">
            <a:alphaModFix/>
          </a:blip>
          <a:stretch>
            <a:fillRect/>
          </a:stretch>
        </p:blipFill>
        <p:spPr>
          <a:xfrm>
            <a:off x="5908975" y="698275"/>
            <a:ext cx="2994974" cy="3870600"/>
          </a:xfrm>
          <a:prstGeom prst="rect">
            <a:avLst/>
          </a:prstGeom>
          <a:noFill/>
          <a:ln>
            <a:noFill/>
          </a:ln>
        </p:spPr>
      </p:pic>
      <p:pic>
        <p:nvPicPr>
          <p:cNvPr id="117" name="Google Shape;117;p21"/>
          <p:cNvPicPr preferRelativeResize="0"/>
          <p:nvPr/>
        </p:nvPicPr>
        <p:blipFill rotWithShape="1">
          <a:blip r:embed="rId4">
            <a:alphaModFix/>
          </a:blip>
          <a:srcRect/>
          <a:stretch/>
        </p:blipFill>
        <p:spPr>
          <a:xfrm>
            <a:off x="7927760" y="3973485"/>
            <a:ext cx="1170475" cy="11704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736</Words>
  <Application>Microsoft Office PowerPoint</Application>
  <PresentationFormat>On-screen Show (16:9)</PresentationFormat>
  <Paragraphs>88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Simple Light</vt:lpstr>
      <vt:lpstr>PowerPoint Presentation</vt:lpstr>
      <vt:lpstr>PowerPoint Presentation</vt:lpstr>
      <vt:lpstr>PowerPoint Presentation</vt:lpstr>
      <vt:lpstr>PowerPoint Presentation</vt:lpstr>
      <vt:lpstr>PowerPoint Presentation</vt:lpstr>
      <vt:lpstr>Recapitulation:</vt:lpstr>
      <vt:lpstr>Language and Festivals: </vt:lpstr>
      <vt:lpstr>Gangaur</vt:lpstr>
      <vt:lpstr>Teej</vt:lpstr>
      <vt:lpstr>Tourism: </vt:lpstr>
      <vt:lpstr>Desert Festival</vt:lpstr>
      <vt:lpstr>PowerPoint Presentation</vt:lpstr>
      <vt:lpstr>Amer Fort- Jaipur</vt:lpstr>
      <vt:lpstr>Mehrangarh Fort,Jodhpur </vt:lpstr>
      <vt:lpstr>Jaisalmer Fort </vt:lpstr>
      <vt:lpstr>Answer the following questions:-</vt:lpstr>
      <vt:lpstr>Answer the following questions</vt:lpstr>
      <vt:lpstr>                               HOMEWORK</vt:lpstr>
      <vt:lpstr>PowerPoint Presentation</vt:lpstr>
      <vt:lpstr>Luni river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DIPTIMA SAHOO</dc:creator>
  <cp:lastModifiedBy>DIPTIMA SAHOO</cp:lastModifiedBy>
  <cp:revision>1</cp:revision>
  <dcterms:modified xsi:type="dcterms:W3CDTF">2022-08-25T16:05:09Z</dcterms:modified>
</cp:coreProperties>
</file>