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Verdana" pitchFamily="34" charset="0"/>
      <p:regular r:id="rId26"/>
      <p:bold r:id="rId27"/>
      <p:italic r:id="rId28"/>
      <p:boldItalic r:id="rId29"/>
    </p:embeddedFont>
    <p:embeddedFont>
      <p:font typeface="Calibri" pitchFamily="34" charset="0"/>
      <p:regular r:id="rId30"/>
      <p:bold r:id="rId31"/>
      <p:italic r:id="rId32"/>
      <p:boldItalic r:id="rId33"/>
    </p:embeddedFont>
    <p:embeddedFont>
      <p:font typeface="Lora"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jAKybHwPHWjqO1lihKvtAQG4w2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1" d="100"/>
          <a:sy n="121" d="100"/>
        </p:scale>
        <p:origin x="-346" y="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434221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32d908fb9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32d908fb9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2ab5862380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g12ab5862380_0_1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2ab5862380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 name="Google Shape;67;g12ab5862380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3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2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2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2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3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3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3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3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3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fS9ekef8PB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hyperlink" Target="https://traveltriangle.com/blog/mehrangarh-fort/"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https://traveltriangle.com/blog/Jaisalmer-fort/"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lZHb8hC5xtA"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a:stretch/>
        </p:blipFill>
        <p:spPr>
          <a:xfrm>
            <a:off x="0" y="3777621"/>
            <a:ext cx="9144000" cy="1365879"/>
          </a:xfrm>
          <a:prstGeom prst="rect">
            <a:avLst/>
          </a:prstGeom>
          <a:noFill/>
          <a:ln>
            <a:noFill/>
          </a:ln>
        </p:spPr>
      </p:pic>
      <p:sp>
        <p:nvSpPr>
          <p:cNvPr id="55" name="Google Shape;55;p1"/>
          <p:cNvSpPr txBox="1"/>
          <p:nvPr/>
        </p:nvSpPr>
        <p:spPr>
          <a:xfrm>
            <a:off x="926465" y="1114097"/>
            <a:ext cx="7292700" cy="248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2000" b="1" i="0" u="none" strike="noStrike" cap="none">
                <a:solidFill>
                  <a:srgbClr val="000000"/>
                </a:solidFill>
                <a:latin typeface="Calibri"/>
                <a:ea typeface="Calibri"/>
                <a:cs typeface="Calibri"/>
                <a:sym typeface="Calibri"/>
              </a:rPr>
              <a:t>CLASS :IV</a:t>
            </a:r>
            <a:endParaRPr sz="20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2000" b="1" i="0" u="none" strike="noStrike" cap="none">
                <a:solidFill>
                  <a:srgbClr val="000000"/>
                </a:solidFill>
                <a:latin typeface="Calibri"/>
                <a:ea typeface="Calibri"/>
                <a:cs typeface="Calibri"/>
                <a:sym typeface="Calibri"/>
              </a:rPr>
              <a:t>SUBJECT : SOCIAL SCIENCE</a:t>
            </a:r>
            <a:endParaRPr sz="20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2000" b="1" i="0" u="none" strike="noStrike" cap="none">
                <a:solidFill>
                  <a:srgbClr val="000000"/>
                </a:solidFill>
                <a:latin typeface="Calibri"/>
                <a:ea typeface="Calibri"/>
                <a:cs typeface="Calibri"/>
                <a:sym typeface="Calibri"/>
              </a:rPr>
              <a:t>CHAPTER NUMBER: 5</a:t>
            </a:r>
            <a:endParaRPr sz="20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2000" b="1" i="0" u="none" strike="noStrike" cap="none">
                <a:solidFill>
                  <a:srgbClr val="000000"/>
                </a:solidFill>
                <a:latin typeface="Calibri"/>
                <a:ea typeface="Calibri"/>
                <a:cs typeface="Calibri"/>
                <a:sym typeface="Calibri"/>
              </a:rPr>
              <a:t>CHAPTER NAME : THE GREAT INDIAN DESERT</a:t>
            </a:r>
            <a:endParaRPr sz="20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2000" b="1" i="0" u="none" strike="noStrike" cap="none">
                <a:solidFill>
                  <a:srgbClr val="000000"/>
                </a:solidFill>
                <a:latin typeface="Calibri"/>
                <a:ea typeface="Calibri"/>
                <a:cs typeface="Calibri"/>
                <a:sym typeface="Calibri"/>
              </a:rPr>
              <a:t>SUBTOPIC :</a:t>
            </a:r>
            <a:r>
              <a:rPr lang="en" sz="2300" b="1" i="0" u="none" strike="noStrike" cap="none">
                <a:solidFill>
                  <a:schemeClr val="dk1"/>
                </a:solidFill>
                <a:latin typeface="Calibri"/>
                <a:ea typeface="Calibri"/>
                <a:cs typeface="Calibri"/>
                <a:sym typeface="Calibri"/>
              </a:rPr>
              <a:t> </a:t>
            </a:r>
            <a:r>
              <a:rPr lang="en" sz="2000" b="1" i="0" u="none" strike="noStrike" cap="none">
                <a:solidFill>
                  <a:schemeClr val="dk1"/>
                </a:solidFill>
                <a:latin typeface="Calibri"/>
                <a:ea typeface="Calibri"/>
                <a:cs typeface="Calibri"/>
                <a:sym typeface="Calibri"/>
              </a:rPr>
              <a:t>LIFE IN THE DESERT REGION OF RAJASTHAN-LANGUAGE AND FESTIVALS, TOURISM</a:t>
            </a:r>
            <a:endParaRPr sz="1700" b="1" i="0" u="none" strike="noStrike" cap="none">
              <a:solidFill>
                <a:schemeClr val="dk1"/>
              </a:solidFill>
              <a:latin typeface="Calibri"/>
              <a:ea typeface="Calibri"/>
              <a:cs typeface="Calibri"/>
              <a:sym typeface="Calibri"/>
            </a:endParaRPr>
          </a:p>
        </p:txBody>
      </p:sp>
      <p:pic>
        <p:nvPicPr>
          <p:cNvPr id="56" name="Google Shape;56;p1" descr="odm group logo_final.jpg"/>
          <p:cNvPicPr preferRelativeResize="0"/>
          <p:nvPr/>
        </p:nvPicPr>
        <p:blipFill rotWithShape="1">
          <a:blip r:embed="rId4">
            <a:alphaModFix/>
          </a:blip>
          <a:srcRect/>
          <a:stretch/>
        </p:blipFill>
        <p:spPr>
          <a:xfrm>
            <a:off x="7654608" y="43180"/>
            <a:ext cx="1412875" cy="914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0"/>
          <p:cNvSpPr txBox="1">
            <a:spLocks noGrp="1"/>
          </p:cNvSpPr>
          <p:nvPr>
            <p:ph type="title"/>
          </p:nvPr>
        </p:nvSpPr>
        <p:spPr>
          <a:xfrm>
            <a:off x="311700" y="147725"/>
            <a:ext cx="8520600" cy="48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990"/>
              <a:buFont typeface="Arial"/>
              <a:buNone/>
            </a:pPr>
            <a:r>
              <a:rPr lang="en" sz="2620" b="1">
                <a:solidFill>
                  <a:srgbClr val="FF0000"/>
                </a:solidFill>
                <a:latin typeface="Lora"/>
                <a:ea typeface="Lora"/>
                <a:cs typeface="Lora"/>
                <a:sym typeface="Lora"/>
              </a:rPr>
              <a:t>Tourism </a:t>
            </a:r>
            <a:endParaRPr sz="3520" b="1">
              <a:solidFill>
                <a:srgbClr val="FF0000"/>
              </a:solidFill>
              <a:latin typeface="Lora"/>
              <a:ea typeface="Lora"/>
              <a:cs typeface="Lora"/>
              <a:sym typeface="Lora"/>
            </a:endParaRPr>
          </a:p>
        </p:txBody>
      </p:sp>
      <p:sp>
        <p:nvSpPr>
          <p:cNvPr id="123" name="Google Shape;123;p10"/>
          <p:cNvSpPr txBox="1">
            <a:spLocks noGrp="1"/>
          </p:cNvSpPr>
          <p:nvPr>
            <p:ph type="body" idx="1"/>
          </p:nvPr>
        </p:nvSpPr>
        <p:spPr>
          <a:xfrm>
            <a:off x="311700" y="631325"/>
            <a:ext cx="8520600" cy="4082400"/>
          </a:xfrm>
          <a:prstGeom prst="rect">
            <a:avLst/>
          </a:prstGeom>
          <a:noFill/>
          <a:ln>
            <a:noFill/>
          </a:ln>
        </p:spPr>
        <p:txBody>
          <a:bodyPr spcFirstLastPara="1" wrap="square" lIns="91425" tIns="91425" rIns="91425" bIns="91425" anchor="t" anchorCtr="0">
            <a:normAutofit/>
          </a:bodyPr>
          <a:lstStyle/>
          <a:p>
            <a:pPr marL="457200" lvl="0" indent="-361950" algn="l" rtl="0">
              <a:lnSpc>
                <a:spcPct val="115000"/>
              </a:lnSpc>
              <a:spcBef>
                <a:spcPts val="0"/>
              </a:spcBef>
              <a:spcAft>
                <a:spcPts val="0"/>
              </a:spcAft>
              <a:buClr>
                <a:schemeClr val="dk1"/>
              </a:buClr>
              <a:buSzPts val="2100"/>
              <a:buFont typeface="Calibri"/>
              <a:buChar char="●"/>
            </a:pPr>
            <a:r>
              <a:rPr lang="en" sz="2100" b="1">
                <a:solidFill>
                  <a:schemeClr val="dk1"/>
                </a:solidFill>
                <a:latin typeface="Calibri"/>
                <a:ea typeface="Calibri"/>
                <a:cs typeface="Calibri"/>
                <a:sym typeface="Calibri"/>
              </a:rPr>
              <a:t>Tourism is an important industry in the state.</a:t>
            </a:r>
            <a:endParaRPr sz="2100" b="1">
              <a:solidFill>
                <a:schemeClr val="dk1"/>
              </a:solidFill>
              <a:latin typeface="Calibri"/>
              <a:ea typeface="Calibri"/>
              <a:cs typeface="Calibri"/>
              <a:sym typeface="Calibri"/>
            </a:endParaRPr>
          </a:p>
          <a:p>
            <a:pPr marL="457200" lvl="0" indent="0" algn="l" rtl="0">
              <a:lnSpc>
                <a:spcPct val="115000"/>
              </a:lnSpc>
              <a:spcBef>
                <a:spcPts val="1200"/>
              </a:spcBef>
              <a:spcAft>
                <a:spcPts val="0"/>
              </a:spcAft>
              <a:buNone/>
            </a:pPr>
            <a:endParaRPr sz="2100" b="1">
              <a:solidFill>
                <a:schemeClr val="dk1"/>
              </a:solidFill>
              <a:latin typeface="Calibri"/>
              <a:ea typeface="Calibri"/>
              <a:cs typeface="Calibri"/>
              <a:sym typeface="Calibri"/>
            </a:endParaRPr>
          </a:p>
          <a:p>
            <a:pPr marL="457200" lvl="0" indent="-361950" algn="l" rtl="0">
              <a:lnSpc>
                <a:spcPct val="115000"/>
              </a:lnSpc>
              <a:spcBef>
                <a:spcPts val="1200"/>
              </a:spcBef>
              <a:spcAft>
                <a:spcPts val="0"/>
              </a:spcAft>
              <a:buClr>
                <a:schemeClr val="dk1"/>
              </a:buClr>
              <a:buSzPts val="2100"/>
              <a:buFont typeface="Calibri"/>
              <a:buChar char="●"/>
            </a:pPr>
            <a:r>
              <a:rPr lang="en" sz="2100" b="1">
                <a:solidFill>
                  <a:schemeClr val="dk1"/>
                </a:solidFill>
                <a:latin typeface="Calibri"/>
                <a:ea typeface="Calibri"/>
                <a:cs typeface="Calibri"/>
                <a:sym typeface="Calibri"/>
              </a:rPr>
              <a:t>People from all over the world come to Jaisalmer in Rajasthan during the Desert Festival. </a:t>
            </a:r>
            <a:endParaRPr sz="2100" b="1">
              <a:solidFill>
                <a:schemeClr val="dk1"/>
              </a:solidFill>
              <a:latin typeface="Calibri"/>
              <a:ea typeface="Calibri"/>
              <a:cs typeface="Calibri"/>
              <a:sym typeface="Calibri"/>
            </a:endParaRPr>
          </a:p>
          <a:p>
            <a:pPr marL="457200" lvl="0" indent="0" algn="l" rtl="0">
              <a:lnSpc>
                <a:spcPct val="115000"/>
              </a:lnSpc>
              <a:spcBef>
                <a:spcPts val="1200"/>
              </a:spcBef>
              <a:spcAft>
                <a:spcPts val="0"/>
              </a:spcAft>
              <a:buNone/>
            </a:pPr>
            <a:endParaRPr sz="2100" b="1">
              <a:solidFill>
                <a:schemeClr val="dk1"/>
              </a:solidFill>
              <a:latin typeface="Calibri"/>
              <a:ea typeface="Calibri"/>
              <a:cs typeface="Calibri"/>
              <a:sym typeface="Calibri"/>
            </a:endParaRPr>
          </a:p>
          <a:p>
            <a:pPr marL="457200" lvl="0" indent="-361950" algn="l" rtl="0">
              <a:lnSpc>
                <a:spcPct val="115000"/>
              </a:lnSpc>
              <a:spcBef>
                <a:spcPts val="1200"/>
              </a:spcBef>
              <a:spcAft>
                <a:spcPts val="0"/>
              </a:spcAft>
              <a:buClr>
                <a:schemeClr val="dk1"/>
              </a:buClr>
              <a:buSzPts val="2100"/>
              <a:buFont typeface="Calibri"/>
              <a:buChar char="●"/>
            </a:pPr>
            <a:r>
              <a:rPr lang="en" sz="2100" b="1">
                <a:solidFill>
                  <a:schemeClr val="dk1"/>
                </a:solidFill>
                <a:latin typeface="Calibri"/>
                <a:ea typeface="Calibri"/>
                <a:cs typeface="Calibri"/>
                <a:sym typeface="Calibri"/>
              </a:rPr>
              <a:t>Old forts and historical monuments in Rajasthan are a great attraction for tourists.</a:t>
            </a:r>
            <a:endParaRPr sz="2100" b="1">
              <a:solidFill>
                <a:schemeClr val="dk1"/>
              </a:solidFill>
              <a:latin typeface="Calibri"/>
              <a:ea typeface="Calibri"/>
              <a:cs typeface="Calibri"/>
              <a:sym typeface="Calibri"/>
            </a:endParaRPr>
          </a:p>
        </p:txBody>
      </p:sp>
      <p:pic>
        <p:nvPicPr>
          <p:cNvPr id="124" name="Google Shape;124;p10" descr="odm group logo_final.jpg"/>
          <p:cNvPicPr preferRelativeResize="0"/>
          <p:nvPr/>
        </p:nvPicPr>
        <p:blipFill rotWithShape="1">
          <a:blip r:embed="rId3">
            <a:alphaModFix/>
          </a:blip>
          <a:srcRect/>
          <a:stretch/>
        </p:blipFill>
        <p:spPr>
          <a:xfrm>
            <a:off x="7654608" y="43180"/>
            <a:ext cx="1412875" cy="914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1"/>
          <p:cNvSpPr txBox="1">
            <a:spLocks noGrp="1"/>
          </p:cNvSpPr>
          <p:nvPr>
            <p:ph type="title"/>
          </p:nvPr>
        </p:nvSpPr>
        <p:spPr>
          <a:xfrm>
            <a:off x="311700" y="94000"/>
            <a:ext cx="8520600" cy="4968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a:solidFill>
                  <a:srgbClr val="FF0000"/>
                </a:solidFill>
              </a:rPr>
              <a:t>Desert Festival</a:t>
            </a:r>
            <a:endParaRPr b="1">
              <a:solidFill>
                <a:srgbClr val="FF0000"/>
              </a:solidFill>
            </a:endParaRPr>
          </a:p>
        </p:txBody>
      </p:sp>
      <p:sp>
        <p:nvSpPr>
          <p:cNvPr id="130" name="Google Shape;130;p11"/>
          <p:cNvSpPr txBox="1">
            <a:spLocks noGrp="1"/>
          </p:cNvSpPr>
          <p:nvPr>
            <p:ph type="body" idx="1"/>
          </p:nvPr>
        </p:nvSpPr>
        <p:spPr>
          <a:xfrm>
            <a:off x="311700" y="658050"/>
            <a:ext cx="7544700" cy="3910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chemeClr val="dk1"/>
              </a:buClr>
              <a:buSzPts val="2000"/>
              <a:buFont typeface="Calibri"/>
              <a:buChar char="●"/>
            </a:pPr>
            <a:r>
              <a:rPr lang="en" sz="2000" b="1">
                <a:solidFill>
                  <a:schemeClr val="dk1"/>
                </a:solidFill>
                <a:highlight>
                  <a:srgbClr val="FFFFFF"/>
                </a:highlight>
                <a:latin typeface="Calibri"/>
                <a:ea typeface="Calibri"/>
                <a:cs typeface="Calibri"/>
                <a:sym typeface="Calibri"/>
              </a:rPr>
              <a:t>The Desert festival is celebrated in Jaisalmer in Rajasthan. </a:t>
            </a:r>
            <a:endParaRPr sz="2000" b="1">
              <a:solidFill>
                <a:schemeClr val="dk1"/>
              </a:solidFill>
              <a:highlight>
                <a:srgbClr val="FFFFFF"/>
              </a:highlight>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 sz="2000" b="1">
                <a:solidFill>
                  <a:schemeClr val="dk1"/>
                </a:solidFill>
                <a:highlight>
                  <a:srgbClr val="FFFFFF"/>
                </a:highlight>
                <a:latin typeface="Calibri"/>
                <a:ea typeface="Calibri"/>
                <a:cs typeface="Calibri"/>
                <a:sym typeface="Calibri"/>
              </a:rPr>
              <a:t>enjoyable activities are:</a:t>
            </a:r>
            <a:endParaRPr sz="2000" b="1">
              <a:solidFill>
                <a:schemeClr val="dk1"/>
              </a:solidFill>
              <a:highlight>
                <a:srgbClr val="FFFFFF"/>
              </a:highlight>
              <a:latin typeface="Calibri"/>
              <a:ea typeface="Calibri"/>
              <a:cs typeface="Calibri"/>
              <a:sym typeface="Calibri"/>
            </a:endParaRPr>
          </a:p>
          <a:p>
            <a:pPr marL="457200" lvl="0" indent="-355600" algn="l" rtl="0">
              <a:lnSpc>
                <a:spcPct val="115000"/>
              </a:lnSpc>
              <a:spcBef>
                <a:spcPts val="1200"/>
              </a:spcBef>
              <a:spcAft>
                <a:spcPts val="0"/>
              </a:spcAft>
              <a:buClr>
                <a:schemeClr val="dk1"/>
              </a:buClr>
              <a:buSzPts val="2000"/>
              <a:buFont typeface="Calibri"/>
              <a:buChar char="●"/>
            </a:pPr>
            <a:r>
              <a:rPr lang="en" sz="2000" b="1">
                <a:solidFill>
                  <a:schemeClr val="dk1"/>
                </a:solidFill>
                <a:highlight>
                  <a:srgbClr val="FFFFFF"/>
                </a:highlight>
                <a:latin typeface="Calibri"/>
                <a:ea typeface="Calibri"/>
                <a:cs typeface="Calibri"/>
                <a:sym typeface="Calibri"/>
              </a:rPr>
              <a:t> the Marushri (Mr. Desert) competition, turban-tying competition </a:t>
            </a:r>
            <a:endParaRPr sz="2000" b="1">
              <a:solidFill>
                <a:schemeClr val="dk1"/>
              </a:solidFill>
              <a:highlight>
                <a:srgbClr val="FFFFFF"/>
              </a:highlight>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 sz="2000" b="1">
                <a:solidFill>
                  <a:schemeClr val="dk1"/>
                </a:solidFill>
                <a:highlight>
                  <a:srgbClr val="FFFFFF"/>
                </a:highlight>
                <a:latin typeface="Calibri"/>
                <a:ea typeface="Calibri"/>
                <a:cs typeface="Calibri"/>
                <a:sym typeface="Calibri"/>
              </a:rPr>
              <a:t>tug of war. </a:t>
            </a:r>
            <a:endParaRPr sz="2000" b="1">
              <a:solidFill>
                <a:schemeClr val="dk1"/>
              </a:solidFill>
              <a:highlight>
                <a:srgbClr val="FFFFFF"/>
              </a:highlight>
              <a:latin typeface="Calibri"/>
              <a:ea typeface="Calibri"/>
              <a:cs typeface="Calibri"/>
              <a:sym typeface="Calibri"/>
            </a:endParaRPr>
          </a:p>
          <a:p>
            <a:pPr marL="457200" lvl="0" indent="-355600" algn="l" rtl="0">
              <a:lnSpc>
                <a:spcPct val="115000"/>
              </a:lnSpc>
              <a:spcBef>
                <a:spcPts val="1200"/>
              </a:spcBef>
              <a:spcAft>
                <a:spcPts val="0"/>
              </a:spcAft>
              <a:buClr>
                <a:schemeClr val="dk1"/>
              </a:buClr>
              <a:buSzPts val="2000"/>
              <a:buFont typeface="Calibri"/>
              <a:buChar char="●"/>
            </a:pPr>
            <a:r>
              <a:rPr lang="en" sz="2000" b="1">
                <a:solidFill>
                  <a:schemeClr val="dk1"/>
                </a:solidFill>
                <a:highlight>
                  <a:srgbClr val="FFFFFF"/>
                </a:highlight>
                <a:latin typeface="Calibri"/>
                <a:ea typeface="Calibri"/>
                <a:cs typeface="Calibri"/>
                <a:sym typeface="Calibri"/>
              </a:rPr>
              <a:t>Indians compete with foreigners which adds to the fun of the festival. </a:t>
            </a:r>
            <a:endParaRPr sz="2000" b="1">
              <a:solidFill>
                <a:schemeClr val="dk1"/>
              </a:solidFill>
              <a:highlight>
                <a:srgbClr val="FFFFFF"/>
              </a:highlight>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 sz="2000" b="1">
                <a:solidFill>
                  <a:schemeClr val="dk1"/>
                </a:solidFill>
                <a:highlight>
                  <a:srgbClr val="FFFFFF"/>
                </a:highlight>
                <a:latin typeface="Calibri"/>
                <a:ea typeface="Calibri"/>
                <a:cs typeface="Calibri"/>
                <a:sym typeface="Calibri"/>
              </a:rPr>
              <a:t>An interesting event is the mustache competition. </a:t>
            </a:r>
            <a:endParaRPr sz="2000" b="1">
              <a:solidFill>
                <a:schemeClr val="dk1"/>
              </a:solidFill>
              <a:highlight>
                <a:srgbClr val="FFFFFF"/>
              </a:highlight>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 sz="2000" b="1">
                <a:solidFill>
                  <a:schemeClr val="dk1"/>
                </a:solidFill>
                <a:highlight>
                  <a:srgbClr val="FFFFFF"/>
                </a:highlight>
                <a:latin typeface="Calibri"/>
                <a:ea typeface="Calibri"/>
                <a:cs typeface="Calibri"/>
                <a:sym typeface="Calibri"/>
              </a:rPr>
              <a:t>In this competition the prize is awarded to the person possessing the longest mustache.</a:t>
            </a:r>
            <a:endParaRPr sz="2000" b="1">
              <a:solidFill>
                <a:schemeClr val="dk1"/>
              </a:solidFill>
              <a:highlight>
                <a:srgbClr val="FFFFFF"/>
              </a:highlight>
              <a:latin typeface="Calibri"/>
              <a:ea typeface="Calibri"/>
              <a:cs typeface="Calibri"/>
              <a:sym typeface="Calibri"/>
            </a:endParaRPr>
          </a:p>
        </p:txBody>
      </p:sp>
      <p:pic>
        <p:nvPicPr>
          <p:cNvPr id="131" name="Google Shape;131;p11" descr="odm group logo_final.jpg"/>
          <p:cNvPicPr preferRelativeResize="0"/>
          <p:nvPr/>
        </p:nvPicPr>
        <p:blipFill rotWithShape="1">
          <a:blip r:embed="rId3">
            <a:alphaModFix/>
          </a:blip>
          <a:srcRect/>
          <a:stretch/>
        </p:blipFill>
        <p:spPr>
          <a:xfrm>
            <a:off x="7654608" y="43180"/>
            <a:ext cx="1412875" cy="914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endParaRPr/>
          </a:p>
        </p:txBody>
      </p:sp>
      <p:pic>
        <p:nvPicPr>
          <p:cNvPr id="137" name="Google Shape;137;p12" descr="In the sand storm of human emotions, every quiet sand grain starts spiralling with ecstasy. &#10;The Department of Tourism organised the Desert Festival from 17th-19th February in Jaisalmer. Rajasthani men and women, dressed in their best and brightest, dance and sing ballads. The festival was filled with traditional musicians, acrobats, camel tattoo shows, camel polo, traditional processions, camel mounted bands and more!&#10;&#10;http://www.tourism.rajasthan.gov.in/fairs-and-festivals.html&#10;&#10;#DesertFestival2019 #MyRajasthan #PadharoMhareDesh" title="Jaisalmer Desert Festival 2019 | Rajasthan Tourism">
            <a:hlinkClick r:id="rId3"/>
          </p:cNvPr>
          <p:cNvPicPr preferRelativeResize="0"/>
          <p:nvPr/>
        </p:nvPicPr>
        <p:blipFill rotWithShape="1">
          <a:blip r:embed="rId4">
            <a:alphaModFix/>
          </a:blip>
          <a:srcRect/>
          <a:stretch/>
        </p:blipFill>
        <p:spPr>
          <a:xfrm>
            <a:off x="311700" y="214875"/>
            <a:ext cx="8520600" cy="4418300"/>
          </a:xfrm>
          <a:prstGeom prst="rect">
            <a:avLst/>
          </a:prstGeom>
          <a:noFill/>
          <a:ln>
            <a:noFill/>
          </a:ln>
        </p:spPr>
      </p:pic>
      <p:pic>
        <p:nvPicPr>
          <p:cNvPr id="138" name="Google Shape;138;p12" descr="odm group logo_final.jpg"/>
          <p:cNvPicPr preferRelativeResize="0"/>
          <p:nvPr/>
        </p:nvPicPr>
        <p:blipFill rotWithShape="1">
          <a:blip r:embed="rId5">
            <a:alphaModFix/>
          </a:blip>
          <a:srcRect/>
          <a:stretch/>
        </p:blipFill>
        <p:spPr>
          <a:xfrm>
            <a:off x="7654608" y="43180"/>
            <a:ext cx="1412875" cy="914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020" b="1">
                <a:solidFill>
                  <a:srgbClr val="FF0000"/>
                </a:solidFill>
                <a:latin typeface="Calibri"/>
                <a:ea typeface="Calibri"/>
                <a:cs typeface="Calibri"/>
                <a:sym typeface="Calibri"/>
              </a:rPr>
              <a:t>Amer Fort- Jaipur</a:t>
            </a:r>
            <a:endParaRPr sz="2020" b="1">
              <a:solidFill>
                <a:srgbClr val="FF0000"/>
              </a:solidFill>
              <a:latin typeface="Calibri"/>
              <a:ea typeface="Calibri"/>
              <a:cs typeface="Calibri"/>
              <a:sym typeface="Calibri"/>
            </a:endParaRPr>
          </a:p>
        </p:txBody>
      </p:sp>
      <p:sp>
        <p:nvSpPr>
          <p:cNvPr id="144" name="Google Shape;144;p13"/>
          <p:cNvSpPr txBox="1">
            <a:spLocks noGrp="1"/>
          </p:cNvSpPr>
          <p:nvPr>
            <p:ph type="body" idx="1"/>
          </p:nvPr>
        </p:nvSpPr>
        <p:spPr>
          <a:xfrm>
            <a:off x="311700" y="1098750"/>
            <a:ext cx="3663300" cy="3416400"/>
          </a:xfrm>
          <a:prstGeom prst="rect">
            <a:avLst/>
          </a:prstGeom>
          <a:noFill/>
          <a:ln>
            <a:noFill/>
          </a:ln>
        </p:spPr>
        <p:txBody>
          <a:bodyPr spcFirstLastPara="1" wrap="square" lIns="91425" tIns="91425" rIns="91425" bIns="91425" anchor="t" anchorCtr="0">
            <a:noAutofit/>
          </a:bodyPr>
          <a:lstStyle/>
          <a:p>
            <a:pPr marL="457200" lvl="0" indent="-352425" algn="l" rtl="0">
              <a:lnSpc>
                <a:spcPct val="115000"/>
              </a:lnSpc>
              <a:spcBef>
                <a:spcPts val="0"/>
              </a:spcBef>
              <a:spcAft>
                <a:spcPts val="0"/>
              </a:spcAft>
              <a:buClr>
                <a:schemeClr val="dk1"/>
              </a:buClr>
              <a:buSzPts val="1950"/>
              <a:buFont typeface="Calibri"/>
              <a:buChar char="●"/>
            </a:pPr>
            <a:r>
              <a:rPr lang="en" sz="1950" b="1">
                <a:solidFill>
                  <a:schemeClr val="dk1"/>
                </a:solidFill>
                <a:highlight>
                  <a:srgbClr val="FFFFFF"/>
                </a:highlight>
                <a:latin typeface="Calibri"/>
                <a:ea typeface="Calibri"/>
                <a:cs typeface="Calibri"/>
                <a:sym typeface="Calibri"/>
              </a:rPr>
              <a:t>Amer Fort is a fort cum palace mesmerizes you with its beauty. </a:t>
            </a:r>
            <a:endParaRPr sz="1950" b="1">
              <a:solidFill>
                <a:schemeClr val="dk1"/>
              </a:solidFill>
              <a:highlight>
                <a:srgbClr val="FFFFFF"/>
              </a:highlight>
              <a:latin typeface="Calibri"/>
              <a:ea typeface="Calibri"/>
              <a:cs typeface="Calibri"/>
              <a:sym typeface="Calibri"/>
            </a:endParaRPr>
          </a:p>
          <a:p>
            <a:pPr marL="457200" lvl="0" indent="-352425" algn="l" rtl="0">
              <a:lnSpc>
                <a:spcPct val="115000"/>
              </a:lnSpc>
              <a:spcBef>
                <a:spcPts val="0"/>
              </a:spcBef>
              <a:spcAft>
                <a:spcPts val="0"/>
              </a:spcAft>
              <a:buClr>
                <a:schemeClr val="dk1"/>
              </a:buClr>
              <a:buSzPts val="1950"/>
              <a:buFont typeface="Calibri"/>
              <a:buChar char="●"/>
            </a:pPr>
            <a:r>
              <a:rPr lang="en" sz="1950" b="1">
                <a:solidFill>
                  <a:schemeClr val="dk1"/>
                </a:solidFill>
                <a:highlight>
                  <a:srgbClr val="FFFFFF"/>
                </a:highlight>
                <a:latin typeface="Calibri"/>
                <a:ea typeface="Calibri"/>
                <a:cs typeface="Calibri"/>
                <a:sym typeface="Calibri"/>
              </a:rPr>
              <a:t>Precision of carvings and embedment of stones prove that it is a finely-crafted marvel. </a:t>
            </a:r>
            <a:endParaRPr sz="1950" b="1">
              <a:solidFill>
                <a:schemeClr val="dk1"/>
              </a:solidFill>
              <a:highlight>
                <a:srgbClr val="FFFFFF"/>
              </a:highlight>
              <a:latin typeface="Calibri"/>
              <a:ea typeface="Calibri"/>
              <a:cs typeface="Calibri"/>
              <a:sym typeface="Calibri"/>
            </a:endParaRPr>
          </a:p>
          <a:p>
            <a:pPr marL="457200" lvl="0" indent="-352425" algn="l" rtl="0">
              <a:lnSpc>
                <a:spcPct val="115000"/>
              </a:lnSpc>
              <a:spcBef>
                <a:spcPts val="0"/>
              </a:spcBef>
              <a:spcAft>
                <a:spcPts val="0"/>
              </a:spcAft>
              <a:buClr>
                <a:schemeClr val="dk1"/>
              </a:buClr>
              <a:buSzPts val="1950"/>
              <a:buFont typeface="Calibri"/>
              <a:buChar char="●"/>
            </a:pPr>
            <a:r>
              <a:rPr lang="en" sz="1950" b="1">
                <a:solidFill>
                  <a:schemeClr val="dk1"/>
                </a:solidFill>
                <a:highlight>
                  <a:srgbClr val="FFFFFF"/>
                </a:highlight>
                <a:latin typeface="Calibri"/>
                <a:ea typeface="Calibri"/>
                <a:cs typeface="Calibri"/>
                <a:sym typeface="Calibri"/>
              </a:rPr>
              <a:t>Being perched on a hillock of Aravali Range, Amer Fort has been regarded as a UNESCO World Heritage Site </a:t>
            </a:r>
            <a:endParaRPr sz="2700" b="1">
              <a:solidFill>
                <a:schemeClr val="dk1"/>
              </a:solidFill>
              <a:latin typeface="Calibri"/>
              <a:ea typeface="Calibri"/>
              <a:cs typeface="Calibri"/>
              <a:sym typeface="Calibri"/>
            </a:endParaRPr>
          </a:p>
        </p:txBody>
      </p:sp>
      <p:pic>
        <p:nvPicPr>
          <p:cNvPr id="145" name="Google Shape;145;p13"/>
          <p:cNvPicPr preferRelativeResize="0"/>
          <p:nvPr/>
        </p:nvPicPr>
        <p:blipFill rotWithShape="1">
          <a:blip r:embed="rId3">
            <a:alphaModFix/>
          </a:blip>
          <a:srcRect/>
          <a:stretch/>
        </p:blipFill>
        <p:spPr>
          <a:xfrm>
            <a:off x="4176575" y="955675"/>
            <a:ext cx="4709525" cy="3810000"/>
          </a:xfrm>
          <a:prstGeom prst="rect">
            <a:avLst/>
          </a:prstGeom>
          <a:noFill/>
          <a:ln>
            <a:noFill/>
          </a:ln>
        </p:spPr>
      </p:pic>
      <p:pic>
        <p:nvPicPr>
          <p:cNvPr id="146" name="Google Shape;146;p13" descr="odm group logo_final.jpg"/>
          <p:cNvPicPr preferRelativeResize="0"/>
          <p:nvPr/>
        </p:nvPicPr>
        <p:blipFill rotWithShape="1">
          <a:blip r:embed="rId4">
            <a:alphaModFix/>
          </a:blip>
          <a:srcRect/>
          <a:stretch/>
        </p:blipFill>
        <p:spPr>
          <a:xfrm>
            <a:off x="7654608" y="43180"/>
            <a:ext cx="1412875" cy="914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4"/>
          <p:cNvSpPr txBox="1">
            <a:spLocks noGrp="1"/>
          </p:cNvSpPr>
          <p:nvPr>
            <p:ph type="title"/>
          </p:nvPr>
        </p:nvSpPr>
        <p:spPr>
          <a:xfrm>
            <a:off x="311700" y="174575"/>
            <a:ext cx="8520600" cy="456600"/>
          </a:xfrm>
          <a:prstGeom prst="rect">
            <a:avLst/>
          </a:prstGeom>
          <a:noFill/>
          <a:ln>
            <a:noFill/>
          </a:ln>
        </p:spPr>
        <p:txBody>
          <a:bodyPr spcFirstLastPara="1" wrap="square" lIns="91425" tIns="91425" rIns="91425" bIns="91425" anchor="t" anchorCtr="0">
            <a:noAutofit/>
          </a:bodyPr>
          <a:lstStyle/>
          <a:p>
            <a:pPr marL="190500" marR="190500" lvl="0" indent="0" algn="l" rtl="0">
              <a:lnSpc>
                <a:spcPct val="133000"/>
              </a:lnSpc>
              <a:spcBef>
                <a:spcPts val="2000"/>
              </a:spcBef>
              <a:spcAft>
                <a:spcPts val="0"/>
              </a:spcAft>
              <a:buClr>
                <a:schemeClr val="dk1"/>
              </a:buClr>
              <a:buSzPts val="990"/>
              <a:buFont typeface="Arial"/>
              <a:buNone/>
            </a:pPr>
            <a:r>
              <a:rPr lang="en" sz="1970" b="1">
                <a:solidFill>
                  <a:srgbClr val="FF0000"/>
                </a:solidFill>
                <a:highlight>
                  <a:srgbClr val="FFFFFF"/>
                </a:highlight>
              </a:rPr>
              <a:t>Mehrangarh Fort,Jodhpur</a:t>
            </a:r>
            <a:endParaRPr sz="1970" b="1">
              <a:solidFill>
                <a:srgbClr val="FF0000"/>
              </a:solidFill>
              <a:highlight>
                <a:srgbClr val="FFFFFF"/>
              </a:highlight>
            </a:endParaRPr>
          </a:p>
          <a:p>
            <a:pPr marL="0" lvl="0" indent="0" algn="l" rtl="0">
              <a:lnSpc>
                <a:spcPct val="100000"/>
              </a:lnSpc>
              <a:spcBef>
                <a:spcPts val="1000"/>
              </a:spcBef>
              <a:spcAft>
                <a:spcPts val="0"/>
              </a:spcAft>
              <a:buSzPts val="990"/>
              <a:buNone/>
            </a:pPr>
            <a:endParaRPr sz="2520"/>
          </a:p>
        </p:txBody>
      </p:sp>
      <p:sp>
        <p:nvSpPr>
          <p:cNvPr id="152" name="Google Shape;152;p14"/>
          <p:cNvSpPr txBox="1">
            <a:spLocks noGrp="1"/>
          </p:cNvSpPr>
          <p:nvPr>
            <p:ph type="body" idx="1"/>
          </p:nvPr>
        </p:nvSpPr>
        <p:spPr>
          <a:xfrm>
            <a:off x="311700" y="940075"/>
            <a:ext cx="4187100" cy="36288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Clr>
                <a:schemeClr val="dk1"/>
              </a:buClr>
              <a:buSzPts val="1800"/>
              <a:buChar char="●"/>
            </a:pPr>
            <a:r>
              <a:rPr lang="en" sz="1950" b="1">
                <a:solidFill>
                  <a:schemeClr val="dk1"/>
                </a:solidFill>
                <a:highlight>
                  <a:srgbClr val="FFFFFF"/>
                </a:highlight>
                <a:latin typeface="Calibri"/>
                <a:ea typeface="Calibri"/>
                <a:cs typeface="Calibri"/>
                <a:sym typeface="Calibri"/>
              </a:rPr>
              <a:t>Overlooking the Blue City of Jodhpur from a height from 125 meters, </a:t>
            </a:r>
            <a:r>
              <a:rPr lang="en" sz="1950" b="1">
                <a:solidFill>
                  <a:schemeClr val="dk1"/>
                </a:solidFill>
                <a:highlight>
                  <a:srgbClr val="FFFFFF"/>
                </a:highlight>
                <a:uFill>
                  <a:noFill/>
                </a:u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Mehrangarh Fort</a:t>
            </a:r>
            <a:r>
              <a:rPr lang="en" sz="2700" b="1">
                <a:solidFill>
                  <a:schemeClr val="dk1"/>
                </a:solidFill>
                <a:latin typeface="Calibri"/>
                <a:ea typeface="Calibri"/>
                <a:cs typeface="Calibri"/>
                <a:sym typeface="Calibri"/>
              </a:rPr>
              <a:t>.</a:t>
            </a:r>
            <a:endParaRPr sz="2700" b="1">
              <a:solidFill>
                <a:schemeClr val="dk1"/>
              </a:solidFill>
              <a:latin typeface="Calibri"/>
              <a:ea typeface="Calibri"/>
              <a:cs typeface="Calibri"/>
              <a:sym typeface="Calibri"/>
            </a:endParaRPr>
          </a:p>
          <a:p>
            <a:pPr marL="457200" lvl="0" indent="-352425" algn="l" rtl="0">
              <a:lnSpc>
                <a:spcPct val="115000"/>
              </a:lnSpc>
              <a:spcBef>
                <a:spcPts val="0"/>
              </a:spcBef>
              <a:spcAft>
                <a:spcPts val="0"/>
              </a:spcAft>
              <a:buClr>
                <a:schemeClr val="dk1"/>
              </a:buClr>
              <a:buSzPts val="1950"/>
              <a:buFont typeface="Calibri"/>
              <a:buChar char="●"/>
            </a:pPr>
            <a:r>
              <a:rPr lang="en" sz="1950" b="1">
                <a:solidFill>
                  <a:schemeClr val="dk1"/>
                </a:solidFill>
                <a:highlight>
                  <a:srgbClr val="FFFFFF"/>
                </a:highlight>
                <a:latin typeface="Calibri"/>
                <a:ea typeface="Calibri"/>
                <a:cs typeface="Calibri"/>
                <a:sym typeface="Calibri"/>
              </a:rPr>
              <a:t> The fort has many palaces. </a:t>
            </a:r>
            <a:endParaRPr sz="2700" b="1">
              <a:solidFill>
                <a:schemeClr val="dk1"/>
              </a:solidFill>
              <a:latin typeface="Calibri"/>
              <a:ea typeface="Calibri"/>
              <a:cs typeface="Calibri"/>
              <a:sym typeface="Calibri"/>
            </a:endParaRPr>
          </a:p>
        </p:txBody>
      </p:sp>
      <p:pic>
        <p:nvPicPr>
          <p:cNvPr id="153" name="Google Shape;153;p14"/>
          <p:cNvPicPr preferRelativeResize="0"/>
          <p:nvPr/>
        </p:nvPicPr>
        <p:blipFill rotWithShape="1">
          <a:blip r:embed="rId4">
            <a:alphaModFix/>
          </a:blip>
          <a:srcRect/>
          <a:stretch/>
        </p:blipFill>
        <p:spPr>
          <a:xfrm>
            <a:off x="4572000" y="519025"/>
            <a:ext cx="4252925" cy="3810000"/>
          </a:xfrm>
          <a:prstGeom prst="rect">
            <a:avLst/>
          </a:prstGeom>
          <a:noFill/>
          <a:ln>
            <a:noFill/>
          </a:ln>
        </p:spPr>
      </p:pic>
      <p:pic>
        <p:nvPicPr>
          <p:cNvPr id="154" name="Google Shape;154;p14" descr="odm group logo_final.jpg"/>
          <p:cNvPicPr preferRelativeResize="0"/>
          <p:nvPr/>
        </p:nvPicPr>
        <p:blipFill rotWithShape="1">
          <a:blip r:embed="rId5">
            <a:alphaModFix/>
          </a:blip>
          <a:srcRect/>
          <a:stretch/>
        </p:blipFill>
        <p:spPr>
          <a:xfrm>
            <a:off x="7654608" y="43180"/>
            <a:ext cx="1412875" cy="914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5"/>
          <p:cNvSpPr txBox="1">
            <a:spLocks noGrp="1"/>
          </p:cNvSpPr>
          <p:nvPr>
            <p:ph type="title"/>
          </p:nvPr>
        </p:nvSpPr>
        <p:spPr>
          <a:xfrm>
            <a:off x="311700" y="120875"/>
            <a:ext cx="8520600" cy="657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sz="3400">
                <a:solidFill>
                  <a:srgbClr val="FF0000"/>
                </a:solidFill>
              </a:rPr>
              <a:t>J</a:t>
            </a:r>
            <a:r>
              <a:rPr lang="en" sz="2450" b="1">
                <a:solidFill>
                  <a:srgbClr val="FF0000"/>
                </a:solidFill>
                <a:highlight>
                  <a:srgbClr val="FFFFFF"/>
                </a:highlight>
                <a:uFill>
                  <a:noFill/>
                </a:uFill>
                <a:latin typeface="Verdana"/>
                <a:ea typeface="Verdana"/>
                <a:cs typeface="Verdana"/>
                <a:sym typeface="Verdana"/>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aisalmer Fort</a:t>
            </a:r>
            <a:r>
              <a:rPr lang="en" sz="2450" b="1">
                <a:solidFill>
                  <a:srgbClr val="FF0000"/>
                </a:solidFill>
                <a:highlight>
                  <a:srgbClr val="FFFFFF"/>
                </a:highlight>
                <a:latin typeface="Verdana"/>
                <a:ea typeface="Verdana"/>
                <a:cs typeface="Verdana"/>
                <a:sym typeface="Verdana"/>
              </a:rPr>
              <a:t> </a:t>
            </a:r>
            <a:endParaRPr sz="3400">
              <a:solidFill>
                <a:srgbClr val="FF0000"/>
              </a:solidFill>
            </a:endParaRPr>
          </a:p>
        </p:txBody>
      </p:sp>
      <p:sp>
        <p:nvSpPr>
          <p:cNvPr id="160" name="Google Shape;160;p15"/>
          <p:cNvSpPr txBox="1">
            <a:spLocks noGrp="1"/>
          </p:cNvSpPr>
          <p:nvPr>
            <p:ph type="body" idx="1"/>
          </p:nvPr>
        </p:nvSpPr>
        <p:spPr>
          <a:xfrm>
            <a:off x="311700" y="758875"/>
            <a:ext cx="3757500" cy="3810000"/>
          </a:xfrm>
          <a:prstGeom prst="rect">
            <a:avLst/>
          </a:prstGeom>
          <a:noFill/>
          <a:ln>
            <a:noFill/>
          </a:ln>
        </p:spPr>
        <p:txBody>
          <a:bodyPr spcFirstLastPara="1" wrap="square" lIns="91425" tIns="91425" rIns="91425" bIns="91425" anchor="t" anchorCtr="0">
            <a:normAutofit/>
          </a:bodyPr>
          <a:lstStyle/>
          <a:p>
            <a:pPr marL="457200" lvl="0" indent="-346090" algn="l" rtl="0">
              <a:lnSpc>
                <a:spcPct val="115000"/>
              </a:lnSpc>
              <a:spcBef>
                <a:spcPts val="0"/>
              </a:spcBef>
              <a:spcAft>
                <a:spcPts val="0"/>
              </a:spcAft>
              <a:buClr>
                <a:schemeClr val="dk1"/>
              </a:buClr>
              <a:buSzPts val="1850"/>
              <a:buFont typeface="Calibri"/>
              <a:buChar char="●"/>
            </a:pPr>
            <a:r>
              <a:rPr lang="en" sz="1850" b="1">
                <a:solidFill>
                  <a:schemeClr val="dk1"/>
                </a:solidFill>
                <a:highlight>
                  <a:srgbClr val="FFFFFF"/>
                </a:highlight>
                <a:latin typeface="Calibri"/>
                <a:ea typeface="Calibri"/>
                <a:cs typeface="Calibri"/>
                <a:sym typeface="Calibri"/>
              </a:rPr>
              <a:t>One of the largest forts in India, </a:t>
            </a:r>
            <a:r>
              <a:rPr lang="en" sz="1850" b="1">
                <a:solidFill>
                  <a:schemeClr val="dk1"/>
                </a:solidFill>
                <a:highlight>
                  <a:srgbClr val="FFFFFF"/>
                </a:highlight>
                <a:uFill>
                  <a:noFill/>
                </a:u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Jaisalmer Fort</a:t>
            </a:r>
            <a:r>
              <a:rPr lang="en" sz="1850" b="1">
                <a:solidFill>
                  <a:schemeClr val="dk1"/>
                </a:solidFill>
                <a:highlight>
                  <a:srgbClr val="FFFFFF"/>
                </a:highlight>
                <a:latin typeface="Calibri"/>
                <a:ea typeface="Calibri"/>
                <a:cs typeface="Calibri"/>
                <a:sym typeface="Calibri"/>
              </a:rPr>
              <a:t> was built in 1156 AD by King Rawal Jaisal. </a:t>
            </a:r>
            <a:endParaRPr sz="1850" b="1">
              <a:solidFill>
                <a:schemeClr val="dk1"/>
              </a:solidFill>
              <a:highlight>
                <a:srgbClr val="FFFFFF"/>
              </a:highlight>
              <a:latin typeface="Calibri"/>
              <a:ea typeface="Calibri"/>
              <a:cs typeface="Calibri"/>
              <a:sym typeface="Calibri"/>
            </a:endParaRPr>
          </a:p>
          <a:p>
            <a:pPr marL="457200" lvl="0" indent="-346090" algn="l" rtl="0">
              <a:lnSpc>
                <a:spcPct val="115000"/>
              </a:lnSpc>
              <a:spcBef>
                <a:spcPts val="0"/>
              </a:spcBef>
              <a:spcAft>
                <a:spcPts val="0"/>
              </a:spcAft>
              <a:buClr>
                <a:schemeClr val="dk1"/>
              </a:buClr>
              <a:buSzPts val="1850"/>
              <a:buFont typeface="Calibri"/>
              <a:buChar char="●"/>
            </a:pPr>
            <a:r>
              <a:rPr lang="en" sz="1850" b="1">
                <a:solidFill>
                  <a:schemeClr val="dk1"/>
                </a:solidFill>
                <a:highlight>
                  <a:srgbClr val="FFFFFF"/>
                </a:highlight>
                <a:latin typeface="Calibri"/>
                <a:ea typeface="Calibri"/>
                <a:cs typeface="Calibri"/>
                <a:sym typeface="Calibri"/>
              </a:rPr>
              <a:t>Merging with the golden desertscape of Jaisalmer, it is often regarded as </a:t>
            </a:r>
            <a:r>
              <a:rPr lang="en" sz="1850" b="1" i="1">
                <a:solidFill>
                  <a:schemeClr val="dk1"/>
                </a:solidFill>
                <a:highlight>
                  <a:srgbClr val="FFFFFF"/>
                </a:highlight>
                <a:latin typeface="Calibri"/>
                <a:ea typeface="Calibri"/>
                <a:cs typeface="Calibri"/>
                <a:sym typeface="Calibri"/>
              </a:rPr>
              <a:t>Sonar Quila</a:t>
            </a:r>
            <a:r>
              <a:rPr lang="en" sz="1850" b="1">
                <a:solidFill>
                  <a:schemeClr val="dk1"/>
                </a:solidFill>
                <a:highlight>
                  <a:srgbClr val="FFFFFF"/>
                </a:highlight>
                <a:latin typeface="Calibri"/>
                <a:ea typeface="Calibri"/>
                <a:cs typeface="Calibri"/>
                <a:sym typeface="Calibri"/>
              </a:rPr>
              <a:t> or the Golden Fort. </a:t>
            </a:r>
            <a:endParaRPr sz="1850" b="1">
              <a:solidFill>
                <a:schemeClr val="dk1"/>
              </a:solidFill>
              <a:highlight>
                <a:srgbClr val="FFFFFF"/>
              </a:highlight>
              <a:latin typeface="Calibri"/>
              <a:ea typeface="Calibri"/>
              <a:cs typeface="Calibri"/>
              <a:sym typeface="Calibri"/>
            </a:endParaRPr>
          </a:p>
          <a:p>
            <a:pPr marL="457200" lvl="0" indent="-346090" algn="l" rtl="0">
              <a:lnSpc>
                <a:spcPct val="115000"/>
              </a:lnSpc>
              <a:spcBef>
                <a:spcPts val="0"/>
              </a:spcBef>
              <a:spcAft>
                <a:spcPts val="0"/>
              </a:spcAft>
              <a:buClr>
                <a:schemeClr val="dk1"/>
              </a:buClr>
              <a:buSzPts val="1850"/>
              <a:buFont typeface="Calibri"/>
              <a:buChar char="●"/>
            </a:pPr>
            <a:r>
              <a:rPr lang="en" sz="1850" b="1">
                <a:solidFill>
                  <a:schemeClr val="dk1"/>
                </a:solidFill>
                <a:highlight>
                  <a:srgbClr val="FFFFFF"/>
                </a:highlight>
                <a:latin typeface="Calibri"/>
                <a:ea typeface="Calibri"/>
                <a:cs typeface="Calibri"/>
                <a:sym typeface="Calibri"/>
              </a:rPr>
              <a:t>The fort is nestled on a hill, 76 meters above the city and is located in the heart of Jodhpur.</a:t>
            </a:r>
            <a:endParaRPr sz="2600" b="1">
              <a:solidFill>
                <a:schemeClr val="dk1"/>
              </a:solidFill>
              <a:latin typeface="Calibri"/>
              <a:ea typeface="Calibri"/>
              <a:cs typeface="Calibri"/>
              <a:sym typeface="Calibri"/>
            </a:endParaRPr>
          </a:p>
        </p:txBody>
      </p:sp>
      <p:pic>
        <p:nvPicPr>
          <p:cNvPr id="161" name="Google Shape;161;p15"/>
          <p:cNvPicPr preferRelativeResize="0"/>
          <p:nvPr/>
        </p:nvPicPr>
        <p:blipFill rotWithShape="1">
          <a:blip r:embed="rId4">
            <a:alphaModFix/>
          </a:blip>
          <a:srcRect/>
          <a:stretch/>
        </p:blipFill>
        <p:spPr>
          <a:xfrm>
            <a:off x="4221600" y="228300"/>
            <a:ext cx="4769999" cy="4176575"/>
          </a:xfrm>
          <a:prstGeom prst="rect">
            <a:avLst/>
          </a:prstGeom>
          <a:noFill/>
          <a:ln>
            <a:noFill/>
          </a:ln>
        </p:spPr>
      </p:pic>
      <p:pic>
        <p:nvPicPr>
          <p:cNvPr id="162" name="Google Shape;162;p15" descr="odm group logo_final.jpg"/>
          <p:cNvPicPr preferRelativeResize="0"/>
          <p:nvPr/>
        </p:nvPicPr>
        <p:blipFill rotWithShape="1">
          <a:blip r:embed="rId5">
            <a:alphaModFix/>
          </a:blip>
          <a:srcRect/>
          <a:stretch/>
        </p:blipFill>
        <p:spPr>
          <a:xfrm>
            <a:off x="7654608" y="43180"/>
            <a:ext cx="1412875" cy="914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6"/>
          <p:cNvSpPr txBox="1">
            <a:spLocks noGrp="1"/>
          </p:cNvSpPr>
          <p:nvPr>
            <p:ph type="title"/>
          </p:nvPr>
        </p:nvSpPr>
        <p:spPr>
          <a:xfrm>
            <a:off x="311700" y="0"/>
            <a:ext cx="8520600" cy="6312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000" b="1">
                <a:solidFill>
                  <a:srgbClr val="FF0000"/>
                </a:solidFill>
                <a:latin typeface="Calibri"/>
                <a:ea typeface="Calibri"/>
                <a:cs typeface="Calibri"/>
                <a:sym typeface="Calibri"/>
              </a:rPr>
              <a:t>Answer the following questions</a:t>
            </a:r>
            <a:endParaRPr sz="2000" b="1">
              <a:solidFill>
                <a:srgbClr val="FF0000"/>
              </a:solidFill>
              <a:latin typeface="Calibri"/>
              <a:ea typeface="Calibri"/>
              <a:cs typeface="Calibri"/>
              <a:sym typeface="Calibri"/>
            </a:endParaRPr>
          </a:p>
        </p:txBody>
      </p:sp>
      <p:sp>
        <p:nvSpPr>
          <p:cNvPr id="168" name="Google Shape;168;p16"/>
          <p:cNvSpPr txBox="1">
            <a:spLocks noGrp="1"/>
          </p:cNvSpPr>
          <p:nvPr>
            <p:ph type="body" idx="1"/>
          </p:nvPr>
        </p:nvSpPr>
        <p:spPr>
          <a:xfrm>
            <a:off x="311700" y="537175"/>
            <a:ext cx="8520600" cy="40317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 </a:t>
            </a:r>
            <a:r>
              <a:rPr lang="en" b="1">
                <a:solidFill>
                  <a:srgbClr val="FF0000"/>
                </a:solidFill>
              </a:rPr>
              <a:t>1. </a:t>
            </a:r>
            <a:r>
              <a:rPr lang="en" sz="2000" b="1">
                <a:solidFill>
                  <a:srgbClr val="FF0000"/>
                </a:solidFill>
                <a:latin typeface="Calibri"/>
                <a:ea typeface="Calibri"/>
                <a:cs typeface="Calibri"/>
                <a:sym typeface="Calibri"/>
              </a:rPr>
              <a:t>What is a desert?</a:t>
            </a:r>
            <a:endParaRPr sz="2000" b="1">
              <a:solidFill>
                <a:srgbClr val="FF0000"/>
              </a:solidFill>
              <a:latin typeface="Calibri"/>
              <a:ea typeface="Calibri"/>
              <a:cs typeface="Calibri"/>
              <a:sym typeface="Calibri"/>
            </a:endParaRPr>
          </a:p>
          <a:p>
            <a:pPr marL="0" lvl="0" indent="0" algn="l" rtl="0">
              <a:lnSpc>
                <a:spcPct val="115000"/>
              </a:lnSpc>
              <a:spcBef>
                <a:spcPts val="1200"/>
              </a:spcBef>
              <a:spcAft>
                <a:spcPts val="0"/>
              </a:spcAft>
              <a:buSzPts val="1800"/>
              <a:buNone/>
            </a:pPr>
            <a:r>
              <a:rPr lang="en" sz="2000" b="1">
                <a:solidFill>
                  <a:schemeClr val="dk1"/>
                </a:solidFill>
                <a:latin typeface="Calibri"/>
                <a:ea typeface="Calibri"/>
                <a:cs typeface="Calibri"/>
                <a:sym typeface="Calibri"/>
              </a:rPr>
              <a:t>Ans. A flat area with sandy soil and very little rain and vegetation is called a desert.</a:t>
            </a:r>
            <a:endParaRPr sz="2000" b="1">
              <a:solidFill>
                <a:schemeClr val="dk1"/>
              </a:solidFill>
              <a:latin typeface="Calibri"/>
              <a:ea typeface="Calibri"/>
              <a:cs typeface="Calibri"/>
              <a:sym typeface="Calibri"/>
            </a:endParaRPr>
          </a:p>
          <a:p>
            <a:pPr marL="0" lvl="0" indent="0" algn="l" rtl="0">
              <a:lnSpc>
                <a:spcPct val="115000"/>
              </a:lnSpc>
              <a:spcBef>
                <a:spcPts val="1200"/>
              </a:spcBef>
              <a:spcAft>
                <a:spcPts val="0"/>
              </a:spcAft>
              <a:buSzPts val="1800"/>
              <a:buNone/>
            </a:pPr>
            <a:r>
              <a:rPr lang="en" sz="2000" b="1">
                <a:solidFill>
                  <a:srgbClr val="FF0000"/>
                </a:solidFill>
                <a:latin typeface="Calibri"/>
                <a:ea typeface="Calibri"/>
                <a:cs typeface="Calibri"/>
                <a:sym typeface="Calibri"/>
              </a:rPr>
              <a:t>2.  Why are days hot and nights cool in the desert?</a:t>
            </a:r>
            <a:endParaRPr sz="2000" b="1">
              <a:solidFill>
                <a:srgbClr val="FF0000"/>
              </a:solidFill>
              <a:latin typeface="Calibri"/>
              <a:ea typeface="Calibri"/>
              <a:cs typeface="Calibri"/>
              <a:sym typeface="Calibri"/>
            </a:endParaRPr>
          </a:p>
          <a:p>
            <a:pPr marL="0" lvl="0" indent="0" algn="l" rtl="0">
              <a:lnSpc>
                <a:spcPct val="115000"/>
              </a:lnSpc>
              <a:spcBef>
                <a:spcPts val="1200"/>
              </a:spcBef>
              <a:spcAft>
                <a:spcPts val="1200"/>
              </a:spcAft>
              <a:buSzPts val="1800"/>
              <a:buNone/>
            </a:pPr>
            <a:r>
              <a:rPr lang="en" sz="2000" b="1">
                <a:solidFill>
                  <a:schemeClr val="dk1"/>
                </a:solidFill>
                <a:latin typeface="Calibri"/>
                <a:ea typeface="Calibri"/>
                <a:cs typeface="Calibri"/>
                <a:sym typeface="Calibri"/>
              </a:rPr>
              <a:t>Ans.The days are hot and nights are cool in desert because the sun heats up quickly in the day and cools down fast at night.</a:t>
            </a:r>
            <a:r>
              <a:rPr lang="en" b="1">
                <a:solidFill>
                  <a:schemeClr val="dk1"/>
                </a:solidFill>
              </a:rPr>
              <a:t> </a:t>
            </a:r>
            <a:endParaRPr b="1">
              <a:solidFill>
                <a:schemeClr val="dk1"/>
              </a:solidFill>
            </a:endParaRPr>
          </a:p>
        </p:txBody>
      </p:sp>
      <p:pic>
        <p:nvPicPr>
          <p:cNvPr id="169" name="Google Shape;169;p16" descr="odm group logo_final.jpg"/>
          <p:cNvPicPr preferRelativeResize="0"/>
          <p:nvPr/>
        </p:nvPicPr>
        <p:blipFill rotWithShape="1">
          <a:blip r:embed="rId3">
            <a:alphaModFix/>
          </a:blip>
          <a:srcRect/>
          <a:stretch/>
        </p:blipFill>
        <p:spPr>
          <a:xfrm>
            <a:off x="7654608" y="43180"/>
            <a:ext cx="1412875" cy="914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7"/>
          <p:cNvSpPr txBox="1">
            <a:spLocks noGrp="1"/>
          </p:cNvSpPr>
          <p:nvPr>
            <p:ph type="title"/>
          </p:nvPr>
        </p:nvSpPr>
        <p:spPr>
          <a:xfrm>
            <a:off x="311700" y="107425"/>
            <a:ext cx="8520600" cy="617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000" b="1">
                <a:solidFill>
                  <a:srgbClr val="FF0000"/>
                </a:solidFill>
                <a:latin typeface="Calibri"/>
                <a:ea typeface="Calibri"/>
                <a:cs typeface="Calibri"/>
                <a:sym typeface="Calibri"/>
              </a:rPr>
              <a:t>Answer the following questions</a:t>
            </a:r>
            <a:endParaRPr sz="2000" b="1">
              <a:solidFill>
                <a:srgbClr val="FF0000"/>
              </a:solidFill>
              <a:latin typeface="Calibri"/>
              <a:ea typeface="Calibri"/>
              <a:cs typeface="Calibri"/>
              <a:sym typeface="Calibri"/>
            </a:endParaRPr>
          </a:p>
        </p:txBody>
      </p:sp>
      <p:sp>
        <p:nvSpPr>
          <p:cNvPr id="175" name="Google Shape;175;p17"/>
          <p:cNvSpPr txBox="1">
            <a:spLocks noGrp="1"/>
          </p:cNvSpPr>
          <p:nvPr>
            <p:ph type="body" idx="1"/>
          </p:nvPr>
        </p:nvSpPr>
        <p:spPr>
          <a:xfrm>
            <a:off x="311700" y="725125"/>
            <a:ext cx="8520600" cy="3843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2000" b="1">
                <a:solidFill>
                  <a:schemeClr val="dk1"/>
                </a:solidFill>
                <a:latin typeface="Calibri"/>
                <a:ea typeface="Calibri"/>
                <a:cs typeface="Calibri"/>
                <a:sym typeface="Calibri"/>
              </a:rPr>
              <a:t>Q 3. What is a sand dune? Why does it keep shifting?</a:t>
            </a:r>
            <a:endParaRPr sz="2000" b="1">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 sz="2000" b="1">
                <a:solidFill>
                  <a:schemeClr val="dk1"/>
                </a:solidFill>
                <a:latin typeface="Calibri"/>
                <a:ea typeface="Calibri"/>
                <a:cs typeface="Calibri"/>
                <a:sym typeface="Calibri"/>
              </a:rPr>
              <a:t>Ans. </a:t>
            </a:r>
            <a:endParaRPr sz="2000" b="1">
              <a:solidFill>
                <a:schemeClr val="dk1"/>
              </a:solidFill>
              <a:latin typeface="Calibri"/>
              <a:ea typeface="Calibri"/>
              <a:cs typeface="Calibri"/>
              <a:sym typeface="Calibri"/>
            </a:endParaRPr>
          </a:p>
          <a:p>
            <a:pPr marL="457200" lvl="0" indent="-355600" algn="l" rtl="0">
              <a:lnSpc>
                <a:spcPct val="115000"/>
              </a:lnSpc>
              <a:spcBef>
                <a:spcPts val="1200"/>
              </a:spcBef>
              <a:spcAft>
                <a:spcPts val="0"/>
              </a:spcAft>
              <a:buClr>
                <a:schemeClr val="dk1"/>
              </a:buClr>
              <a:buSzPts val="2000"/>
              <a:buFont typeface="Calibri"/>
              <a:buChar char="●"/>
            </a:pPr>
            <a:r>
              <a:rPr lang="en" sz="2000" b="1">
                <a:solidFill>
                  <a:schemeClr val="dk1"/>
                </a:solidFill>
                <a:latin typeface="Calibri"/>
                <a:ea typeface="Calibri"/>
                <a:cs typeface="Calibri"/>
                <a:sym typeface="Calibri"/>
              </a:rPr>
              <a:t>Sand dunes are small Hills of sand. </a:t>
            </a:r>
            <a:endParaRPr sz="2000" b="1">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 sz="2000" b="1">
                <a:solidFill>
                  <a:schemeClr val="dk1"/>
                </a:solidFill>
                <a:latin typeface="Calibri"/>
                <a:ea typeface="Calibri"/>
                <a:cs typeface="Calibri"/>
                <a:sym typeface="Calibri"/>
              </a:rPr>
              <a:t>Sand dunes keep shifting because the strong winds move the dunes from one place to another.</a:t>
            </a:r>
            <a:endParaRPr sz="2000" b="1">
              <a:solidFill>
                <a:schemeClr val="dk1"/>
              </a:solidFill>
              <a:latin typeface="Calibri"/>
              <a:ea typeface="Calibri"/>
              <a:cs typeface="Calibri"/>
              <a:sym typeface="Calibri"/>
            </a:endParaRPr>
          </a:p>
          <a:p>
            <a:pPr marL="0" lvl="0" indent="0" algn="l" rtl="0">
              <a:lnSpc>
                <a:spcPct val="115000"/>
              </a:lnSpc>
              <a:spcBef>
                <a:spcPts val="1200"/>
              </a:spcBef>
              <a:spcAft>
                <a:spcPts val="1200"/>
              </a:spcAft>
              <a:buSzPts val="1800"/>
              <a:buNone/>
            </a:pPr>
            <a:endParaRPr sz="2100"/>
          </a:p>
        </p:txBody>
      </p:sp>
      <p:pic>
        <p:nvPicPr>
          <p:cNvPr id="176" name="Google Shape;176;p17" descr="odm group logo_final.jpg"/>
          <p:cNvPicPr preferRelativeResize="0"/>
          <p:nvPr/>
        </p:nvPicPr>
        <p:blipFill rotWithShape="1">
          <a:blip r:embed="rId3">
            <a:alphaModFix/>
          </a:blip>
          <a:srcRect/>
          <a:stretch/>
        </p:blipFill>
        <p:spPr>
          <a:xfrm>
            <a:off x="7654608" y="43180"/>
            <a:ext cx="1412875" cy="914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8"/>
          <p:cNvSpPr txBox="1">
            <a:spLocks noGrp="1"/>
          </p:cNvSpPr>
          <p:nvPr>
            <p:ph type="title"/>
          </p:nvPr>
        </p:nvSpPr>
        <p:spPr>
          <a:xfrm>
            <a:off x="311700" y="201450"/>
            <a:ext cx="8520600" cy="5640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38641"/>
              <a:buNone/>
            </a:pPr>
            <a:r>
              <a:rPr lang="en" b="1">
                <a:solidFill>
                  <a:srgbClr val="FF0000"/>
                </a:solidFill>
              </a:rPr>
              <a:t>                               </a:t>
            </a:r>
            <a:r>
              <a:rPr lang="en" sz="2244" b="1">
                <a:solidFill>
                  <a:srgbClr val="FF0000"/>
                </a:solidFill>
                <a:latin typeface="Calibri"/>
                <a:ea typeface="Calibri"/>
                <a:cs typeface="Calibri"/>
                <a:sym typeface="Calibri"/>
              </a:rPr>
              <a:t>HOMEWORK</a:t>
            </a:r>
            <a:endParaRPr sz="2244" b="1">
              <a:solidFill>
                <a:srgbClr val="FF0000"/>
              </a:solidFill>
              <a:latin typeface="Calibri"/>
              <a:ea typeface="Calibri"/>
              <a:cs typeface="Calibri"/>
              <a:sym typeface="Calibri"/>
            </a:endParaRPr>
          </a:p>
        </p:txBody>
      </p:sp>
      <p:sp>
        <p:nvSpPr>
          <p:cNvPr id="182" name="Google Shape;182;p18"/>
          <p:cNvSpPr txBox="1">
            <a:spLocks noGrp="1"/>
          </p:cNvSpPr>
          <p:nvPr>
            <p:ph type="body" idx="1"/>
          </p:nvPr>
        </p:nvSpPr>
        <p:spPr>
          <a:xfrm>
            <a:off x="610350" y="765450"/>
            <a:ext cx="7708500" cy="38031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sz="2000" b="1">
                <a:solidFill>
                  <a:schemeClr val="dk1"/>
                </a:solidFill>
                <a:latin typeface="Calibri"/>
                <a:ea typeface="Calibri"/>
                <a:cs typeface="Calibri"/>
                <a:sym typeface="Calibri"/>
              </a:rPr>
              <a:t>Write and paste any 3 handicrafts of Rajasthan in the project record.</a:t>
            </a:r>
            <a:endParaRPr sz="2400" b="1">
              <a:solidFill>
                <a:schemeClr val="dk1"/>
              </a:solidFill>
              <a:latin typeface="Calibri"/>
              <a:ea typeface="Calibri"/>
              <a:cs typeface="Calibri"/>
              <a:sym typeface="Calibri"/>
            </a:endParaRPr>
          </a:p>
        </p:txBody>
      </p:sp>
      <p:pic>
        <p:nvPicPr>
          <p:cNvPr id="183" name="Google Shape;183;p18" descr="odm group logo_final.jpg"/>
          <p:cNvPicPr preferRelativeResize="0"/>
          <p:nvPr/>
        </p:nvPicPr>
        <p:blipFill rotWithShape="1">
          <a:blip r:embed="rId3">
            <a:alphaModFix/>
          </a:blip>
          <a:srcRect/>
          <a:stretch/>
        </p:blipFill>
        <p:spPr>
          <a:xfrm>
            <a:off x="7654608" y="43180"/>
            <a:ext cx="1412875" cy="914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sz="3600"/>
              <a:t>                     </a:t>
            </a:r>
            <a:r>
              <a:rPr lang="en" sz="3600" b="1">
                <a:solidFill>
                  <a:srgbClr val="FF0000"/>
                </a:solidFill>
              </a:rPr>
              <a:t> </a:t>
            </a:r>
            <a:r>
              <a:rPr lang="en" sz="4900" b="1">
                <a:solidFill>
                  <a:srgbClr val="FF0000"/>
                </a:solidFill>
              </a:rPr>
              <a:t>FACT FILE</a:t>
            </a:r>
            <a:endParaRPr sz="4900" b="1">
              <a:solidFill>
                <a:srgbClr val="FF0000"/>
              </a:solidFill>
            </a:endParaRPr>
          </a:p>
        </p:txBody>
      </p:sp>
      <p:pic>
        <p:nvPicPr>
          <p:cNvPr id="189" name="Google Shape;189;p19" descr="odm group logo_final.jpg"/>
          <p:cNvPicPr preferRelativeResize="0"/>
          <p:nvPr/>
        </p:nvPicPr>
        <p:blipFill rotWithShape="1">
          <a:blip r:embed="rId3">
            <a:alphaModFix/>
          </a:blip>
          <a:srcRect/>
          <a:stretch/>
        </p:blipFill>
        <p:spPr>
          <a:xfrm>
            <a:off x="7654608" y="43180"/>
            <a:ext cx="1412875" cy="914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endParaRPr/>
          </a:p>
        </p:txBody>
      </p:sp>
      <p:sp>
        <p:nvSpPr>
          <p:cNvPr id="62" name="Google Shape;62;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endParaRPr/>
          </a:p>
        </p:txBody>
      </p:sp>
      <p:pic>
        <p:nvPicPr>
          <p:cNvPr id="63" name="Google Shape;63;p2"/>
          <p:cNvPicPr preferRelativeResize="0"/>
          <p:nvPr/>
        </p:nvPicPr>
        <p:blipFill rotWithShape="1">
          <a:blip r:embed="rId3">
            <a:alphaModFix/>
          </a:blip>
          <a:srcRect/>
          <a:stretch/>
        </p:blipFill>
        <p:spPr>
          <a:xfrm>
            <a:off x="67150" y="152400"/>
            <a:ext cx="8520601" cy="4910524"/>
          </a:xfrm>
          <a:prstGeom prst="rect">
            <a:avLst/>
          </a:prstGeom>
          <a:noFill/>
          <a:ln>
            <a:noFill/>
          </a:ln>
        </p:spPr>
      </p:pic>
      <p:pic>
        <p:nvPicPr>
          <p:cNvPr id="64" name="Google Shape;64;p2" descr="odm group logo_final.jpg"/>
          <p:cNvPicPr preferRelativeResize="0"/>
          <p:nvPr/>
        </p:nvPicPr>
        <p:blipFill rotWithShape="1">
          <a:blip r:embed="rId4">
            <a:alphaModFix/>
          </a:blip>
          <a:srcRect/>
          <a:stretch/>
        </p:blipFill>
        <p:spPr>
          <a:xfrm>
            <a:off x="7654608" y="43180"/>
            <a:ext cx="1412875" cy="914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0"/>
          <p:cNvSpPr txBox="1">
            <a:spLocks noGrp="1"/>
          </p:cNvSpPr>
          <p:nvPr>
            <p:ph type="title"/>
          </p:nvPr>
        </p:nvSpPr>
        <p:spPr>
          <a:xfrm>
            <a:off x="311700" y="134300"/>
            <a:ext cx="8520600" cy="470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2020" b="1">
                <a:solidFill>
                  <a:srgbClr val="FF0000"/>
                </a:solidFill>
                <a:latin typeface="Calibri"/>
                <a:ea typeface="Calibri"/>
                <a:cs typeface="Calibri"/>
                <a:sym typeface="Calibri"/>
              </a:rPr>
              <a:t>Luni river</a:t>
            </a:r>
            <a:endParaRPr sz="2020" b="1">
              <a:solidFill>
                <a:srgbClr val="FF0000"/>
              </a:solidFill>
              <a:latin typeface="Calibri"/>
              <a:ea typeface="Calibri"/>
              <a:cs typeface="Calibri"/>
              <a:sym typeface="Calibri"/>
            </a:endParaRPr>
          </a:p>
        </p:txBody>
      </p:sp>
      <p:sp>
        <p:nvSpPr>
          <p:cNvPr id="195" name="Google Shape;195;p20"/>
          <p:cNvSpPr txBox="1">
            <a:spLocks noGrp="1"/>
          </p:cNvSpPr>
          <p:nvPr>
            <p:ph type="body" idx="1"/>
          </p:nvPr>
        </p:nvSpPr>
        <p:spPr>
          <a:xfrm>
            <a:off x="311700" y="711775"/>
            <a:ext cx="4670700" cy="3857100"/>
          </a:xfrm>
          <a:prstGeom prst="rect">
            <a:avLst/>
          </a:prstGeom>
          <a:noFill/>
          <a:ln>
            <a:noFill/>
          </a:ln>
        </p:spPr>
        <p:txBody>
          <a:bodyPr spcFirstLastPara="1" wrap="square" lIns="91425" tIns="91425" rIns="91425" bIns="91425" anchor="t" anchorCtr="0">
            <a:normAutofit/>
          </a:bodyPr>
          <a:lstStyle/>
          <a:p>
            <a:pPr marL="457200" lvl="0" indent="-355600" algn="l" rtl="0">
              <a:lnSpc>
                <a:spcPct val="95000"/>
              </a:lnSpc>
              <a:spcBef>
                <a:spcPts val="0"/>
              </a:spcBef>
              <a:spcAft>
                <a:spcPts val="0"/>
              </a:spcAft>
              <a:buClr>
                <a:srgbClr val="111111"/>
              </a:buClr>
              <a:buSzPts val="2000"/>
              <a:buFont typeface="Calibri"/>
              <a:buChar char="●"/>
            </a:pPr>
            <a:r>
              <a:rPr lang="en" sz="2000" b="1">
                <a:solidFill>
                  <a:srgbClr val="111111"/>
                </a:solidFill>
                <a:latin typeface="Calibri"/>
                <a:ea typeface="Calibri"/>
                <a:cs typeface="Calibri"/>
                <a:sym typeface="Calibri"/>
              </a:rPr>
              <a:t>Luni, the Indian river with saline water that doesn’t drain into any sea or ocean.</a:t>
            </a:r>
            <a:endParaRPr sz="2000" b="1">
              <a:solidFill>
                <a:srgbClr val="111111"/>
              </a:solidFill>
              <a:latin typeface="Calibri"/>
              <a:ea typeface="Calibri"/>
              <a:cs typeface="Calibri"/>
              <a:sym typeface="Calibri"/>
            </a:endParaRPr>
          </a:p>
          <a:p>
            <a:pPr marL="457200" lvl="0" indent="0" algn="l" rtl="0">
              <a:lnSpc>
                <a:spcPct val="95000"/>
              </a:lnSpc>
              <a:spcBef>
                <a:spcPts val="0"/>
              </a:spcBef>
              <a:spcAft>
                <a:spcPts val="0"/>
              </a:spcAft>
              <a:buNone/>
            </a:pPr>
            <a:endParaRPr sz="2000" b="1">
              <a:solidFill>
                <a:srgbClr val="111111"/>
              </a:solidFill>
              <a:latin typeface="Calibri"/>
              <a:ea typeface="Calibri"/>
              <a:cs typeface="Calibri"/>
              <a:sym typeface="Calibri"/>
            </a:endParaRPr>
          </a:p>
          <a:p>
            <a:pPr marL="457200" lvl="0" indent="-352440" algn="l" rtl="0">
              <a:lnSpc>
                <a:spcPct val="95000"/>
              </a:lnSpc>
              <a:spcBef>
                <a:spcPts val="0"/>
              </a:spcBef>
              <a:spcAft>
                <a:spcPts val="0"/>
              </a:spcAft>
              <a:buClr>
                <a:schemeClr val="dk1"/>
              </a:buClr>
              <a:buSzPts val="1950"/>
              <a:buFont typeface="Calibri"/>
              <a:buChar char="●"/>
            </a:pPr>
            <a:r>
              <a:rPr lang="en" sz="1950" b="1">
                <a:solidFill>
                  <a:schemeClr val="dk1"/>
                </a:solidFill>
                <a:latin typeface="Calibri"/>
                <a:ea typeface="Calibri"/>
                <a:cs typeface="Calibri"/>
                <a:sym typeface="Calibri"/>
              </a:rPr>
              <a:t>Luni originates from the Aravalli Range in Rajasthan.</a:t>
            </a:r>
            <a:endParaRPr sz="1950" b="1">
              <a:solidFill>
                <a:schemeClr val="dk1"/>
              </a:solidFill>
              <a:latin typeface="Calibri"/>
              <a:ea typeface="Calibri"/>
              <a:cs typeface="Calibri"/>
              <a:sym typeface="Calibri"/>
            </a:endParaRPr>
          </a:p>
          <a:p>
            <a:pPr marL="457200" lvl="0" indent="0" algn="l" rtl="0">
              <a:lnSpc>
                <a:spcPct val="95000"/>
              </a:lnSpc>
              <a:spcBef>
                <a:spcPts val="0"/>
              </a:spcBef>
              <a:spcAft>
                <a:spcPts val="0"/>
              </a:spcAft>
              <a:buNone/>
            </a:pPr>
            <a:endParaRPr sz="1950" b="1">
              <a:solidFill>
                <a:schemeClr val="dk1"/>
              </a:solidFill>
              <a:latin typeface="Calibri"/>
              <a:ea typeface="Calibri"/>
              <a:cs typeface="Calibri"/>
              <a:sym typeface="Calibri"/>
            </a:endParaRPr>
          </a:p>
          <a:p>
            <a:pPr marL="457200" lvl="0" indent="-342912" algn="l" rtl="0">
              <a:lnSpc>
                <a:spcPct val="95000"/>
              </a:lnSpc>
              <a:spcBef>
                <a:spcPts val="0"/>
              </a:spcBef>
              <a:spcAft>
                <a:spcPts val="0"/>
              </a:spcAft>
              <a:buClr>
                <a:schemeClr val="dk1"/>
              </a:buClr>
              <a:buSzPts val="1800"/>
              <a:buFont typeface="Calibri"/>
              <a:buChar char="●"/>
            </a:pPr>
            <a:r>
              <a:rPr lang="en" sz="1950" b="1">
                <a:solidFill>
                  <a:schemeClr val="dk1"/>
                </a:solidFill>
                <a:latin typeface="Calibri"/>
                <a:ea typeface="Calibri"/>
                <a:cs typeface="Calibri"/>
                <a:sym typeface="Calibri"/>
              </a:rPr>
              <a:t> </a:t>
            </a:r>
            <a:r>
              <a:rPr lang="en" b="1">
                <a:solidFill>
                  <a:schemeClr val="dk1"/>
                </a:solidFill>
                <a:latin typeface="Calibri"/>
                <a:ea typeface="Calibri"/>
                <a:cs typeface="Calibri"/>
                <a:sym typeface="Calibri"/>
              </a:rPr>
              <a:t>Luni then flows into the Thar Desert and meets its end at the north-eastern part of the marsh called the Rann of Kutch in Gujarat, without flowing into any larger water body.</a:t>
            </a:r>
            <a:endParaRPr sz="4000" b="1">
              <a:solidFill>
                <a:srgbClr val="111111"/>
              </a:solidFill>
              <a:latin typeface="Calibri"/>
              <a:ea typeface="Calibri"/>
              <a:cs typeface="Calibri"/>
              <a:sym typeface="Calibri"/>
            </a:endParaRPr>
          </a:p>
        </p:txBody>
      </p:sp>
      <p:pic>
        <p:nvPicPr>
          <p:cNvPr id="196" name="Google Shape;196;p20"/>
          <p:cNvPicPr preferRelativeResize="0"/>
          <p:nvPr/>
        </p:nvPicPr>
        <p:blipFill rotWithShape="1">
          <a:blip r:embed="rId3">
            <a:alphaModFix/>
          </a:blip>
          <a:srcRect/>
          <a:stretch/>
        </p:blipFill>
        <p:spPr>
          <a:xfrm>
            <a:off x="5134800" y="901800"/>
            <a:ext cx="3856799" cy="3341925"/>
          </a:xfrm>
          <a:prstGeom prst="rect">
            <a:avLst/>
          </a:prstGeom>
          <a:noFill/>
          <a:ln>
            <a:noFill/>
          </a:ln>
        </p:spPr>
      </p:pic>
      <p:pic>
        <p:nvPicPr>
          <p:cNvPr id="197" name="Google Shape;197;p20" descr="odm group logo_final.jpg"/>
          <p:cNvPicPr preferRelativeResize="0"/>
          <p:nvPr/>
        </p:nvPicPr>
        <p:blipFill rotWithShape="1">
          <a:blip r:embed="rId4">
            <a:alphaModFix/>
          </a:blip>
          <a:srcRect/>
          <a:stretch/>
        </p:blipFill>
        <p:spPr>
          <a:xfrm>
            <a:off x="7654608" y="43180"/>
            <a:ext cx="1412875" cy="914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132d908fb95_0_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b="1">
                <a:solidFill>
                  <a:srgbClr val="FF0000"/>
                </a:solidFill>
                <a:latin typeface="Calibri"/>
                <a:ea typeface="Calibri"/>
                <a:cs typeface="Calibri"/>
                <a:sym typeface="Calibri"/>
              </a:rPr>
              <a:t>HOMEWORK</a:t>
            </a:r>
            <a:endParaRPr sz="2820" b="1">
              <a:solidFill>
                <a:srgbClr val="FF0000"/>
              </a:solidFill>
              <a:latin typeface="Calibri"/>
              <a:ea typeface="Calibri"/>
              <a:cs typeface="Calibri"/>
              <a:sym typeface="Calibri"/>
            </a:endParaRPr>
          </a:p>
        </p:txBody>
      </p:sp>
      <p:sp>
        <p:nvSpPr>
          <p:cNvPr id="203" name="Google Shape;203;g132d908fb95_0_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12ab5862380_0_170"/>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0" i="0" u="none" strike="noStrike" cap="none">
              <a:solidFill>
                <a:srgbClr val="000000"/>
              </a:solidFill>
              <a:latin typeface="Calibri"/>
              <a:ea typeface="Calibri"/>
              <a:cs typeface="Calibri"/>
              <a:sym typeface="Calibri"/>
            </a:endParaRPr>
          </a:p>
        </p:txBody>
      </p:sp>
      <p:pic>
        <p:nvPicPr>
          <p:cNvPr id="209" name="Google Shape;209;g12ab5862380_0_170" descr="odm group logo_final.jpg"/>
          <p:cNvPicPr preferRelativeResize="0"/>
          <p:nvPr/>
        </p:nvPicPr>
        <p:blipFill rotWithShape="1">
          <a:blip r:embed="rId3">
            <a:alphaModFix/>
          </a:blip>
          <a:srcRect/>
          <a:stretch/>
        </p:blipFill>
        <p:spPr>
          <a:xfrm>
            <a:off x="7485158" y="5"/>
            <a:ext cx="1412875" cy="914400"/>
          </a:xfrm>
          <a:prstGeom prst="rect">
            <a:avLst/>
          </a:prstGeom>
          <a:noFill/>
          <a:ln>
            <a:noFill/>
          </a:ln>
        </p:spPr>
      </p:pic>
      <p:sp>
        <p:nvSpPr>
          <p:cNvPr id="210" name="Google Shape;210;g12ab5862380_0_170"/>
          <p:cNvSpPr txBox="1"/>
          <p:nvPr/>
        </p:nvSpPr>
        <p:spPr>
          <a:xfrm>
            <a:off x="455930" y="1022350"/>
            <a:ext cx="8688000" cy="86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 sz="2800" b="1" i="0" u="none" strike="noStrike" cap="none">
                <a:solidFill>
                  <a:srgbClr val="FF0000"/>
                </a:solidFill>
                <a:latin typeface="Calibri"/>
                <a:ea typeface="Calibri"/>
                <a:cs typeface="Calibri"/>
                <a:sym typeface="Calibri"/>
              </a:rPr>
              <a:t>LEARNING OUTCOME </a:t>
            </a:r>
            <a:endParaRPr sz="2800" b="0" i="0" u="none" strike="noStrike" cap="none">
              <a:solidFill>
                <a:srgbClr val="000000"/>
              </a:solidFill>
              <a:latin typeface="Calibri"/>
              <a:ea typeface="Calibri"/>
              <a:cs typeface="Calibri"/>
              <a:sym typeface="Calibri"/>
            </a:endParaRPr>
          </a:p>
        </p:txBody>
      </p:sp>
      <p:sp>
        <p:nvSpPr>
          <p:cNvPr id="211" name="Google Shape;211;g12ab5862380_0_170"/>
          <p:cNvSpPr txBox="1"/>
          <p:nvPr/>
        </p:nvSpPr>
        <p:spPr>
          <a:xfrm>
            <a:off x="370840" y="1816100"/>
            <a:ext cx="7575600" cy="1923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000" b="1" i="0" u="none" strike="noStrike" cap="none">
                <a:solidFill>
                  <a:schemeClr val="dk1"/>
                </a:solidFill>
                <a:latin typeface="Calibri"/>
                <a:ea typeface="Calibri"/>
                <a:cs typeface="Calibri"/>
                <a:sym typeface="Calibri"/>
              </a:rPr>
              <a:t>The learner will be able to </a:t>
            </a:r>
            <a:endParaRPr/>
          </a:p>
          <a:p>
            <a:pPr marL="457200" lvl="0" indent="-349250" algn="l" rtl="0">
              <a:spcBef>
                <a:spcPts val="0"/>
              </a:spcBef>
              <a:spcAft>
                <a:spcPts val="0"/>
              </a:spcAft>
              <a:buSzPts val="1900"/>
              <a:buFont typeface="Calibri"/>
              <a:buChar char="•"/>
            </a:pPr>
            <a:r>
              <a:rPr lang="en" sz="2000" b="1">
                <a:solidFill>
                  <a:schemeClr val="dk1"/>
                </a:solidFill>
                <a:latin typeface="Calibri"/>
                <a:ea typeface="Calibri"/>
                <a:cs typeface="Calibri"/>
                <a:sym typeface="Calibri"/>
              </a:rPr>
              <a:t>How people live in deserts.</a:t>
            </a:r>
            <a:endParaRPr sz="2000" b="1">
              <a:solidFill>
                <a:schemeClr val="dk1"/>
              </a:solidFill>
              <a:latin typeface="Calibri"/>
              <a:ea typeface="Calibri"/>
              <a:cs typeface="Calibri"/>
              <a:sym typeface="Calibri"/>
            </a:endParaRPr>
          </a:p>
          <a:p>
            <a:pPr marL="457200" lvl="0" indent="-349250" algn="l" rtl="0">
              <a:spcBef>
                <a:spcPts val="0"/>
              </a:spcBef>
              <a:spcAft>
                <a:spcPts val="0"/>
              </a:spcAft>
              <a:buSzPts val="1900"/>
              <a:buFont typeface="Calibri"/>
              <a:buChar char="•"/>
            </a:pPr>
            <a:r>
              <a:rPr lang="en" sz="2000" b="1">
                <a:solidFill>
                  <a:schemeClr val="dk1"/>
                </a:solidFill>
                <a:latin typeface="Calibri"/>
                <a:ea typeface="Calibri"/>
                <a:cs typeface="Calibri"/>
                <a:sym typeface="Calibri"/>
              </a:rPr>
              <a:t>know that water shortage leads to a difficult life.</a:t>
            </a:r>
            <a:endParaRPr sz="2000" b="1">
              <a:solidFill>
                <a:schemeClr val="dk1"/>
              </a:solidFill>
              <a:latin typeface="Calibri"/>
              <a:ea typeface="Calibri"/>
              <a:cs typeface="Calibri"/>
              <a:sym typeface="Calibri"/>
            </a:endParaRPr>
          </a:p>
          <a:p>
            <a:pPr marL="457200" lvl="0" indent="-349250" algn="l" rtl="0">
              <a:spcBef>
                <a:spcPts val="0"/>
              </a:spcBef>
              <a:spcAft>
                <a:spcPts val="0"/>
              </a:spcAft>
              <a:buSzPts val="1900"/>
              <a:buFont typeface="Calibri"/>
              <a:buChar char="•"/>
            </a:pPr>
            <a:r>
              <a:rPr lang="en" sz="2000" b="1">
                <a:solidFill>
                  <a:schemeClr val="dk1"/>
                </a:solidFill>
                <a:latin typeface="Calibri"/>
                <a:ea typeface="Calibri"/>
                <a:cs typeface="Calibri"/>
                <a:sym typeface="Calibri"/>
              </a:rPr>
              <a:t>know who are Banjaras</a:t>
            </a:r>
            <a:endParaRPr sz="2000" b="1">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19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2"/>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7" name="Google Shape;217;p22" descr="odm group logo_final.jpg"/>
          <p:cNvPicPr preferRelativeResize="0"/>
          <p:nvPr/>
        </p:nvPicPr>
        <p:blipFill rotWithShape="1">
          <a:blip r:embed="rId3">
            <a:alphaModFix/>
          </a:blip>
          <a:srcRect/>
          <a:stretch/>
        </p:blipFill>
        <p:spPr>
          <a:xfrm>
            <a:off x="7654608" y="43180"/>
            <a:ext cx="1412875" cy="914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g12ab5862380_0_51"/>
          <p:cNvSpPr txBox="1"/>
          <p:nvPr/>
        </p:nvSpPr>
        <p:spPr>
          <a:xfrm>
            <a:off x="691515" y="1186180"/>
            <a:ext cx="38646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FF0000"/>
                </a:solidFill>
                <a:latin typeface="Calibri"/>
                <a:ea typeface="Calibri"/>
                <a:cs typeface="Calibri"/>
                <a:sym typeface="Calibri"/>
              </a:rPr>
              <a:t>LEARNING OBJECTIVES: </a:t>
            </a:r>
            <a:endParaRPr sz="2800" b="1" i="0" u="none" strike="noStrike" cap="none">
              <a:solidFill>
                <a:srgbClr val="FF0000"/>
              </a:solidFill>
              <a:latin typeface="Arial"/>
              <a:ea typeface="Arial"/>
              <a:cs typeface="Arial"/>
              <a:sym typeface="Arial"/>
            </a:endParaRPr>
          </a:p>
        </p:txBody>
      </p:sp>
      <p:sp>
        <p:nvSpPr>
          <p:cNvPr id="70" name="Google Shape;70;g12ab5862380_0_51"/>
          <p:cNvSpPr txBox="1"/>
          <p:nvPr/>
        </p:nvSpPr>
        <p:spPr>
          <a:xfrm>
            <a:off x="639445" y="1950720"/>
            <a:ext cx="71559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000" b="1" i="0" u="none" strike="noStrike" cap="none">
                <a:solidFill>
                  <a:srgbClr val="000000"/>
                </a:solidFill>
                <a:latin typeface="Calibri"/>
                <a:ea typeface="Calibri"/>
                <a:cs typeface="Calibri"/>
                <a:sym typeface="Calibri"/>
              </a:rPr>
              <a:t>To enable the learner to know about</a:t>
            </a:r>
            <a:endParaRPr/>
          </a:p>
          <a:p>
            <a:pPr marL="457200" lvl="0" indent="-355600" algn="l" rtl="0">
              <a:spcBef>
                <a:spcPts val="0"/>
              </a:spcBef>
              <a:spcAft>
                <a:spcPts val="0"/>
              </a:spcAft>
              <a:buClr>
                <a:schemeClr val="dk1"/>
              </a:buClr>
              <a:buSzPts val="2000"/>
              <a:buFont typeface="Calibri"/>
              <a:buChar char="●"/>
            </a:pPr>
            <a:r>
              <a:rPr lang="en" sz="2000" b="1">
                <a:solidFill>
                  <a:schemeClr val="dk1"/>
                </a:solidFill>
                <a:latin typeface="Calibri"/>
                <a:ea typeface="Calibri"/>
                <a:cs typeface="Calibri"/>
                <a:sym typeface="Calibri"/>
              </a:rPr>
              <a:t>the physical features of India.</a:t>
            </a:r>
            <a:endParaRPr sz="2000" b="1">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 sz="2000" b="1">
                <a:solidFill>
                  <a:schemeClr val="dk1"/>
                </a:solidFill>
                <a:latin typeface="Calibri"/>
                <a:ea typeface="Calibri"/>
                <a:cs typeface="Calibri"/>
                <a:sym typeface="Calibri"/>
              </a:rPr>
              <a:t>desert as a type of landform.</a:t>
            </a:r>
            <a:endParaRPr sz="2000" b="1">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 sz="2000" b="1">
                <a:solidFill>
                  <a:schemeClr val="dk1"/>
                </a:solidFill>
                <a:latin typeface="Calibri"/>
                <a:ea typeface="Calibri"/>
                <a:cs typeface="Calibri"/>
                <a:sym typeface="Calibri"/>
              </a:rPr>
              <a:t> life in the desert</a:t>
            </a:r>
            <a:endParaRPr sz="2000" b="1">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 sz="2000" b="1">
                <a:solidFill>
                  <a:schemeClr val="dk1"/>
                </a:solidFill>
                <a:latin typeface="Calibri"/>
                <a:ea typeface="Calibri"/>
                <a:cs typeface="Calibri"/>
                <a:sym typeface="Calibri"/>
              </a:rPr>
              <a:t>water shortage in desert</a:t>
            </a:r>
            <a:endParaRPr sz="2000" b="1">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 sz="2000" b="1">
                <a:solidFill>
                  <a:schemeClr val="dk1"/>
                </a:solidFill>
                <a:latin typeface="Calibri"/>
                <a:ea typeface="Calibri"/>
                <a:cs typeface="Calibri"/>
                <a:sym typeface="Calibri"/>
              </a:rPr>
              <a:t>less vegetation</a:t>
            </a:r>
            <a:endParaRPr sz="1900" b="1">
              <a:latin typeface="Calibri"/>
              <a:ea typeface="Calibri"/>
              <a:cs typeface="Calibri"/>
              <a:sym typeface="Calibri"/>
            </a:endParaRPr>
          </a:p>
        </p:txBody>
      </p:sp>
      <p:pic>
        <p:nvPicPr>
          <p:cNvPr id="71" name="Google Shape;71;g12ab5862380_0_51" descr="odm group logo_final.jpg"/>
          <p:cNvPicPr preferRelativeResize="0"/>
          <p:nvPr/>
        </p:nvPicPr>
        <p:blipFill rotWithShape="1">
          <a:blip r:embed="rId3">
            <a:alphaModFix/>
          </a:blip>
          <a:srcRect/>
          <a:stretch/>
        </p:blipFill>
        <p:spPr>
          <a:xfrm>
            <a:off x="7654608" y="43180"/>
            <a:ext cx="1412875" cy="914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endParaRPr/>
          </a:p>
        </p:txBody>
      </p:sp>
      <p:sp>
        <p:nvSpPr>
          <p:cNvPr id="77" name="Google Shape;77;p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endParaRPr/>
          </a:p>
        </p:txBody>
      </p:sp>
      <p:pic>
        <p:nvPicPr>
          <p:cNvPr id="78" name="Google Shape;78;p4"/>
          <p:cNvPicPr preferRelativeResize="0"/>
          <p:nvPr/>
        </p:nvPicPr>
        <p:blipFill rotWithShape="1">
          <a:blip r:embed="rId3">
            <a:alphaModFix/>
          </a:blip>
          <a:srcRect/>
          <a:stretch/>
        </p:blipFill>
        <p:spPr>
          <a:xfrm>
            <a:off x="311700" y="0"/>
            <a:ext cx="8520601" cy="4807750"/>
          </a:xfrm>
          <a:prstGeom prst="rect">
            <a:avLst/>
          </a:prstGeom>
          <a:noFill/>
          <a:ln>
            <a:noFill/>
          </a:ln>
        </p:spPr>
      </p:pic>
      <p:pic>
        <p:nvPicPr>
          <p:cNvPr id="79" name="Google Shape;79;p4" descr="odm group logo_final.jpg"/>
          <p:cNvPicPr preferRelativeResize="0"/>
          <p:nvPr/>
        </p:nvPicPr>
        <p:blipFill rotWithShape="1">
          <a:blip r:embed="rId4">
            <a:alphaModFix/>
          </a:blip>
          <a:srcRect/>
          <a:stretch/>
        </p:blipFill>
        <p:spPr>
          <a:xfrm>
            <a:off x="7654608" y="43180"/>
            <a:ext cx="1412875" cy="914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endParaRPr/>
          </a:p>
        </p:txBody>
      </p:sp>
      <p:sp>
        <p:nvSpPr>
          <p:cNvPr id="85" name="Google Shape;85;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endParaRPr/>
          </a:p>
        </p:txBody>
      </p:sp>
      <p:pic>
        <p:nvPicPr>
          <p:cNvPr id="86" name="Google Shape;86;p5" descr="Rajasthan is a northern Indian state bordering Pakistan. Its palaces and forts are reminders of the many kingdoms that historically vied for the region. In its capital, Jaipur (the &quot;Pink City&quot;), are the 18th-century City Palace and Hawa Mahal, a former cloister for royal women, fronted by a 5-story pink-sandstone screen. Amer Fort, atop a nearby hill, was built by a Rajput prince in the early 1600s.&#10;&#10;Visted Udaipur, Kumbhalgarh, Nathdwara, Shilpgram mela in Rajasthan. It &#10;&#10;Captured by iPhone x and mavic pro edited in FCPX&#10;&#10;Instagram:&#10;https://www.instagram.com/harshit_vora_shortfilms/&#10;&#10;Facebook:&#10;https://www.facebook.com/voraHarshitphotography/&#10;&#10;Twitter: &#10;https://twitter.com/vharshit&#10;&#10;Snapchat:&#10;vharshit2 For licensing request please email: harshit.sjsu@gmail.com&#10;&#10;Legal:&#10;Any kind of usage of my videos/footage without permission is strictly prohibited. Violates will be served DMCA Takedown Notice." title="Breathtaking Rajasthan ~ Cinematic India Diaries 4k [iPhone X, DJI Mavic pro]">
            <a:hlinkClick r:id="rId3"/>
          </p:cNvPr>
          <p:cNvPicPr preferRelativeResize="0"/>
          <p:nvPr/>
        </p:nvPicPr>
        <p:blipFill rotWithShape="1">
          <a:blip r:embed="rId4">
            <a:alphaModFix/>
          </a:blip>
          <a:srcRect/>
          <a:stretch/>
        </p:blipFill>
        <p:spPr>
          <a:xfrm>
            <a:off x="311700" y="445025"/>
            <a:ext cx="8377200" cy="4123850"/>
          </a:xfrm>
          <a:prstGeom prst="rect">
            <a:avLst/>
          </a:prstGeom>
          <a:noFill/>
          <a:ln>
            <a:noFill/>
          </a:ln>
        </p:spPr>
      </p:pic>
      <p:pic>
        <p:nvPicPr>
          <p:cNvPr id="87" name="Google Shape;87;p5" descr="odm group logo_final.jpg"/>
          <p:cNvPicPr preferRelativeResize="0"/>
          <p:nvPr/>
        </p:nvPicPr>
        <p:blipFill rotWithShape="1">
          <a:blip r:embed="rId5">
            <a:alphaModFix/>
          </a:blip>
          <a:srcRect/>
          <a:stretch/>
        </p:blipFill>
        <p:spPr>
          <a:xfrm>
            <a:off x="7654608" y="43180"/>
            <a:ext cx="1412875" cy="914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6"/>
          <p:cNvSpPr txBox="1">
            <a:spLocks noGrp="1"/>
          </p:cNvSpPr>
          <p:nvPr>
            <p:ph type="title"/>
          </p:nvPr>
        </p:nvSpPr>
        <p:spPr>
          <a:xfrm>
            <a:off x="311700" y="188025"/>
            <a:ext cx="8520600" cy="510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020" b="1">
                <a:solidFill>
                  <a:srgbClr val="FF0000"/>
                </a:solidFill>
                <a:latin typeface="Calibri"/>
                <a:ea typeface="Calibri"/>
                <a:cs typeface="Calibri"/>
                <a:sym typeface="Calibri"/>
              </a:rPr>
              <a:t>Recapitulation</a:t>
            </a:r>
            <a:endParaRPr sz="2020" b="1">
              <a:solidFill>
                <a:srgbClr val="FF0000"/>
              </a:solidFill>
              <a:latin typeface="Calibri"/>
              <a:ea typeface="Calibri"/>
              <a:cs typeface="Calibri"/>
              <a:sym typeface="Calibri"/>
            </a:endParaRPr>
          </a:p>
        </p:txBody>
      </p:sp>
      <p:sp>
        <p:nvSpPr>
          <p:cNvPr id="93" name="Google Shape;93;p6"/>
          <p:cNvSpPr txBox="1">
            <a:spLocks noGrp="1"/>
          </p:cNvSpPr>
          <p:nvPr>
            <p:ph type="body" idx="1"/>
          </p:nvPr>
        </p:nvSpPr>
        <p:spPr>
          <a:xfrm>
            <a:off x="311700" y="698325"/>
            <a:ext cx="8520600" cy="3870600"/>
          </a:xfrm>
          <a:prstGeom prst="rect">
            <a:avLst/>
          </a:prstGeom>
          <a:noFill/>
          <a:ln>
            <a:noFill/>
          </a:ln>
        </p:spPr>
        <p:txBody>
          <a:bodyPr spcFirstLastPara="1" wrap="square" lIns="91425" tIns="91425" rIns="91425" bIns="91425" anchor="t" anchorCtr="0">
            <a:normAutofit/>
          </a:bodyPr>
          <a:lstStyle/>
          <a:p>
            <a:pPr marL="457200" lvl="0" indent="-349765" algn="l" rtl="0">
              <a:lnSpc>
                <a:spcPct val="115000"/>
              </a:lnSpc>
              <a:spcBef>
                <a:spcPts val="0"/>
              </a:spcBef>
              <a:spcAft>
                <a:spcPts val="0"/>
              </a:spcAft>
              <a:buClr>
                <a:schemeClr val="dk1"/>
              </a:buClr>
              <a:buSzPts val="1908"/>
              <a:buFont typeface="Calibri"/>
              <a:buChar char="●"/>
            </a:pPr>
            <a:r>
              <a:rPr lang="en" sz="1908" b="1">
                <a:solidFill>
                  <a:schemeClr val="dk1"/>
                </a:solidFill>
                <a:latin typeface="Calibri"/>
                <a:ea typeface="Calibri"/>
                <a:cs typeface="Calibri"/>
                <a:sym typeface="Calibri"/>
              </a:rPr>
              <a:t>The _____________ is the most useful animal in the desert.</a:t>
            </a:r>
            <a:endParaRPr sz="1908" b="1">
              <a:solidFill>
                <a:schemeClr val="dk1"/>
              </a:solidFill>
              <a:latin typeface="Calibri"/>
              <a:ea typeface="Calibri"/>
              <a:cs typeface="Calibri"/>
              <a:sym typeface="Calibri"/>
            </a:endParaRPr>
          </a:p>
          <a:p>
            <a:pPr marL="457200" lvl="0" indent="-336550" algn="l" rtl="0">
              <a:lnSpc>
                <a:spcPct val="115000"/>
              </a:lnSpc>
              <a:spcBef>
                <a:spcPts val="1200"/>
              </a:spcBef>
              <a:spcAft>
                <a:spcPts val="0"/>
              </a:spcAft>
              <a:buClr>
                <a:schemeClr val="dk1"/>
              </a:buClr>
              <a:buSzPts val="1700"/>
              <a:buChar char="●"/>
            </a:pPr>
            <a:r>
              <a:rPr lang="en" sz="1700" b="1">
                <a:solidFill>
                  <a:schemeClr val="dk1"/>
                </a:solidFill>
              </a:rPr>
              <a:t>The traditional dress of women is _______with Odhni to cover their head.</a:t>
            </a:r>
            <a:endParaRPr sz="1700" b="1">
              <a:solidFill>
                <a:schemeClr val="dk1"/>
              </a:solidFill>
            </a:endParaRPr>
          </a:p>
          <a:p>
            <a:pPr marL="457200" lvl="0" indent="-342900" algn="l" rtl="0">
              <a:lnSpc>
                <a:spcPct val="115000"/>
              </a:lnSpc>
              <a:spcBef>
                <a:spcPts val="0"/>
              </a:spcBef>
              <a:spcAft>
                <a:spcPts val="0"/>
              </a:spcAft>
              <a:buClr>
                <a:schemeClr val="dk1"/>
              </a:buClr>
              <a:buSzPts val="1800"/>
              <a:buFont typeface="Calibri"/>
              <a:buChar char="●"/>
            </a:pPr>
            <a:r>
              <a:rPr lang="en" sz="1900" b="1">
                <a:solidFill>
                  <a:schemeClr val="dk1"/>
                </a:solidFill>
                <a:latin typeface="Calibri"/>
                <a:ea typeface="Calibri"/>
                <a:cs typeface="Calibri"/>
                <a:sym typeface="Calibri"/>
              </a:rPr>
              <a:t>Desert has many small hills of sand called _____________.</a:t>
            </a:r>
            <a:endParaRPr sz="1900" b="1">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 b="1">
                <a:solidFill>
                  <a:srgbClr val="080000"/>
                </a:solidFill>
                <a:latin typeface="Calibri"/>
                <a:ea typeface="Calibri"/>
                <a:cs typeface="Calibri"/>
                <a:sym typeface="Calibri"/>
              </a:rPr>
              <a:t>An area in the desert, with water and greenery is called an __________.</a:t>
            </a:r>
            <a:endParaRPr b="1">
              <a:solidFill>
                <a:srgbClr val="080000"/>
              </a:solidFill>
              <a:latin typeface="Calibri"/>
              <a:ea typeface="Calibri"/>
              <a:cs typeface="Calibri"/>
              <a:sym typeface="Calibri"/>
            </a:endParaRPr>
          </a:p>
          <a:p>
            <a:pPr marL="457200" lvl="0" indent="-330200" algn="l" rtl="0">
              <a:lnSpc>
                <a:spcPct val="115000"/>
              </a:lnSpc>
              <a:spcBef>
                <a:spcPts val="0"/>
              </a:spcBef>
              <a:spcAft>
                <a:spcPts val="0"/>
              </a:spcAft>
              <a:buClr>
                <a:schemeClr val="dk1"/>
              </a:buClr>
              <a:buSzPts val="1600"/>
              <a:buFont typeface="Calibri"/>
              <a:buChar char="●"/>
            </a:pPr>
            <a:r>
              <a:rPr lang="en" sz="1900" b="1">
                <a:solidFill>
                  <a:schemeClr val="dk1"/>
                </a:solidFill>
                <a:latin typeface="Calibri"/>
                <a:ea typeface="Calibri"/>
                <a:cs typeface="Calibri"/>
                <a:sym typeface="Calibri"/>
              </a:rPr>
              <a:t>Nomads of the Thar desert are called </a:t>
            </a:r>
            <a:r>
              <a:rPr lang="en" sz="1900" b="1" u="sng">
                <a:solidFill>
                  <a:schemeClr val="dk1"/>
                </a:solidFill>
                <a:latin typeface="Calibri"/>
                <a:ea typeface="Calibri"/>
                <a:cs typeface="Calibri"/>
                <a:sym typeface="Calibri"/>
              </a:rPr>
              <a:t>________.</a:t>
            </a:r>
            <a:endParaRPr sz="1900" b="1" u="sng">
              <a:solidFill>
                <a:schemeClr val="dk1"/>
              </a:solidFill>
              <a:latin typeface="Calibri"/>
              <a:ea typeface="Calibri"/>
              <a:cs typeface="Calibri"/>
              <a:sym typeface="Calibri"/>
            </a:endParaRPr>
          </a:p>
          <a:p>
            <a:pPr marL="457200" lvl="0" indent="-349250" algn="l" rtl="0">
              <a:lnSpc>
                <a:spcPct val="115000"/>
              </a:lnSpc>
              <a:spcBef>
                <a:spcPts val="0"/>
              </a:spcBef>
              <a:spcAft>
                <a:spcPts val="0"/>
              </a:spcAft>
              <a:buClr>
                <a:schemeClr val="dk1"/>
              </a:buClr>
              <a:buSzPts val="1900"/>
              <a:buFont typeface="Calibri"/>
              <a:buChar char="●"/>
            </a:pPr>
            <a:r>
              <a:rPr lang="en" b="1">
                <a:solidFill>
                  <a:schemeClr val="dk1"/>
                </a:solidFill>
                <a:latin typeface="Calibri"/>
                <a:ea typeface="Calibri"/>
                <a:cs typeface="Calibri"/>
                <a:sym typeface="Calibri"/>
              </a:rPr>
              <a:t>_________ canal which starts from Satluj river provides water to the parts of Thar Desert.</a:t>
            </a:r>
            <a:endParaRPr b="1">
              <a:solidFill>
                <a:schemeClr val="dk1"/>
              </a:solidFill>
              <a:latin typeface="Calibri"/>
              <a:ea typeface="Calibri"/>
              <a:cs typeface="Calibri"/>
              <a:sym typeface="Calibri"/>
            </a:endParaRPr>
          </a:p>
          <a:p>
            <a:pPr marL="457200" lvl="0" indent="0" algn="l" rtl="0">
              <a:lnSpc>
                <a:spcPct val="115000"/>
              </a:lnSpc>
              <a:spcBef>
                <a:spcPts val="1200"/>
              </a:spcBef>
              <a:spcAft>
                <a:spcPts val="0"/>
              </a:spcAft>
              <a:buNone/>
            </a:pPr>
            <a:endParaRPr sz="1900" b="1" u="sng">
              <a:solidFill>
                <a:schemeClr val="dk1"/>
              </a:solidFill>
            </a:endParaRPr>
          </a:p>
          <a:p>
            <a:pPr marL="457200" lvl="0" indent="0" algn="l" rtl="0">
              <a:lnSpc>
                <a:spcPct val="115000"/>
              </a:lnSpc>
              <a:spcBef>
                <a:spcPts val="1200"/>
              </a:spcBef>
              <a:spcAft>
                <a:spcPts val="1200"/>
              </a:spcAft>
              <a:buNone/>
            </a:pPr>
            <a:endParaRPr sz="2008" b="1">
              <a:solidFill>
                <a:schemeClr val="dk1"/>
              </a:solidFill>
            </a:endParaRPr>
          </a:p>
        </p:txBody>
      </p:sp>
      <p:pic>
        <p:nvPicPr>
          <p:cNvPr id="94" name="Google Shape;94;p6" descr="odm group logo_final.jpg"/>
          <p:cNvPicPr preferRelativeResize="0"/>
          <p:nvPr/>
        </p:nvPicPr>
        <p:blipFill rotWithShape="1">
          <a:blip r:embed="rId3">
            <a:alphaModFix/>
          </a:blip>
          <a:srcRect/>
          <a:stretch/>
        </p:blipFill>
        <p:spPr>
          <a:xfrm>
            <a:off x="7654608" y="43180"/>
            <a:ext cx="1412875" cy="914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7"/>
          <p:cNvSpPr txBox="1">
            <a:spLocks noGrp="1"/>
          </p:cNvSpPr>
          <p:nvPr>
            <p:ph type="title"/>
          </p:nvPr>
        </p:nvSpPr>
        <p:spPr>
          <a:xfrm>
            <a:off x="311700" y="107425"/>
            <a:ext cx="8520600" cy="5103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a:solidFill>
                  <a:srgbClr val="FF0000"/>
                </a:solidFill>
              </a:rPr>
              <a:t>Language and Festivals: </a:t>
            </a:r>
            <a:endParaRPr b="1">
              <a:solidFill>
                <a:srgbClr val="FF0000"/>
              </a:solidFill>
            </a:endParaRPr>
          </a:p>
        </p:txBody>
      </p:sp>
      <p:sp>
        <p:nvSpPr>
          <p:cNvPr id="100" name="Google Shape;100;p7"/>
          <p:cNvSpPr txBox="1">
            <a:spLocks noGrp="1"/>
          </p:cNvSpPr>
          <p:nvPr>
            <p:ph type="body" idx="1"/>
          </p:nvPr>
        </p:nvSpPr>
        <p:spPr>
          <a:xfrm>
            <a:off x="311700" y="617725"/>
            <a:ext cx="8296500" cy="395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2000" b="1">
                <a:solidFill>
                  <a:schemeClr val="dk1"/>
                </a:solidFill>
              </a:rPr>
              <a:t>Hindi and Rajasthani are the main languages. </a:t>
            </a:r>
            <a:endParaRPr sz="2000" b="1">
              <a:solidFill>
                <a:schemeClr val="dk1"/>
              </a:solidFill>
            </a:endParaRPr>
          </a:p>
          <a:p>
            <a:pPr marL="0" lvl="0" indent="0" algn="l" rtl="0">
              <a:lnSpc>
                <a:spcPct val="115000"/>
              </a:lnSpc>
              <a:spcBef>
                <a:spcPts val="1200"/>
              </a:spcBef>
              <a:spcAft>
                <a:spcPts val="0"/>
              </a:spcAft>
              <a:buSzPts val="1800"/>
              <a:buNone/>
            </a:pPr>
            <a:r>
              <a:rPr lang="en" sz="2000" b="1">
                <a:solidFill>
                  <a:schemeClr val="dk1"/>
                </a:solidFill>
              </a:rPr>
              <a:t>• The main festivals celebrated in Rajasthan are: </a:t>
            </a:r>
            <a:endParaRPr sz="2000" b="1">
              <a:solidFill>
                <a:schemeClr val="dk1"/>
              </a:solidFill>
            </a:endParaRPr>
          </a:p>
          <a:p>
            <a:pPr marL="0" lvl="0" indent="0" algn="l" rtl="0">
              <a:lnSpc>
                <a:spcPct val="115000"/>
              </a:lnSpc>
              <a:spcBef>
                <a:spcPts val="1200"/>
              </a:spcBef>
              <a:spcAft>
                <a:spcPts val="0"/>
              </a:spcAft>
              <a:buSzPts val="1800"/>
              <a:buNone/>
            </a:pPr>
            <a:r>
              <a:rPr lang="en" sz="2000" b="1">
                <a:solidFill>
                  <a:schemeClr val="dk1"/>
                </a:solidFill>
              </a:rPr>
              <a:t>➢ Holi</a:t>
            </a:r>
            <a:endParaRPr sz="2000" b="1">
              <a:solidFill>
                <a:schemeClr val="dk1"/>
              </a:solidFill>
            </a:endParaRPr>
          </a:p>
          <a:p>
            <a:pPr marL="0" lvl="0" indent="0" algn="l" rtl="0">
              <a:lnSpc>
                <a:spcPct val="115000"/>
              </a:lnSpc>
              <a:spcBef>
                <a:spcPts val="1200"/>
              </a:spcBef>
              <a:spcAft>
                <a:spcPts val="0"/>
              </a:spcAft>
              <a:buSzPts val="1800"/>
              <a:buNone/>
            </a:pPr>
            <a:r>
              <a:rPr lang="en" sz="2000" b="1">
                <a:solidFill>
                  <a:schemeClr val="dk1"/>
                </a:solidFill>
              </a:rPr>
              <a:t>➢ Diwali </a:t>
            </a:r>
            <a:endParaRPr sz="2000" b="1">
              <a:solidFill>
                <a:schemeClr val="dk1"/>
              </a:solidFill>
            </a:endParaRPr>
          </a:p>
          <a:p>
            <a:pPr marL="0" lvl="0" indent="0" algn="l" rtl="0">
              <a:lnSpc>
                <a:spcPct val="115000"/>
              </a:lnSpc>
              <a:spcBef>
                <a:spcPts val="1200"/>
              </a:spcBef>
              <a:spcAft>
                <a:spcPts val="0"/>
              </a:spcAft>
              <a:buSzPts val="1800"/>
              <a:buNone/>
            </a:pPr>
            <a:r>
              <a:rPr lang="en" sz="2000" b="1">
                <a:solidFill>
                  <a:schemeClr val="dk1"/>
                </a:solidFill>
              </a:rPr>
              <a:t>➢ Eid</a:t>
            </a:r>
            <a:endParaRPr sz="2000" b="1">
              <a:solidFill>
                <a:schemeClr val="dk1"/>
              </a:solidFill>
            </a:endParaRPr>
          </a:p>
          <a:p>
            <a:pPr marL="0" lvl="0" indent="0" algn="l" rtl="0">
              <a:lnSpc>
                <a:spcPct val="115000"/>
              </a:lnSpc>
              <a:spcBef>
                <a:spcPts val="1200"/>
              </a:spcBef>
              <a:spcAft>
                <a:spcPts val="0"/>
              </a:spcAft>
              <a:buSzPts val="1800"/>
              <a:buNone/>
            </a:pPr>
            <a:r>
              <a:rPr lang="en" sz="2000" b="1">
                <a:solidFill>
                  <a:schemeClr val="dk1"/>
                </a:solidFill>
              </a:rPr>
              <a:t> ➢ Dussehra</a:t>
            </a:r>
            <a:endParaRPr sz="2000" b="1">
              <a:solidFill>
                <a:schemeClr val="dk1"/>
              </a:solidFill>
            </a:endParaRPr>
          </a:p>
          <a:p>
            <a:pPr marL="0" lvl="0" indent="0" algn="l" rtl="0">
              <a:lnSpc>
                <a:spcPct val="115000"/>
              </a:lnSpc>
              <a:spcBef>
                <a:spcPts val="1200"/>
              </a:spcBef>
              <a:spcAft>
                <a:spcPts val="0"/>
              </a:spcAft>
              <a:buSzPts val="1800"/>
              <a:buNone/>
            </a:pPr>
            <a:r>
              <a:rPr lang="en" sz="2000" b="1">
                <a:solidFill>
                  <a:schemeClr val="dk1"/>
                </a:solidFill>
              </a:rPr>
              <a:t> ➢ Gangaur </a:t>
            </a:r>
            <a:endParaRPr sz="2000" b="1">
              <a:solidFill>
                <a:schemeClr val="dk1"/>
              </a:solidFill>
            </a:endParaRPr>
          </a:p>
          <a:p>
            <a:pPr marL="0" lvl="0" indent="0" algn="l" rtl="0">
              <a:lnSpc>
                <a:spcPct val="115000"/>
              </a:lnSpc>
              <a:spcBef>
                <a:spcPts val="1200"/>
              </a:spcBef>
              <a:spcAft>
                <a:spcPts val="1200"/>
              </a:spcAft>
              <a:buSzPts val="1800"/>
              <a:buNone/>
            </a:pPr>
            <a:r>
              <a:rPr lang="en" sz="2000" b="1">
                <a:solidFill>
                  <a:schemeClr val="dk1"/>
                </a:solidFill>
              </a:rPr>
              <a:t>➢ Teej</a:t>
            </a:r>
            <a:endParaRPr sz="2000" b="1">
              <a:solidFill>
                <a:schemeClr val="dk1"/>
              </a:solidFill>
            </a:endParaRPr>
          </a:p>
        </p:txBody>
      </p:sp>
      <p:pic>
        <p:nvPicPr>
          <p:cNvPr id="101" name="Google Shape;101;p7" descr="odm group logo_final.jpg"/>
          <p:cNvPicPr preferRelativeResize="0"/>
          <p:nvPr/>
        </p:nvPicPr>
        <p:blipFill rotWithShape="1">
          <a:blip r:embed="rId3">
            <a:alphaModFix/>
          </a:blip>
          <a:srcRect/>
          <a:stretch/>
        </p:blipFill>
        <p:spPr>
          <a:xfrm>
            <a:off x="7654608" y="43180"/>
            <a:ext cx="1412875" cy="914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8"/>
          <p:cNvSpPr txBox="1">
            <a:spLocks noGrp="1"/>
          </p:cNvSpPr>
          <p:nvPr>
            <p:ph type="title"/>
          </p:nvPr>
        </p:nvSpPr>
        <p:spPr>
          <a:xfrm>
            <a:off x="311700" y="134300"/>
            <a:ext cx="8520600" cy="55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20" b="1">
                <a:solidFill>
                  <a:srgbClr val="FF0000"/>
                </a:solidFill>
              </a:rPr>
              <a:t>Gangaur</a:t>
            </a:r>
            <a:endParaRPr sz="3620" b="1">
              <a:solidFill>
                <a:srgbClr val="FF0000"/>
              </a:solidFill>
            </a:endParaRPr>
          </a:p>
        </p:txBody>
      </p:sp>
      <p:sp>
        <p:nvSpPr>
          <p:cNvPr id="107" name="Google Shape;107;p8"/>
          <p:cNvSpPr txBox="1">
            <a:spLocks noGrp="1"/>
          </p:cNvSpPr>
          <p:nvPr>
            <p:ph type="body" idx="1"/>
          </p:nvPr>
        </p:nvSpPr>
        <p:spPr>
          <a:xfrm>
            <a:off x="311700" y="832625"/>
            <a:ext cx="4549800" cy="3736200"/>
          </a:xfrm>
          <a:prstGeom prst="rect">
            <a:avLst/>
          </a:prstGeom>
          <a:noFill/>
          <a:ln>
            <a:noFill/>
          </a:ln>
        </p:spPr>
        <p:txBody>
          <a:bodyPr spcFirstLastPara="1" wrap="square" lIns="91425" tIns="91425" rIns="91425" bIns="91425" anchor="t" anchorCtr="0">
            <a:normAutofit lnSpcReduction="10000"/>
          </a:bodyPr>
          <a:lstStyle/>
          <a:p>
            <a:pPr marL="457200" lvl="0" indent="-381000" algn="l" rtl="0">
              <a:lnSpc>
                <a:spcPct val="115000"/>
              </a:lnSpc>
              <a:spcBef>
                <a:spcPts val="0"/>
              </a:spcBef>
              <a:spcAft>
                <a:spcPts val="0"/>
              </a:spcAft>
              <a:buClr>
                <a:srgbClr val="202124"/>
              </a:buClr>
              <a:buSzPts val="2400"/>
              <a:buFont typeface="Calibri"/>
              <a:buChar char="●"/>
            </a:pPr>
            <a:r>
              <a:rPr lang="en" sz="2400" b="1">
                <a:solidFill>
                  <a:srgbClr val="202124"/>
                </a:solidFill>
                <a:highlight>
                  <a:srgbClr val="FFFFFF"/>
                </a:highlight>
                <a:latin typeface="Calibri"/>
                <a:ea typeface="Calibri"/>
                <a:cs typeface="Calibri"/>
                <a:sym typeface="Calibri"/>
              </a:rPr>
              <a:t>Gangaur is one of the most important and colour festivals of Rajasthan.</a:t>
            </a:r>
            <a:endParaRPr sz="2400" b="1">
              <a:solidFill>
                <a:srgbClr val="202124"/>
              </a:solidFill>
              <a:highlight>
                <a:srgbClr val="FFFFFF"/>
              </a:highlight>
              <a:latin typeface="Calibri"/>
              <a:ea typeface="Calibri"/>
              <a:cs typeface="Calibri"/>
              <a:sym typeface="Calibri"/>
            </a:endParaRPr>
          </a:p>
          <a:p>
            <a:pPr marL="0" lvl="0" indent="0" algn="l" rtl="0">
              <a:lnSpc>
                <a:spcPct val="115000"/>
              </a:lnSpc>
              <a:spcBef>
                <a:spcPts val="1200"/>
              </a:spcBef>
              <a:spcAft>
                <a:spcPts val="0"/>
              </a:spcAft>
              <a:buNone/>
            </a:pPr>
            <a:endParaRPr sz="2400" b="1">
              <a:solidFill>
                <a:srgbClr val="202124"/>
              </a:solidFill>
              <a:highlight>
                <a:srgbClr val="FFFFFF"/>
              </a:highlight>
              <a:latin typeface="Calibri"/>
              <a:ea typeface="Calibri"/>
              <a:cs typeface="Calibri"/>
              <a:sym typeface="Calibri"/>
            </a:endParaRPr>
          </a:p>
          <a:p>
            <a:pPr marL="457200" lvl="0" indent="-381000" algn="l" rtl="0">
              <a:lnSpc>
                <a:spcPct val="115000"/>
              </a:lnSpc>
              <a:spcBef>
                <a:spcPts val="1200"/>
              </a:spcBef>
              <a:spcAft>
                <a:spcPts val="0"/>
              </a:spcAft>
              <a:buClr>
                <a:srgbClr val="202124"/>
              </a:buClr>
              <a:buSzPts val="2400"/>
              <a:buFont typeface="Calibri"/>
              <a:buChar char="●"/>
            </a:pPr>
            <a:r>
              <a:rPr lang="en" sz="2400" b="1">
                <a:solidFill>
                  <a:srgbClr val="202124"/>
                </a:solidFill>
                <a:highlight>
                  <a:srgbClr val="FFFFFF"/>
                </a:highlight>
                <a:latin typeface="Calibri"/>
                <a:ea typeface="Calibri"/>
                <a:cs typeface="Calibri"/>
                <a:sym typeface="Calibri"/>
              </a:rPr>
              <a:t> Married women worship Goddess Parvati for longevity and good health of their husbands.</a:t>
            </a:r>
            <a:endParaRPr sz="3000" b="1">
              <a:latin typeface="Calibri"/>
              <a:ea typeface="Calibri"/>
              <a:cs typeface="Calibri"/>
              <a:sym typeface="Calibri"/>
            </a:endParaRPr>
          </a:p>
        </p:txBody>
      </p:sp>
      <p:pic>
        <p:nvPicPr>
          <p:cNvPr id="108" name="Google Shape;108;p8"/>
          <p:cNvPicPr preferRelativeResize="0"/>
          <p:nvPr/>
        </p:nvPicPr>
        <p:blipFill rotWithShape="1">
          <a:blip r:embed="rId3">
            <a:alphaModFix/>
          </a:blip>
          <a:srcRect/>
          <a:stretch/>
        </p:blipFill>
        <p:spPr>
          <a:xfrm>
            <a:off x="5013900" y="1368900"/>
            <a:ext cx="3977700" cy="3143425"/>
          </a:xfrm>
          <a:prstGeom prst="rect">
            <a:avLst/>
          </a:prstGeom>
          <a:noFill/>
          <a:ln>
            <a:noFill/>
          </a:ln>
        </p:spPr>
      </p:pic>
      <p:pic>
        <p:nvPicPr>
          <p:cNvPr id="109" name="Google Shape;109;p8" descr="odm group logo_final.jpg"/>
          <p:cNvPicPr preferRelativeResize="0"/>
          <p:nvPr/>
        </p:nvPicPr>
        <p:blipFill rotWithShape="1">
          <a:blip r:embed="rId4">
            <a:alphaModFix/>
          </a:blip>
          <a:srcRect/>
          <a:stretch/>
        </p:blipFill>
        <p:spPr>
          <a:xfrm>
            <a:off x="7654608" y="43180"/>
            <a:ext cx="1412875" cy="914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9"/>
          <p:cNvSpPr txBox="1">
            <a:spLocks noGrp="1"/>
          </p:cNvSpPr>
          <p:nvPr>
            <p:ph type="title"/>
          </p:nvPr>
        </p:nvSpPr>
        <p:spPr>
          <a:xfrm>
            <a:off x="311700" y="80575"/>
            <a:ext cx="8520600" cy="617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2020" b="1">
                <a:solidFill>
                  <a:srgbClr val="FF0000"/>
                </a:solidFill>
                <a:latin typeface="Calibri"/>
                <a:ea typeface="Calibri"/>
                <a:cs typeface="Calibri"/>
                <a:sym typeface="Calibri"/>
              </a:rPr>
              <a:t>Teej</a:t>
            </a:r>
            <a:endParaRPr sz="2020" b="1">
              <a:solidFill>
                <a:srgbClr val="FF0000"/>
              </a:solidFill>
              <a:latin typeface="Calibri"/>
              <a:ea typeface="Calibri"/>
              <a:cs typeface="Calibri"/>
              <a:sym typeface="Calibri"/>
            </a:endParaRPr>
          </a:p>
        </p:txBody>
      </p:sp>
      <p:sp>
        <p:nvSpPr>
          <p:cNvPr id="115" name="Google Shape;115;p9"/>
          <p:cNvSpPr txBox="1">
            <a:spLocks noGrp="1"/>
          </p:cNvSpPr>
          <p:nvPr>
            <p:ph type="body" idx="1"/>
          </p:nvPr>
        </p:nvSpPr>
        <p:spPr>
          <a:xfrm>
            <a:off x="311700" y="698275"/>
            <a:ext cx="8520600" cy="38706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Clr>
                <a:schemeClr val="dk1"/>
              </a:buClr>
              <a:buSzPts val="1800"/>
              <a:buChar char="●"/>
            </a:pPr>
            <a:r>
              <a:rPr lang="en" b="1">
                <a:solidFill>
                  <a:schemeClr val="dk1"/>
                </a:solidFill>
                <a:highlight>
                  <a:srgbClr val="FFFFFF"/>
                </a:highlight>
              </a:rPr>
              <a:t>Teej is a festival when married women observe a </a:t>
            </a:r>
            <a:endParaRPr b="1">
              <a:solidFill>
                <a:schemeClr val="dk1"/>
              </a:solidFill>
              <a:highlight>
                <a:srgbClr val="FFFFFF"/>
              </a:highlight>
            </a:endParaRPr>
          </a:p>
          <a:p>
            <a:pPr marL="457200" lvl="0" indent="0" algn="l" rtl="0">
              <a:lnSpc>
                <a:spcPct val="115000"/>
              </a:lnSpc>
              <a:spcBef>
                <a:spcPts val="1200"/>
              </a:spcBef>
              <a:spcAft>
                <a:spcPts val="0"/>
              </a:spcAft>
              <a:buNone/>
            </a:pPr>
            <a:r>
              <a:rPr lang="en" b="1">
                <a:solidFill>
                  <a:schemeClr val="dk1"/>
                </a:solidFill>
                <a:highlight>
                  <a:srgbClr val="FFFFFF"/>
                </a:highlight>
              </a:rPr>
              <a:t>day-long fast and pray to Lord Shiva and </a:t>
            </a:r>
            <a:endParaRPr b="1">
              <a:solidFill>
                <a:schemeClr val="dk1"/>
              </a:solidFill>
              <a:highlight>
                <a:srgbClr val="FFFFFF"/>
              </a:highlight>
            </a:endParaRPr>
          </a:p>
          <a:p>
            <a:pPr marL="457200" lvl="0" indent="0" algn="l" rtl="0">
              <a:lnSpc>
                <a:spcPct val="115000"/>
              </a:lnSpc>
              <a:spcBef>
                <a:spcPts val="1200"/>
              </a:spcBef>
              <a:spcAft>
                <a:spcPts val="0"/>
              </a:spcAft>
              <a:buNone/>
            </a:pPr>
            <a:r>
              <a:rPr lang="en" b="1">
                <a:solidFill>
                  <a:schemeClr val="dk1"/>
                </a:solidFill>
                <a:highlight>
                  <a:srgbClr val="FFFFFF"/>
                </a:highlight>
              </a:rPr>
              <a:t>Goddess Parvati for long life and well-being</a:t>
            </a:r>
            <a:endParaRPr b="1">
              <a:solidFill>
                <a:schemeClr val="dk1"/>
              </a:solidFill>
              <a:highlight>
                <a:srgbClr val="FFFFFF"/>
              </a:highlight>
            </a:endParaRPr>
          </a:p>
          <a:p>
            <a:pPr marL="457200" lvl="0" indent="0" algn="l" rtl="0">
              <a:lnSpc>
                <a:spcPct val="115000"/>
              </a:lnSpc>
              <a:spcBef>
                <a:spcPts val="1200"/>
              </a:spcBef>
              <a:spcAft>
                <a:spcPts val="0"/>
              </a:spcAft>
              <a:buNone/>
            </a:pPr>
            <a:r>
              <a:rPr lang="en" b="1">
                <a:solidFill>
                  <a:schemeClr val="dk1"/>
                </a:solidFill>
                <a:highlight>
                  <a:srgbClr val="FFFFFF"/>
                </a:highlight>
              </a:rPr>
              <a:t> of their husband.</a:t>
            </a:r>
            <a:endParaRPr b="1">
              <a:solidFill>
                <a:schemeClr val="dk1"/>
              </a:solidFill>
              <a:highlight>
                <a:srgbClr val="FFFFFF"/>
              </a:highlight>
            </a:endParaRPr>
          </a:p>
          <a:p>
            <a:pPr marL="457200" lvl="0" indent="-342900" algn="l" rtl="0">
              <a:lnSpc>
                <a:spcPct val="115000"/>
              </a:lnSpc>
              <a:spcBef>
                <a:spcPts val="1200"/>
              </a:spcBef>
              <a:spcAft>
                <a:spcPts val="0"/>
              </a:spcAft>
              <a:buClr>
                <a:schemeClr val="dk1"/>
              </a:buClr>
              <a:buSzPts val="1800"/>
              <a:buChar char="●"/>
            </a:pPr>
            <a:r>
              <a:rPr lang="en" b="1">
                <a:solidFill>
                  <a:schemeClr val="dk1"/>
                </a:solidFill>
                <a:highlight>
                  <a:srgbClr val="FFFFFF"/>
                </a:highlight>
              </a:rPr>
              <a:t> In India, three Teej festivals </a:t>
            </a:r>
            <a:endParaRPr b="1">
              <a:solidFill>
                <a:schemeClr val="dk1"/>
              </a:solidFill>
              <a:highlight>
                <a:srgbClr val="FFFFFF"/>
              </a:highlight>
            </a:endParaRPr>
          </a:p>
          <a:p>
            <a:pPr marL="457200" lvl="0" indent="0" algn="l" rtl="0">
              <a:lnSpc>
                <a:spcPct val="115000"/>
              </a:lnSpc>
              <a:spcBef>
                <a:spcPts val="1200"/>
              </a:spcBef>
              <a:spcAft>
                <a:spcPts val="1200"/>
              </a:spcAft>
              <a:buNone/>
            </a:pPr>
            <a:r>
              <a:rPr lang="en" b="1">
                <a:solidFill>
                  <a:schemeClr val="dk1"/>
                </a:solidFill>
                <a:highlight>
                  <a:srgbClr val="FFFFFF"/>
                </a:highlight>
              </a:rPr>
              <a:t>are celebrated. </a:t>
            </a:r>
            <a:endParaRPr sz="2400" b="1">
              <a:solidFill>
                <a:schemeClr val="dk1"/>
              </a:solidFill>
            </a:endParaRPr>
          </a:p>
        </p:txBody>
      </p:sp>
      <p:pic>
        <p:nvPicPr>
          <p:cNvPr id="116" name="Google Shape;116;p9"/>
          <p:cNvPicPr preferRelativeResize="0"/>
          <p:nvPr/>
        </p:nvPicPr>
        <p:blipFill rotWithShape="1">
          <a:blip r:embed="rId3">
            <a:alphaModFix/>
          </a:blip>
          <a:srcRect/>
          <a:stretch/>
        </p:blipFill>
        <p:spPr>
          <a:xfrm>
            <a:off x="5908975" y="698275"/>
            <a:ext cx="2994974" cy="3870600"/>
          </a:xfrm>
          <a:prstGeom prst="rect">
            <a:avLst/>
          </a:prstGeom>
          <a:noFill/>
          <a:ln>
            <a:noFill/>
          </a:ln>
        </p:spPr>
      </p:pic>
      <p:pic>
        <p:nvPicPr>
          <p:cNvPr id="117" name="Google Shape;117;p9" descr="odm group logo_final.jpg"/>
          <p:cNvPicPr preferRelativeResize="0"/>
          <p:nvPr/>
        </p:nvPicPr>
        <p:blipFill rotWithShape="1">
          <a:blip r:embed="rId4">
            <a:alphaModFix/>
          </a:blip>
          <a:srcRect/>
          <a:stretch/>
        </p:blipFill>
        <p:spPr>
          <a:xfrm>
            <a:off x="7654608" y="43180"/>
            <a:ext cx="1412875" cy="9144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721</Words>
  <Application>Microsoft Office PowerPoint</Application>
  <PresentationFormat>On-screen Show (16:9)</PresentationFormat>
  <Paragraphs>93</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Verdana</vt:lpstr>
      <vt:lpstr>Calibri</vt:lpstr>
      <vt:lpstr>Lora</vt:lpstr>
      <vt:lpstr>Simple Light</vt:lpstr>
      <vt:lpstr>PowerPoint Presentation</vt:lpstr>
      <vt:lpstr>PowerPoint Presentation</vt:lpstr>
      <vt:lpstr>PowerPoint Presentation</vt:lpstr>
      <vt:lpstr>PowerPoint Presentation</vt:lpstr>
      <vt:lpstr>PowerPoint Presentation</vt:lpstr>
      <vt:lpstr>Recapitulation</vt:lpstr>
      <vt:lpstr>Language and Festivals: </vt:lpstr>
      <vt:lpstr>Gangaur</vt:lpstr>
      <vt:lpstr>Teej</vt:lpstr>
      <vt:lpstr>Tourism </vt:lpstr>
      <vt:lpstr>Desert Festival</vt:lpstr>
      <vt:lpstr>PowerPoint Presentation</vt:lpstr>
      <vt:lpstr>Amer Fort- Jaipur</vt:lpstr>
      <vt:lpstr>Mehrangarh Fort,Jodhpur </vt:lpstr>
      <vt:lpstr>Jaisalmer Fort </vt:lpstr>
      <vt:lpstr>Answer the following questions</vt:lpstr>
      <vt:lpstr>Answer the following questions</vt:lpstr>
      <vt:lpstr>                               HOMEWORK</vt:lpstr>
      <vt:lpstr>PowerPoint Presentation</vt:lpstr>
      <vt:lpstr>Luni river</vt:lpstr>
      <vt:lpstr>HOMEWORK</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DIPTIMA SAHOO</dc:creator>
  <cp:lastModifiedBy>DIPTIMA SAHOO</cp:lastModifiedBy>
  <cp:revision>1</cp:revision>
  <dcterms:modified xsi:type="dcterms:W3CDTF">2022-08-25T15:56:16Z</dcterms:modified>
</cp:coreProperties>
</file>