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3.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3" roundtripDataSignature="AMtx7mhAsEVGQls5V0e61tCvLCozdbMm9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3"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customschemas.google.com/relationships/presentationmetadata" Target="metadata"/><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jjLt2NM"/>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jjLt2NQ"/>
      </p:ext>
    </p:extLs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aVYBmZc"/>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0" name="Google Shape;5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7" name="Google Shape;67;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4" name="Google Shape;74;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0" name="Google Shape;80;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7" name="Google Shape;8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omments" Target="../comments/commen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omments" Target="../comments/commen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3.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pic>
        <p:nvPicPr>
          <p:cNvPr id="52" name="Google Shape;52;p1"/>
          <p:cNvPicPr preferRelativeResize="0"/>
          <p:nvPr/>
        </p:nvPicPr>
        <p:blipFill rotWithShape="1">
          <a:blip r:embed="rId3">
            <a:alphaModFix/>
          </a:blip>
          <a:srcRect b="0" l="0" r="0" t="0"/>
          <a:stretch/>
        </p:blipFill>
        <p:spPr>
          <a:xfrm>
            <a:off x="0" y="3757980"/>
            <a:ext cx="9144000" cy="1365860"/>
          </a:xfrm>
          <a:prstGeom prst="rect">
            <a:avLst/>
          </a:prstGeom>
          <a:noFill/>
          <a:ln>
            <a:noFill/>
          </a:ln>
        </p:spPr>
      </p:pic>
      <p:pic>
        <p:nvPicPr>
          <p:cNvPr id="53" name="Google Shape;53;p1"/>
          <p:cNvPicPr preferRelativeResize="0"/>
          <p:nvPr/>
        </p:nvPicPr>
        <p:blipFill rotWithShape="1">
          <a:blip r:embed="rId4">
            <a:alphaModFix/>
          </a:blip>
          <a:srcRect b="0" l="0" r="0" t="0"/>
          <a:stretch/>
        </p:blipFill>
        <p:spPr>
          <a:xfrm>
            <a:off x="7407450" y="173950"/>
            <a:ext cx="1578401" cy="783575"/>
          </a:xfrm>
          <a:prstGeom prst="rect">
            <a:avLst/>
          </a:prstGeom>
          <a:noFill/>
          <a:ln>
            <a:noFill/>
          </a:ln>
        </p:spPr>
      </p:pic>
      <p:sp>
        <p:nvSpPr>
          <p:cNvPr id="54" name="Google Shape;54;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 name="Google Shape;55;p1"/>
          <p:cNvSpPr txBox="1"/>
          <p:nvPr/>
        </p:nvSpPr>
        <p:spPr>
          <a:xfrm>
            <a:off x="1399061" y="1281819"/>
            <a:ext cx="6970595" cy="2222773"/>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SESSION : 6</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CLASS : II</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SUBJECT : ENGLISH</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CHAPTER NUMBER : 8</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CHAPTER NAME : OVER IN THE MEADOW</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800" u="none" cap="none" strike="noStrike">
                <a:solidFill>
                  <a:srgbClr val="000000"/>
                </a:solidFill>
                <a:latin typeface="Arial"/>
                <a:ea typeface="Arial"/>
                <a:cs typeface="Arial"/>
                <a:sym typeface="Arial"/>
              </a:rPr>
              <a:t>SUBTOPIC : EXTRACT</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800" u="none" cap="none" strike="noStrike">
                <a:solidFill>
                  <a:srgbClr val="000000"/>
                </a:solidFill>
                <a:latin typeface="Arial"/>
                <a:ea typeface="Arial"/>
                <a:cs typeface="Arial"/>
                <a:sym typeface="Arial"/>
              </a:rPr>
              <a:t>                      </a:t>
            </a:r>
            <a:br>
              <a:rPr b="1" i="0" lang="en" sz="1800" u="none" cap="none" strike="noStrike">
                <a:solidFill>
                  <a:srgbClr val="000000"/>
                </a:solidFill>
                <a:latin typeface="Arial"/>
                <a:ea typeface="Arial"/>
                <a:cs typeface="Arial"/>
                <a:sym typeface="Arial"/>
              </a:rPr>
            </a:br>
            <a:r>
              <a:rPr b="1" i="0" lang="en" sz="1800" u="none" cap="none" strike="noStrike">
                <a:solidFill>
                  <a:srgbClr val="000000"/>
                </a:solidFill>
                <a:latin typeface="Arial"/>
                <a:ea typeface="Arial"/>
                <a:cs typeface="Arial"/>
                <a:sym typeface="Arial"/>
              </a:rPr>
              <a:t>                      </a:t>
            </a:r>
            <a:endParaRPr b="1" i="0" sz="18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2"/>
          <p:cNvPicPr preferRelativeResize="0"/>
          <p:nvPr/>
        </p:nvPicPr>
        <p:blipFill rotWithShape="1">
          <a:blip r:embed="rId3">
            <a:alphaModFix/>
          </a:blip>
          <a:srcRect b="0" l="0" r="0" t="0"/>
          <a:stretch/>
        </p:blipFill>
        <p:spPr>
          <a:xfrm>
            <a:off x="7801000" y="140963"/>
            <a:ext cx="1232526" cy="611875"/>
          </a:xfrm>
          <a:prstGeom prst="rect">
            <a:avLst/>
          </a:prstGeom>
          <a:noFill/>
          <a:ln>
            <a:noFill/>
          </a:ln>
        </p:spPr>
      </p:pic>
      <p:grpSp>
        <p:nvGrpSpPr>
          <p:cNvPr id="61" name="Google Shape;61;p2"/>
          <p:cNvGrpSpPr/>
          <p:nvPr/>
        </p:nvGrpSpPr>
        <p:grpSpPr>
          <a:xfrm>
            <a:off x="341524" y="220973"/>
            <a:ext cx="7315199" cy="4746257"/>
            <a:chOff x="341524" y="220973"/>
            <a:chExt cx="7315199" cy="4746257"/>
          </a:xfrm>
        </p:grpSpPr>
        <p:pic>
          <p:nvPicPr>
            <p:cNvPr descr="C:\Users\omm\Desktop\over-in-the-meadow-book.jpg" id="62" name="Google Shape;62;p2"/>
            <p:cNvPicPr preferRelativeResize="0"/>
            <p:nvPr/>
          </p:nvPicPr>
          <p:blipFill rotWithShape="1">
            <a:blip r:embed="rId4">
              <a:alphaModFix/>
            </a:blip>
            <a:srcRect b="0" l="0" r="0" t="0"/>
            <a:stretch/>
          </p:blipFill>
          <p:spPr>
            <a:xfrm>
              <a:off x="341524" y="220973"/>
              <a:ext cx="7315199" cy="4746257"/>
            </a:xfrm>
            <a:prstGeom prst="rect">
              <a:avLst/>
            </a:prstGeom>
            <a:noFill/>
            <a:ln>
              <a:noFill/>
            </a:ln>
          </p:spPr>
        </p:pic>
        <p:sp>
          <p:nvSpPr>
            <p:cNvPr id="63" name="Google Shape;63;p2"/>
            <p:cNvSpPr/>
            <p:nvPr/>
          </p:nvSpPr>
          <p:spPr>
            <a:xfrm>
              <a:off x="672030" y="446900"/>
              <a:ext cx="1156770" cy="775972"/>
            </a:xfrm>
            <a:prstGeom prst="ellipse">
              <a:avLst/>
            </a:prstGeom>
            <a:solidFill>
              <a:srgbClr val="92D050"/>
            </a:solidFill>
            <a:ln cap="flat" cmpd="sng" w="25400">
              <a:solidFill>
                <a:srgbClr val="00B05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64" name="Google Shape;64;p2"/>
            <p:cNvSpPr/>
            <p:nvPr/>
          </p:nvSpPr>
          <p:spPr>
            <a:xfrm>
              <a:off x="3172858" y="3437263"/>
              <a:ext cx="2467778" cy="495759"/>
            </a:xfrm>
            <a:prstGeom prst="rect">
              <a:avLst/>
            </a:prstGeom>
            <a:gradFill>
              <a:gsLst>
                <a:gs pos="0">
                  <a:srgbClr val="81D2FF"/>
                </a:gs>
                <a:gs pos="50000">
                  <a:srgbClr val="B3E1FF"/>
                </a:gs>
                <a:gs pos="100000">
                  <a:srgbClr val="DAEFFF"/>
                </a:gs>
              </a:gsLst>
              <a:lin ang="81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pic>
        <p:nvPicPr>
          <p:cNvPr id="69" name="Google Shape;69;p3"/>
          <p:cNvPicPr preferRelativeResize="0"/>
          <p:nvPr/>
        </p:nvPicPr>
        <p:blipFill rotWithShape="1">
          <a:blip r:embed="rId4">
            <a:alphaModFix/>
          </a:blip>
          <a:srcRect b="0" l="0" r="0" t="0"/>
          <a:stretch/>
        </p:blipFill>
        <p:spPr>
          <a:xfrm>
            <a:off x="7801000" y="140963"/>
            <a:ext cx="1232526" cy="611875"/>
          </a:xfrm>
          <a:prstGeom prst="rect">
            <a:avLst/>
          </a:prstGeom>
          <a:noFill/>
          <a:ln>
            <a:noFill/>
          </a:ln>
        </p:spPr>
      </p:pic>
      <p:sp>
        <p:nvSpPr>
          <p:cNvPr id="70" name="Google Shape;70;p3"/>
          <p:cNvSpPr txBox="1"/>
          <p:nvPr>
            <p:ph type="title"/>
          </p:nvPr>
        </p:nvSpPr>
        <p:spPr>
          <a:xfrm>
            <a:off x="195209" y="151195"/>
            <a:ext cx="7376845" cy="520636"/>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b="1" lang="en" sz="2000" u="sng">
                <a:solidFill>
                  <a:srgbClr val="FF0000"/>
                </a:solidFill>
              </a:rPr>
              <a:t>Read the given extract and answer the following question :</a:t>
            </a:r>
            <a:endParaRPr sz="2000">
              <a:solidFill>
                <a:srgbClr val="FF0000"/>
              </a:solidFill>
            </a:endParaRPr>
          </a:p>
        </p:txBody>
      </p:sp>
      <p:sp>
        <p:nvSpPr>
          <p:cNvPr id="71" name="Google Shape;71;p3"/>
          <p:cNvSpPr txBox="1"/>
          <p:nvPr/>
        </p:nvSpPr>
        <p:spPr>
          <a:xfrm>
            <a:off x="297951" y="752838"/>
            <a:ext cx="8558400" cy="3786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lang="en" sz="2000"/>
              <a:t>1</a:t>
            </a:r>
            <a:r>
              <a:rPr b="1" i="0" lang="en" sz="2000" u="none" cap="none" strike="noStrike">
                <a:solidFill>
                  <a:srgbClr val="000000"/>
                </a:solidFill>
                <a:latin typeface="Arial"/>
                <a:ea typeface="Arial"/>
                <a:cs typeface="Arial"/>
                <a:sym typeface="Arial"/>
              </a:rPr>
              <a:t>. “So they swam and they leaped</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Where the stream runs blue”.</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(a) Who sw</a:t>
            </a:r>
            <a:r>
              <a:rPr lang="en" sz="2000"/>
              <a:t>a</a:t>
            </a:r>
            <a:r>
              <a:rPr b="0" i="0" lang="en" sz="2000" u="none" cap="none" strike="noStrike">
                <a:solidFill>
                  <a:srgbClr val="000000"/>
                </a:solidFill>
                <a:latin typeface="Arial"/>
                <a:ea typeface="Arial"/>
                <a:cs typeface="Arial"/>
                <a:sym typeface="Arial"/>
              </a:rPr>
              <a:t>m and leaped in the stream?</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      Ans- The mother fish and the little ones swam and leaped in the stream.</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(b) What </a:t>
            </a:r>
            <a:r>
              <a:rPr lang="en" sz="2000"/>
              <a:t>wa</a:t>
            </a:r>
            <a:r>
              <a:rPr b="0" i="0" lang="en" sz="2000" u="none" cap="none" strike="noStrike">
                <a:solidFill>
                  <a:srgbClr val="000000"/>
                </a:solidFill>
                <a:latin typeface="Arial"/>
                <a:ea typeface="Arial"/>
                <a:cs typeface="Arial"/>
                <a:sym typeface="Arial"/>
              </a:rPr>
              <a:t>s the colour of the stream?</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      Ans- The colour of the stream </a:t>
            </a:r>
            <a:r>
              <a:rPr lang="en" sz="2000"/>
              <a:t>wa</a:t>
            </a:r>
            <a:r>
              <a:rPr b="0" i="0" lang="en" sz="2000" u="none" cap="none" strike="noStrike">
                <a:solidFill>
                  <a:srgbClr val="000000"/>
                </a:solidFill>
                <a:latin typeface="Arial"/>
                <a:ea typeface="Arial"/>
                <a:cs typeface="Arial"/>
                <a:sym typeface="Arial"/>
              </a:rPr>
              <a:t>s blue.</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(c) Name the poem.</a:t>
            </a:r>
            <a:br>
              <a:rPr b="0" i="0" lang="en" sz="2000" u="none" cap="none" strike="noStrike">
                <a:solidFill>
                  <a:srgbClr val="000000"/>
                </a:solidFill>
                <a:latin typeface="Arial"/>
                <a:ea typeface="Arial"/>
                <a:cs typeface="Arial"/>
                <a:sym typeface="Arial"/>
              </a:rPr>
            </a:br>
            <a:r>
              <a:rPr b="0" i="0" lang="en" sz="2000" u="none" cap="none" strike="noStrike">
                <a:solidFill>
                  <a:srgbClr val="000000"/>
                </a:solidFill>
                <a:latin typeface="Arial"/>
                <a:ea typeface="Arial"/>
                <a:cs typeface="Arial"/>
                <a:sym typeface="Arial"/>
              </a:rPr>
              <a:t>     Ans - The name of the poem is “Over in the meadow’’.</a:t>
            </a:r>
            <a:endParaRPr b="0" i="0" sz="2000" u="none" cap="none"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pic>
        <p:nvPicPr>
          <p:cNvPr id="76" name="Google Shape;76;p4"/>
          <p:cNvPicPr preferRelativeResize="0"/>
          <p:nvPr/>
        </p:nvPicPr>
        <p:blipFill rotWithShape="1">
          <a:blip r:embed="rId4">
            <a:alphaModFix/>
          </a:blip>
          <a:srcRect b="0" l="0" r="0" t="0"/>
          <a:stretch/>
        </p:blipFill>
        <p:spPr>
          <a:xfrm>
            <a:off x="7801000" y="140963"/>
            <a:ext cx="1232526" cy="611875"/>
          </a:xfrm>
          <a:prstGeom prst="rect">
            <a:avLst/>
          </a:prstGeom>
          <a:noFill/>
          <a:ln>
            <a:noFill/>
          </a:ln>
        </p:spPr>
      </p:pic>
      <p:sp>
        <p:nvSpPr>
          <p:cNvPr id="77" name="Google Shape;77;p4"/>
          <p:cNvSpPr txBox="1"/>
          <p:nvPr>
            <p:ph type="title"/>
          </p:nvPr>
        </p:nvSpPr>
        <p:spPr>
          <a:xfrm>
            <a:off x="123290" y="76442"/>
            <a:ext cx="7677710" cy="5002538"/>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b="1" lang="en" sz="2000"/>
              <a:t>2</a:t>
            </a:r>
            <a:r>
              <a:rPr b="1" lang="en" sz="2000"/>
              <a:t>. “We sing”, said the three;</a:t>
            </a:r>
            <a:br>
              <a:rPr lang="en" sz="2000"/>
            </a:br>
            <a:r>
              <a:rPr b="1" lang="en" sz="2000"/>
              <a:t>So they sang and were glad</a:t>
            </a:r>
            <a:br>
              <a:rPr lang="en" sz="2000"/>
            </a:br>
            <a:r>
              <a:rPr b="1" lang="en" sz="2000"/>
              <a:t>In the hole in the tree.</a:t>
            </a:r>
            <a:br>
              <a:rPr b="1" lang="en" sz="2000"/>
            </a:br>
            <a:br>
              <a:rPr lang="en" sz="2000"/>
            </a:br>
            <a:r>
              <a:rPr lang="en" sz="2400"/>
              <a:t>(a) Who lived in the hole in the tree?</a:t>
            </a:r>
            <a:br>
              <a:rPr lang="en" sz="2400"/>
            </a:br>
            <a:r>
              <a:rPr lang="en" sz="2400"/>
              <a:t>      Ans- A mother bluebird and her three little birdies</a:t>
            </a:r>
            <a:br>
              <a:rPr lang="en" sz="2400"/>
            </a:br>
            <a:r>
              <a:rPr lang="en" sz="2400"/>
              <a:t>         lived in the hole in the tree.</a:t>
            </a:r>
            <a:br>
              <a:rPr lang="en" sz="2400"/>
            </a:br>
            <a:br>
              <a:rPr lang="en" sz="2400"/>
            </a:br>
            <a:r>
              <a:rPr lang="en" sz="2400"/>
              <a:t>(b) What did the bluebird teach her little ones?</a:t>
            </a:r>
            <a:br>
              <a:rPr lang="en" sz="2400"/>
            </a:br>
            <a:r>
              <a:rPr lang="en" sz="2400"/>
              <a:t>      Ans- The bluebird taught her little ones to sing.</a:t>
            </a:r>
            <a:br>
              <a:rPr lang="en" sz="2400"/>
            </a:br>
            <a:br>
              <a:rPr lang="en" sz="2400"/>
            </a:br>
            <a:r>
              <a:rPr lang="en" sz="2400"/>
              <a:t> (c) Find out the rhyming words from the above line?</a:t>
            </a:r>
            <a:br>
              <a:rPr lang="en" sz="2400"/>
            </a:br>
            <a:r>
              <a:rPr lang="en" sz="2400"/>
              <a:t>      Ans- The rhyming words from the above line are</a:t>
            </a:r>
            <a:br>
              <a:rPr lang="en" sz="2400"/>
            </a:br>
            <a:r>
              <a:rPr lang="en" sz="2400"/>
              <a:t>               three and tree.</a:t>
            </a:r>
            <a:br>
              <a:rPr lang="en" sz="2400"/>
            </a:b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25"/>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83" name="Google Shape;83;p25"/>
          <p:cNvSpPr txBox="1"/>
          <p:nvPr/>
        </p:nvSpPr>
        <p:spPr>
          <a:xfrm>
            <a:off x="345226" y="1012667"/>
            <a:ext cx="8615749"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Calibri"/>
                <a:ea typeface="Calibri"/>
                <a:cs typeface="Calibri"/>
                <a:sym typeface="Calibri"/>
              </a:rPr>
              <a:t>The students understand the poem and able to write the questions and answers.</a:t>
            </a:r>
            <a:endParaRPr b="0" i="0" sz="2400" u="none" cap="none" strike="noStrike">
              <a:solidFill>
                <a:srgbClr val="000000"/>
              </a:solidFill>
              <a:latin typeface="Calibri"/>
              <a:ea typeface="Calibri"/>
              <a:cs typeface="Calibri"/>
              <a:sym typeface="Calibri"/>
            </a:endParaRPr>
          </a:p>
        </p:txBody>
      </p:sp>
      <p:pic>
        <p:nvPicPr>
          <p:cNvPr id="84" name="Google Shape;84;p25"/>
          <p:cNvPicPr preferRelativeResize="0"/>
          <p:nvPr/>
        </p:nvPicPr>
        <p:blipFill rotWithShape="1">
          <a:blip r:embed="rId4">
            <a:alphaModFix/>
          </a:blip>
          <a:srcRect b="0" l="0" r="0" t="0"/>
          <a:stretch/>
        </p:blipFill>
        <p:spPr>
          <a:xfrm>
            <a:off x="7801000" y="140963"/>
            <a:ext cx="1232526" cy="6118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7"/>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90" name="Google Shape;90;p7"/>
          <p:cNvPicPr preferRelativeResize="0"/>
          <p:nvPr/>
        </p:nvPicPr>
        <p:blipFill rotWithShape="1">
          <a:blip r:embed="rId3">
            <a:alphaModFix/>
          </a:blip>
          <a:srcRect b="0" l="0" r="0" t="0"/>
          <a:stretch/>
        </p:blipFill>
        <p:spPr>
          <a:xfrm>
            <a:off x="7801000" y="140963"/>
            <a:ext cx="1232526" cy="6118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coreProperties>
</file>