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metadata" ContentType="application/binary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0"/>
  </p:notesMasterIdLst>
  <p:sldIdLst>
    <p:sldId id="262" r:id="rId2"/>
    <p:sldId id="263" r:id="rId3"/>
    <p:sldId id="265" r:id="rId4"/>
    <p:sldId id="266" r:id="rId5"/>
    <p:sldId id="270" r:id="rId6"/>
    <p:sldId id="268" r:id="rId7"/>
    <p:sldId id="267" r:id="rId8"/>
    <p:sldId id="261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4" roundtripDataSignature="AMtx7mhdOl2j4uXIWgLbyw5kSfsqfoWjc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-228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9" name="Google Shape;5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9" name="Google Shape;5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9" name="Google Shape;5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9" name="Google Shape;5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7" name="Google Shape;8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8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7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7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9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11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3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13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4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5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5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15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15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6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56;p1"/>
          <p:cNvSpPr txBox="1"/>
          <p:nvPr/>
        </p:nvSpPr>
        <p:spPr>
          <a:xfrm>
            <a:off x="588579" y="735725"/>
            <a:ext cx="7441323" cy="3531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2400">
              <a:latin typeface="+mj-lt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2400" b="1" i="0" u="none" strike="noStrike" cap="none" dirty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SESSION </a:t>
            </a:r>
            <a:r>
              <a:rPr lang="en" sz="2400" b="1" i="0" u="none" strike="noStrike" cap="none" dirty="0" smtClean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: 7</a:t>
            </a:r>
            <a:endParaRPr sz="2400">
              <a:latin typeface="+mj-lt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2400" b="1" i="0" u="none" strike="noStrike" cap="none" dirty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CLASS </a:t>
            </a:r>
            <a:r>
              <a:rPr lang="en" sz="2400" b="1" i="0" u="none" strike="noStrike" cap="none" dirty="0" smtClean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: V</a:t>
            </a:r>
            <a:endParaRPr sz="2400" b="1" i="0" u="none" strike="noStrike" cap="none">
              <a:solidFill>
                <a:srgbClr val="000000"/>
              </a:solidFill>
              <a:latin typeface="+mj-lt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2400" b="1" i="0" u="none" strike="noStrike" cap="none" dirty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SUBJECT : </a:t>
            </a:r>
            <a:r>
              <a:rPr lang="en" sz="2400" b="1" dirty="0" smtClean="0">
                <a:latin typeface="+mj-lt"/>
              </a:rPr>
              <a:t>ENGLISH</a:t>
            </a:r>
            <a:endParaRPr sz="2400" b="1" i="0" u="none" strike="noStrike" cap="none">
              <a:solidFill>
                <a:srgbClr val="000000"/>
              </a:solidFill>
              <a:latin typeface="+mj-lt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2400" b="1" i="0" u="none" strike="noStrike" cap="none" dirty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CHAPTER NUMBER</a:t>
            </a:r>
            <a:r>
              <a:rPr lang="en" sz="2400" b="1" i="0" u="none" strike="noStrike" cap="none" dirty="0" smtClean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: 1</a:t>
            </a:r>
            <a:endParaRPr sz="2400" b="1" i="0" u="none" strike="noStrike" cap="none">
              <a:solidFill>
                <a:srgbClr val="000000"/>
              </a:solidFill>
              <a:latin typeface="+mj-lt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2400" b="1" i="0" u="none" strike="noStrike" cap="none" dirty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CHAPTER NAME </a:t>
            </a:r>
            <a:r>
              <a:rPr lang="en" sz="2400" b="1" i="0" u="none" strike="noStrike" cap="none" dirty="0" smtClean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: RAGHU’S ADVENTURE</a:t>
            </a:r>
            <a:endParaRPr sz="2400">
              <a:latin typeface="+mj-lt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2400" b="1" i="0" u="none" strike="noStrike" cap="none" dirty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SUBTOPIC </a:t>
            </a:r>
            <a:r>
              <a:rPr lang="en" sz="2400" b="1" i="0" u="none" strike="noStrike" cap="none" dirty="0" smtClean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: </a:t>
            </a:r>
            <a:r>
              <a:rPr lang="en" sz="2400" b="1" dirty="0" smtClean="0">
                <a:latin typeface="+mj-lt"/>
              </a:rPr>
              <a:t>PHONIC – PRONUNCIATION OF ‘IE’SOUNDS, GRAMMAR JUNCTION – USAGE OF SINCE AND FOR</a:t>
            </a:r>
            <a:endParaRPr sz="2400" b="1" i="0" u="none" strike="noStrike" cap="none">
              <a:solidFill>
                <a:srgbClr val="000000"/>
              </a:solidFill>
              <a:latin typeface="+mj-lt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2"/>
          <p:cNvSpPr txBox="1"/>
          <p:nvPr/>
        </p:nvSpPr>
        <p:spPr>
          <a:xfrm>
            <a:off x="272675" y="285049"/>
            <a:ext cx="8688300" cy="21848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" sz="2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LEARNING </a:t>
            </a:r>
            <a:r>
              <a:rPr lang="en" sz="2200" b="1" i="0" u="none" strike="noStrike" cap="none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OBJECTIVE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lang="en" sz="2200" b="1" dirty="0" smtClean="0">
              <a:solidFill>
                <a:srgbClr val="FF0000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US" sz="2200" b="1" i="0" u="none" strike="noStrike" cap="none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lang="en" sz="2200" b="1" i="0" u="none" strike="noStrike" cap="none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nable the students to</a:t>
            </a: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-US" sz="2200" b="1" dirty="0" smtClean="0">
                <a:solidFill>
                  <a:srgbClr val="FF0000"/>
                </a:solidFill>
              </a:rPr>
              <a:t>K</a:t>
            </a:r>
            <a:r>
              <a:rPr lang="en" sz="2200" b="1" dirty="0" smtClean="0">
                <a:solidFill>
                  <a:srgbClr val="FF0000"/>
                </a:solidFill>
              </a:rPr>
              <a:t>now about the ‘ie’sounds</a:t>
            </a: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-US" sz="2200" b="1" i="0" u="none" strike="noStrike" cap="none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</a:t>
            </a:r>
            <a:r>
              <a:rPr lang="en" sz="2200" b="1" i="0" u="none" strike="noStrike" cap="none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earn about the usage of since and for</a:t>
            </a:r>
          </a:p>
        </p:txBody>
      </p:sp>
      <p:sp>
        <p:nvSpPr>
          <p:cNvPr id="63" name="Google Shape;63;p2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514350" lvl="0" indent="-514350">
              <a:buSzPts val="2200"/>
            </a:pPr>
            <a:endParaRPr lang="en" sz="2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2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514350" lvl="0" indent="-514350">
              <a:buSzPts val="2200"/>
            </a:pPr>
            <a:endParaRPr lang="en" sz="2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273269" y="178676"/>
            <a:ext cx="8366234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PHONICS JUNCTION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Colour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the words red if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ie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is pronounced like the letter ‘I’ and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colour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the words blue if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ie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is pronounced like the ‘e’.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 won’t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lie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 I had a slice of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pie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If you don’t water the plants, they will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die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The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chief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wore a red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tie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The police caught the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thief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before he could run away.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He gave a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brief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speech before the dance performance began.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3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3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3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3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3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2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514350" lvl="0" indent="-514350">
              <a:buSzPts val="2200"/>
            </a:pPr>
            <a:endParaRPr lang="en" sz="2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409903" y="273269"/>
            <a:ext cx="8366236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GRAMMAR JUNCTION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1)Check the usage of for or since in the following sentences. Tick if it is correct and cross if it is incorrect. Rewrite the incorrect sentences correctly.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a) Tarzan lived in the jungle since twenty years.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Ans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)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Tarzan lived in the jungle for twenty years.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b) We waited for the bus since half an hour.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Ans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)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We waited for the bus for half an hour.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2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514350" lvl="0" indent="-514350">
              <a:buSzPts val="2200"/>
            </a:pPr>
            <a:endParaRPr lang="en" sz="2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409903" y="273269"/>
            <a:ext cx="8366236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c) My grandma lived in Patel Nagar for six years.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gency FB" pitchFamily="34" charset="0"/>
              <a:ea typeface="Calibri" pitchFamily="34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2800" dirty="0" err="1" smtClean="0">
                <a:solidFill>
                  <a:srgbClr val="FF0000"/>
                </a:solidFill>
                <a:latin typeface="Agency FB" pitchFamily="34" charset="0"/>
                <a:cs typeface="Times New Roman" pitchFamily="18" charset="0"/>
              </a:rPr>
              <a:t>Ans</a:t>
            </a:r>
            <a:r>
              <a:rPr lang="en-US" sz="2800" dirty="0" smtClean="0">
                <a:solidFill>
                  <a:srgbClr val="FF0000"/>
                </a:solidFill>
                <a:latin typeface="Agency FB" pitchFamily="34" charset="0"/>
                <a:cs typeface="Times New Roman" pitchFamily="18" charset="0"/>
              </a:rPr>
              <a:t>) </a:t>
            </a:r>
            <a:r>
              <a:rPr lang="en-US" sz="2800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My grandma lived in Patel Nagar for six years. </a:t>
            </a:r>
            <a:r>
              <a:rPr lang="en-US" sz="2800" dirty="0" smtClean="0">
                <a:solidFill>
                  <a:srgbClr val="FF0000"/>
                </a:solidFill>
                <a:latin typeface="Agency FB" pitchFamily="34" charset="0"/>
                <a:ea typeface="Calibri" pitchFamily="34" charset="0"/>
                <a:cs typeface="Times New Roman" pitchFamily="18" charset="0"/>
              </a:rPr>
              <a:t>√</a:t>
            </a:r>
            <a:endParaRPr lang="en-US" sz="28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d) I have been waiting since last week for the letter.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gency FB" pitchFamily="34" charset="0"/>
              <a:ea typeface="Calibri" pitchFamily="34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2800" dirty="0" err="1" smtClean="0">
                <a:solidFill>
                  <a:srgbClr val="FF0000"/>
                </a:solidFill>
                <a:latin typeface="Agency FB" pitchFamily="34" charset="0"/>
                <a:cs typeface="Times New Roman" pitchFamily="18" charset="0"/>
              </a:rPr>
              <a:t>Ans</a:t>
            </a:r>
            <a:r>
              <a:rPr lang="en-US" sz="2800" dirty="0" smtClean="0">
                <a:solidFill>
                  <a:srgbClr val="FF0000"/>
                </a:solidFill>
                <a:latin typeface="Agency FB" pitchFamily="34" charset="0"/>
                <a:cs typeface="Times New Roman" pitchFamily="18" charset="0"/>
              </a:rPr>
              <a:t>) </a:t>
            </a:r>
            <a:r>
              <a:rPr lang="en-US" sz="2800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I have been waiting since last week for the letter. </a:t>
            </a:r>
            <a:r>
              <a:rPr lang="en-US" sz="2800" dirty="0" smtClean="0">
                <a:solidFill>
                  <a:srgbClr val="FF0000"/>
                </a:solidFill>
                <a:latin typeface="Agency FB" pitchFamily="34" charset="0"/>
                <a:ea typeface="Calibri" pitchFamily="34" charset="0"/>
                <a:cs typeface="Times New Roman" pitchFamily="18" charset="0"/>
              </a:rPr>
              <a:t>√</a:t>
            </a:r>
            <a:endParaRPr lang="en-US" sz="28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e)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Mohit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has been living here since 2010.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gency FB" pitchFamily="34" charset="0"/>
              <a:ea typeface="Calibri" pitchFamily="34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2800" dirty="0" err="1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Ans</a:t>
            </a:r>
            <a:r>
              <a:rPr lang="en-US" sz="2800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) </a:t>
            </a:r>
            <a:r>
              <a:rPr lang="en-US" sz="2800" dirty="0" err="1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Mohit</a:t>
            </a:r>
            <a:r>
              <a:rPr lang="en-US" sz="2800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has been living here since 2010. </a:t>
            </a:r>
            <a:r>
              <a:rPr lang="en-US" sz="2800" dirty="0" smtClean="0">
                <a:solidFill>
                  <a:srgbClr val="FF0000"/>
                </a:solidFill>
                <a:latin typeface="Agency FB" pitchFamily="34" charset="0"/>
                <a:ea typeface="Calibri" pitchFamily="34" charset="0"/>
                <a:cs typeface="Times New Roman" pitchFamily="18" charset="0"/>
              </a:rPr>
              <a:t>√</a:t>
            </a:r>
            <a:endParaRPr lang="en-US" sz="28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Google Shape;82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5"/>
          <p:cNvSpPr txBox="1"/>
          <p:nvPr/>
        </p:nvSpPr>
        <p:spPr>
          <a:xfrm>
            <a:off x="272675" y="285049"/>
            <a:ext cx="8688300" cy="1890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" sz="4000" b="1" i="0" u="none" strike="noStrike" cap="none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HOMEWORK</a:t>
            </a:r>
            <a:r>
              <a:rPr lang="en" sz="4000" b="1" i="0" u="none" strike="noStrike" cap="none" dirty="0" smtClean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4000">
              <a:solidFill>
                <a:schemeClr val="tx1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5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3600" b="1" dirty="0" smtClean="0">
                <a:latin typeface="Calibri"/>
                <a:ea typeface="Calibri"/>
                <a:cs typeface="Calibri"/>
                <a:sym typeface="Calibri"/>
              </a:rPr>
              <a:t>Write 5 words each pronounced as ‘I’ and ‘e’.</a:t>
            </a:r>
            <a:endParaRPr lang="en" sz="3600" b="1" i="0" u="none" strike="noStrike" cap="none" dirty="0" smtClean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Google Shape;82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5"/>
          <p:cNvSpPr txBox="1"/>
          <p:nvPr/>
        </p:nvSpPr>
        <p:spPr>
          <a:xfrm>
            <a:off x="272675" y="285050"/>
            <a:ext cx="8688300" cy="1680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" sz="2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LEARNING OUTCOME</a:t>
            </a:r>
            <a:r>
              <a:rPr lang="en" sz="2200" b="1" i="0" u="none" strike="noStrike" cap="none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lang="en" sz="2200" b="1" dirty="0" smtClean="0">
              <a:solidFill>
                <a:srgbClr val="FF0000"/>
              </a:solidFill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-US" sz="2200" b="1" i="0" u="none" strike="noStrike" cap="none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r>
              <a:rPr lang="en" sz="2200" b="1" i="0" u="none" strike="noStrike" cap="none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orrect pronunciation of the words</a:t>
            </a: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-US" sz="2200" b="1" dirty="0" smtClean="0">
                <a:solidFill>
                  <a:srgbClr val="FF0000"/>
                </a:solidFill>
              </a:rPr>
              <a:t>C</a:t>
            </a:r>
            <a:r>
              <a:rPr lang="en" sz="2200" b="1" dirty="0" smtClean="0">
                <a:solidFill>
                  <a:srgbClr val="FF0000"/>
                </a:solidFill>
              </a:rPr>
              <a:t>orrect use of since and for in the sentence.</a:t>
            </a:r>
            <a:r>
              <a:rPr lang="en" sz="2200" b="1" i="0" u="none" strike="noStrike" cap="none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5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328</Words>
  <PresentationFormat>On-screen Show (16:9)</PresentationFormat>
  <Paragraphs>43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25</cp:revision>
  <dcterms:modified xsi:type="dcterms:W3CDTF">2021-04-22T15:22:49Z</dcterms:modified>
</cp:coreProperties>
</file>