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metadata" ContentType="application/binary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2"/>
  </p:notesMasterIdLst>
  <p:sldIdLst>
    <p:sldId id="262" r:id="rId2"/>
    <p:sldId id="263" r:id="rId3"/>
    <p:sldId id="265" r:id="rId4"/>
    <p:sldId id="266" r:id="rId5"/>
    <p:sldId id="258" r:id="rId6"/>
    <p:sldId id="259" r:id="rId7"/>
    <p:sldId id="264" r:id="rId8"/>
    <p:sldId id="268" r:id="rId9"/>
    <p:sldId id="267" r:id="rId10"/>
    <p:sldId id="261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3" roundtripDataSignature="AMtx7mhdOl2j4uXIWgLbyw5kSfsqfoWjc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-786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customschemas.google.com/relationships/presentationmetadata" Target="meta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7" name="Google Shape;8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9" name="Google Shape;5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9" name="Google Shape;5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9" name="Google Shape;5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6" name="Google Shape;6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3" name="Google Shape;7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3" name="Google Shape;7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8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7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7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9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11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3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4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5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5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15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15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6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grammar.yourdictionary.com/grammar-rules-and-tips/are-base-words-and-root-words-the-same.html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56;p1"/>
          <p:cNvSpPr txBox="1"/>
          <p:nvPr/>
        </p:nvSpPr>
        <p:spPr>
          <a:xfrm>
            <a:off x="588579" y="945931"/>
            <a:ext cx="7441323" cy="3100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2400">
              <a:latin typeface="+mj-l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400" b="1" i="0" u="none" strike="noStrike" cap="none" dirty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SESSION </a:t>
            </a:r>
            <a:r>
              <a:rPr lang="en" sz="2400" b="1" i="0" u="none" strike="noStrike" cap="none" dirty="0" smtClean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: 6</a:t>
            </a:r>
            <a:endParaRPr sz="2400">
              <a:latin typeface="+mj-l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400" b="1" i="0" u="none" strike="noStrike" cap="none" dirty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CLASS </a:t>
            </a:r>
            <a:r>
              <a:rPr lang="en" sz="2400" b="1" i="0" u="none" strike="noStrike" cap="none" dirty="0" smtClean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: V</a:t>
            </a:r>
            <a:endParaRPr sz="2400" b="1" i="0" u="none" strike="noStrike" cap="none">
              <a:solidFill>
                <a:srgbClr val="000000"/>
              </a:solidFill>
              <a:latin typeface="+mj-lt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400" b="1" i="0" u="none" strike="noStrike" cap="none" dirty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SUBJECT : </a:t>
            </a:r>
            <a:r>
              <a:rPr lang="en" sz="2400" b="1" dirty="0" smtClean="0">
                <a:latin typeface="+mj-lt"/>
              </a:rPr>
              <a:t>ENGLISH</a:t>
            </a:r>
            <a:endParaRPr sz="2400" b="1" i="0" u="none" strike="noStrike" cap="none">
              <a:solidFill>
                <a:srgbClr val="000000"/>
              </a:solidFill>
              <a:latin typeface="+mj-lt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400" b="1" i="0" u="none" strike="noStrike" cap="none" dirty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CHAPTER NUMBER</a:t>
            </a:r>
            <a:r>
              <a:rPr lang="en" sz="2400" b="1" i="0" u="none" strike="noStrike" cap="none" dirty="0" smtClean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: 1</a:t>
            </a:r>
            <a:endParaRPr sz="2400" b="1" i="0" u="none" strike="noStrike" cap="none">
              <a:solidFill>
                <a:srgbClr val="000000"/>
              </a:solidFill>
              <a:latin typeface="+mj-lt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400" b="1" i="0" u="none" strike="noStrike" cap="none" dirty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CHAPTER NAME </a:t>
            </a:r>
            <a:r>
              <a:rPr lang="en" sz="2400" b="1" i="0" u="none" strike="noStrike" cap="none" dirty="0" smtClean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: RAGHU’S ADVENTURE</a:t>
            </a:r>
            <a:endParaRPr sz="2400">
              <a:latin typeface="+mj-lt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400" b="1" i="0" u="none" strike="noStrike" cap="none" dirty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SUBTOPIC </a:t>
            </a:r>
            <a:r>
              <a:rPr lang="en" sz="2400" b="1" i="0" u="none" strike="noStrike" cap="none" dirty="0" smtClean="0">
                <a:solidFill>
                  <a:srgbClr val="000000"/>
                </a:solidFill>
                <a:latin typeface="+mj-lt"/>
                <a:ea typeface="Arial"/>
                <a:cs typeface="Arial"/>
                <a:sym typeface="Arial"/>
              </a:rPr>
              <a:t>: </a:t>
            </a:r>
            <a:r>
              <a:rPr lang="en" sz="2400" b="1" dirty="0" smtClean="0">
                <a:latin typeface="+mj-lt"/>
              </a:rPr>
              <a:t>HANDWRITING, VOCABULARY 		JUNCTION – PREFIX AND SUFFIX</a:t>
            </a:r>
            <a:endParaRPr sz="2400" b="1" i="0" u="none" strike="noStrike" cap="none">
              <a:solidFill>
                <a:srgbClr val="000000"/>
              </a:solidFill>
              <a:latin typeface="+mj-lt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2"/>
          <p:cNvSpPr txBox="1"/>
          <p:nvPr/>
        </p:nvSpPr>
        <p:spPr>
          <a:xfrm>
            <a:off x="272675" y="285049"/>
            <a:ext cx="8688300" cy="21848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2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LEARNING </a:t>
            </a:r>
            <a:r>
              <a:rPr lang="en" sz="2200" b="1" i="0" u="none" strike="noStrike" cap="none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OBJECTIVE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lang="en" sz="2200" b="1" dirty="0" smtClean="0">
              <a:solidFill>
                <a:srgbClr val="FF0000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200" b="1" i="0" u="none" strike="noStrike" cap="none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en" sz="2200" b="1" i="0" u="none" strike="noStrike" cap="none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nable the students to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200" b="1" dirty="0" smtClean="0">
                <a:solidFill>
                  <a:schemeClr val="tx1"/>
                </a:solidFill>
              </a:rPr>
              <a:t>G</a:t>
            </a:r>
            <a:r>
              <a:rPr lang="en" sz="2200" b="1" dirty="0" smtClean="0">
                <a:solidFill>
                  <a:schemeClr val="tx1"/>
                </a:solidFill>
              </a:rPr>
              <a:t>ather knowledge about prefix and suffix.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200" b="1" dirty="0" smtClean="0">
                <a:solidFill>
                  <a:schemeClr val="tx1"/>
                </a:solidFill>
              </a:rPr>
              <a:t>F</a:t>
            </a:r>
            <a:r>
              <a:rPr lang="en" sz="2200" b="1" dirty="0" smtClean="0">
                <a:solidFill>
                  <a:schemeClr val="tx1"/>
                </a:solidFill>
              </a:rPr>
              <a:t>orm prefix and suffix.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AutoNum type="arabicParenR"/>
            </a:pPr>
            <a:r>
              <a:rPr lang="en-US" sz="2200" b="1" dirty="0" smtClean="0">
                <a:solidFill>
                  <a:schemeClr val="tx1"/>
                </a:solidFill>
              </a:rPr>
              <a:t>M</a:t>
            </a:r>
            <a:r>
              <a:rPr lang="en" sz="2200" b="1" dirty="0" smtClean="0">
                <a:solidFill>
                  <a:schemeClr val="tx1"/>
                </a:solidFill>
              </a:rPr>
              <a:t>ake use of prefix and suffix in sentences.</a:t>
            </a:r>
          </a:p>
        </p:txBody>
      </p:sp>
      <p:sp>
        <p:nvSpPr>
          <p:cNvPr id="63" name="Google Shape;63;p2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14350" lvl="0" indent="-514350">
              <a:buSzPts val="2200"/>
            </a:pPr>
            <a:endParaRPr lang="en" sz="2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2"/>
          <p:cNvSpPr txBox="1"/>
          <p:nvPr/>
        </p:nvSpPr>
        <p:spPr>
          <a:xfrm>
            <a:off x="272675" y="285050"/>
            <a:ext cx="8688300" cy="23215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200" b="1" dirty="0" smtClean="0">
                <a:solidFill>
                  <a:srgbClr val="FF0000"/>
                </a:solidFill>
              </a:rPr>
              <a:t>W</a:t>
            </a:r>
            <a:r>
              <a:rPr lang="en" sz="2200" b="1" dirty="0" smtClean="0">
                <a:solidFill>
                  <a:srgbClr val="FF0000"/>
                </a:solidFill>
              </a:rPr>
              <a:t>hat is prefix?</a:t>
            </a:r>
          </a:p>
          <a:p>
            <a:pPr lvl="0">
              <a:buSzPts val="2200"/>
            </a:pPr>
            <a:endParaRPr lang="en-US" sz="2400" dirty="0" smtClean="0"/>
          </a:p>
          <a:p>
            <a:pPr lvl="0">
              <a:buSzPts val="2200"/>
            </a:pPr>
            <a:r>
              <a:rPr lang="en-US" sz="2400" dirty="0" smtClean="0"/>
              <a:t>A </a:t>
            </a:r>
            <a:r>
              <a:rPr lang="en-US" sz="2400" b="1" dirty="0" smtClean="0"/>
              <a:t>prefix</a:t>
            </a:r>
            <a:r>
              <a:rPr lang="en-US" sz="2400" dirty="0" smtClean="0"/>
              <a:t> is an affix which is placed before the stem of a word. Adding it to the beginning of one word changes it into another word. For </a:t>
            </a:r>
            <a:r>
              <a:rPr lang="en-US" sz="2400" b="1" dirty="0" smtClean="0"/>
              <a:t>example</a:t>
            </a:r>
            <a:r>
              <a:rPr lang="en-US" sz="2400" dirty="0" smtClean="0"/>
              <a:t>, when the </a:t>
            </a:r>
            <a:r>
              <a:rPr lang="en-US" sz="2400" b="1" dirty="0" smtClean="0"/>
              <a:t>prefix</a:t>
            </a:r>
            <a:r>
              <a:rPr lang="en-US" sz="2400" dirty="0" smtClean="0"/>
              <a:t> un- is added to the word happy, it creates the word unhappy. </a:t>
            </a:r>
          </a:p>
          <a:p>
            <a:pPr lvl="0">
              <a:buSzPts val="2200"/>
            </a:pPr>
            <a:endParaRPr lang="en-US" sz="2400" dirty="0" smtClean="0"/>
          </a:p>
          <a:p>
            <a:pPr lvl="0">
              <a:buSzPts val="2200"/>
            </a:pPr>
            <a:r>
              <a:rPr lang="en-US" sz="2400" dirty="0" smtClean="0"/>
              <a:t>Several prefixes serve to make the new word mean the opposite, or nearly the opposite, of the original meaning of the </a:t>
            </a:r>
            <a:r>
              <a:rPr lang="en-US" sz="2400" dirty="0" smtClean="0">
                <a:hlinkClick r:id="rId4"/>
              </a:rPr>
              <a:t>base word</a:t>
            </a:r>
            <a:r>
              <a:rPr lang="en-US" sz="2400" dirty="0" smtClean="0"/>
              <a:t>.  Examples: Activate - deactivate</a:t>
            </a:r>
          </a:p>
          <a:p>
            <a:pPr lvl="0">
              <a:buSzPts val="2200"/>
            </a:pPr>
            <a:endParaRPr lang="en" sz="2200" b="1" i="0" u="none" strike="noStrike" cap="none" dirty="0" smtClean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2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14350" lvl="0" indent="-514350">
              <a:buSzPts val="2200"/>
            </a:pPr>
            <a:endParaRPr lang="en" sz="2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2"/>
          <p:cNvSpPr txBox="1"/>
          <p:nvPr/>
        </p:nvSpPr>
        <p:spPr>
          <a:xfrm>
            <a:off x="272675" y="285050"/>
            <a:ext cx="8688300" cy="23215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200" b="1" dirty="0" smtClean="0">
                <a:solidFill>
                  <a:srgbClr val="FF0000"/>
                </a:solidFill>
              </a:rPr>
              <a:t>W</a:t>
            </a:r>
            <a:r>
              <a:rPr lang="en" sz="2200" b="1" dirty="0" smtClean="0">
                <a:solidFill>
                  <a:srgbClr val="FF0000"/>
                </a:solidFill>
              </a:rPr>
              <a:t>hat is suffix?</a:t>
            </a:r>
          </a:p>
          <a:p>
            <a:pPr lvl="0">
              <a:buSzPts val="2200"/>
            </a:pPr>
            <a:endParaRPr lang="en-US" sz="2400" dirty="0" smtClean="0"/>
          </a:p>
          <a:p>
            <a:r>
              <a:rPr lang="en-US" sz="2400" dirty="0" smtClean="0"/>
              <a:t>A </a:t>
            </a:r>
            <a:r>
              <a:rPr lang="en-US" sz="2400" b="1" dirty="0" smtClean="0"/>
              <a:t>suffix</a:t>
            </a:r>
            <a:r>
              <a:rPr lang="en-US" sz="2400" dirty="0" smtClean="0"/>
              <a:t> is a letter or group of letters, for </a:t>
            </a:r>
            <a:r>
              <a:rPr lang="en-US" sz="2400" b="1" dirty="0" smtClean="0"/>
              <a:t>example</a:t>
            </a:r>
            <a:r>
              <a:rPr lang="en-US" sz="2400" dirty="0" smtClean="0"/>
              <a:t> '-</a:t>
            </a:r>
            <a:r>
              <a:rPr lang="en-US" sz="2400" dirty="0" err="1" smtClean="0"/>
              <a:t>ly</a:t>
            </a:r>
            <a:r>
              <a:rPr lang="en-US" sz="2400" dirty="0" smtClean="0"/>
              <a:t>' or '-</a:t>
            </a:r>
            <a:r>
              <a:rPr lang="en-US" sz="2400" dirty="0" err="1" smtClean="0"/>
              <a:t>ness</a:t>
            </a:r>
            <a:r>
              <a:rPr lang="en-US" sz="2400" dirty="0" smtClean="0"/>
              <a:t>', which is added to the end of a word in order to form a different word, often of a different word class. For </a:t>
            </a:r>
            <a:r>
              <a:rPr lang="en-US" sz="2400" b="1" dirty="0" smtClean="0"/>
              <a:t>example</a:t>
            </a:r>
            <a:r>
              <a:rPr lang="en-US" sz="2400" dirty="0" smtClean="0"/>
              <a:t>, the </a:t>
            </a:r>
            <a:r>
              <a:rPr lang="en-US" sz="2400" b="1" dirty="0" smtClean="0"/>
              <a:t>suffix</a:t>
            </a:r>
            <a:r>
              <a:rPr lang="en-US" sz="2400" dirty="0" smtClean="0"/>
              <a:t> '-</a:t>
            </a:r>
            <a:r>
              <a:rPr lang="en-US" sz="2400" dirty="0" err="1" smtClean="0"/>
              <a:t>ly</a:t>
            </a:r>
            <a:r>
              <a:rPr lang="en-US" sz="2400" dirty="0" smtClean="0"/>
              <a:t>' is added to 'quick' to form 'quickly'. </a:t>
            </a:r>
          </a:p>
          <a:p>
            <a:r>
              <a:rPr lang="en-US" sz="2400" dirty="0" smtClean="0"/>
              <a:t/>
            </a:r>
            <a:br>
              <a:rPr lang="en-US" sz="2400" dirty="0" smtClean="0"/>
            </a:br>
            <a:endParaRPr lang="en" sz="2200" b="1" i="0" u="none" strike="noStrike" cap="none" dirty="0" smtClean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2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14350" lvl="0" indent="-514350">
              <a:buSzPts val="2200"/>
            </a:pPr>
            <a:endParaRPr lang="en" sz="2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430924" y="262759"/>
            <a:ext cx="8345214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VOCABULARY  JUNCTION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1) Make as many words as you can by adding the given prefixes and suffixes to the words in the box.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Underestimate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Undercover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Overcoat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Nonstop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Fairness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Friendship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Fearless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2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2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2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2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2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2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504497" y="157655"/>
            <a:ext cx="8156028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2)Add suitable prefixes or suffixes to the words given in the box and fill in the blanks.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a) Some people believe it is </a:t>
            </a:r>
            <a:r>
              <a:rPr kumimoji="0" lang="en-US" sz="28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useless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to fight against corruption.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b) After overcoming so many </a:t>
            </a:r>
            <a:r>
              <a:rPr kumimoji="0" lang="en-US" sz="28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hardship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,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King Arthur regained his kingdom.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c) He won a sports </a:t>
            </a:r>
            <a:r>
              <a:rPr kumimoji="0" lang="en-US" sz="28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scholarship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during his college days.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d) The dog looked </a:t>
            </a:r>
            <a:r>
              <a:rPr kumimoji="0" lang="en-US" sz="28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unfed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and malnourished.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e) It seemed like he had spent a </a:t>
            </a:r>
            <a:r>
              <a:rPr kumimoji="0" lang="en-US" sz="28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sleepless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night worrying about the results.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420414" y="493987"/>
            <a:ext cx="815602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HANDWRITING</a:t>
            </a:r>
          </a:p>
          <a:p>
            <a:endParaRPr lang="en-US" sz="2800" b="1" dirty="0" smtClean="0"/>
          </a:p>
          <a:p>
            <a:r>
              <a:rPr lang="en-US" sz="2800" b="1" dirty="0" smtClean="0"/>
              <a:t>See your English book and write 6 lines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Google Shape;82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5"/>
          <p:cNvSpPr txBox="1"/>
          <p:nvPr/>
        </p:nvSpPr>
        <p:spPr>
          <a:xfrm>
            <a:off x="272675" y="285049"/>
            <a:ext cx="8688300" cy="1890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4000" b="1" i="0" u="none" strike="noStrike" cap="none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HOMEWORK</a:t>
            </a:r>
            <a:r>
              <a:rPr lang="en" sz="4000" b="1" i="0" u="none" strike="noStrike" cap="none" dirty="0" smtClean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4000">
              <a:solidFill>
                <a:schemeClr val="tx1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3600" b="1" dirty="0" smtClean="0">
                <a:latin typeface="Calibri"/>
                <a:ea typeface="Calibri"/>
                <a:cs typeface="Calibri"/>
                <a:sym typeface="Calibri"/>
              </a:rPr>
              <a:t>Write 5 words each using prefix and suffix.</a:t>
            </a:r>
            <a:endParaRPr lang="en" sz="3600" b="1" i="0" u="none" strike="noStrike" cap="none" dirty="0" smtClea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Google Shape;82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22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LEARNING OUTCOME: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3475" y="1072055"/>
            <a:ext cx="710499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SzPts val="1400"/>
              <a:buFont typeface="Arial"/>
              <a:buAutoNum type="arabicParenR"/>
            </a:pPr>
            <a:r>
              <a:rPr lang="en-US" sz="2800" b="1" dirty="0" smtClean="0">
                <a:latin typeface="Calibri"/>
                <a:ea typeface="Calibri"/>
                <a:cs typeface="Calibri"/>
                <a:sym typeface="Calibri"/>
              </a:rPr>
              <a:t>Knowledge of prefix and suffix.</a:t>
            </a:r>
          </a:p>
          <a:p>
            <a:pPr marL="342900" lvl="0" indent="-342900">
              <a:buSzPts val="1400"/>
              <a:buFont typeface="Arial"/>
              <a:buAutoNum type="arabicParenR"/>
            </a:pPr>
            <a:r>
              <a:rPr lang="en-US" sz="2800" b="1" dirty="0" smtClean="0">
                <a:latin typeface="Calibri"/>
                <a:ea typeface="Calibri"/>
                <a:cs typeface="Calibri"/>
                <a:sym typeface="Calibri"/>
              </a:rPr>
              <a:t>Formation and use of prefix and suffix in a sentence.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224</Words>
  <PresentationFormat>On-screen Show (16:9)</PresentationFormat>
  <Paragraphs>47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12</cp:revision>
  <dcterms:modified xsi:type="dcterms:W3CDTF">2021-04-19T14:35:50Z</dcterms:modified>
</cp:coreProperties>
</file>