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8" r:id="rId5"/>
    <p:sldId id="259" r:id="rId6"/>
    <p:sldId id="265" r:id="rId7"/>
    <p:sldId id="262" r:id="rId8"/>
    <p:sldId id="266" r:id="rId9"/>
    <p:sldId id="263" r:id="rId10"/>
    <p:sldId id="267" r:id="rId11"/>
    <p:sldId id="260" r:id="rId12"/>
    <p:sldId id="264" r:id="rId13"/>
    <p:sldId id="261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8579" y="945931"/>
            <a:ext cx="7441323" cy="3100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3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:RECAPITULATION OF THE STORY – SCENE </a:t>
            </a:r>
            <a:r>
              <a:rPr lang="en" sz="2400" b="1" dirty="0" smtClean="0">
                <a:latin typeface="+mj-lt"/>
              </a:rPr>
              <a:t>4, 5, 6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8675" y="14095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4360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Shaved head – </a:t>
            </a:r>
            <a:r>
              <a:rPr lang="en-US" sz="2800" b="1" dirty="0" smtClean="0">
                <a:solidFill>
                  <a:schemeClr val="tx1"/>
                </a:solidFill>
              </a:rPr>
              <a:t>a clean head with no hair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Wraps – </a:t>
            </a:r>
            <a:r>
              <a:rPr lang="en-US" sz="2800" b="1" dirty="0" smtClean="0">
                <a:solidFill>
                  <a:schemeClr val="tx1"/>
                </a:solidFill>
              </a:rPr>
              <a:t>arrange or fold as a cover or protection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Ashore – </a:t>
            </a:r>
            <a:r>
              <a:rPr lang="en-US" sz="2800" b="1" dirty="0" smtClean="0">
                <a:solidFill>
                  <a:schemeClr val="tx1"/>
                </a:solidFill>
              </a:rPr>
              <a:t>towards the shore from the water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7337" y="15146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/>
        </p:nvSpPr>
        <p:spPr>
          <a:xfrm>
            <a:off x="272675" y="285050"/>
            <a:ext cx="8688300" cy="2510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r>
              <a:rPr lang="en" sz="3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32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3200" b="1" dirty="0" smtClean="0">
                <a:latin typeface="Calibri"/>
                <a:ea typeface="Calibri"/>
                <a:cs typeface="Calibri"/>
                <a:sym typeface="Calibri"/>
              </a:rPr>
              <a:t>Able to read and pronounce new words.</a:t>
            </a:r>
          </a:p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3200" b="1" dirty="0" smtClean="0">
                <a:latin typeface="Calibri"/>
                <a:ea typeface="Calibri"/>
                <a:cs typeface="Calibri"/>
                <a:sym typeface="Calibri"/>
              </a:rPr>
              <a:t>Development of helping attitude.</a:t>
            </a:r>
          </a:p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3200" b="1" dirty="0" smtClean="0">
                <a:latin typeface="Calibri"/>
                <a:ea typeface="Calibri"/>
                <a:cs typeface="Calibri"/>
                <a:sym typeface="Calibri"/>
              </a:rPr>
              <a:t>Understanding need of the hour.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3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" sz="28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8868" y="14095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40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HOMEWORK </a:t>
            </a:r>
            <a:endParaRPr sz="400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36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 all the difficult word meanings given in the book</a:t>
            </a:r>
            <a:endParaRPr lang="en" sz="36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7337" y="14095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19378" y="130444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72675" y="285049"/>
            <a:ext cx="8688300" cy="4307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en" sz="3200" b="1" dirty="0" smtClean="0">
                <a:solidFill>
                  <a:srgbClr val="FF0000"/>
                </a:solidFill>
              </a:rPr>
              <a:t>ecapitulation of scene 1, 2 and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-US" sz="3200" b="1" i="0" u="none" strike="noStrike" cap="none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R</a:t>
            </a:r>
            <a:r>
              <a:rPr lang="en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aghu was a boy from a poor family. </a:t>
            </a:r>
            <a:r>
              <a:rPr lang="en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</a:t>
            </a:r>
            <a:r>
              <a:rPr lang="en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is family worked hard for livelihood. </a:t>
            </a:r>
            <a:r>
              <a:rPr lang="en-US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H</a:t>
            </a:r>
            <a:r>
              <a:rPr lang="en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is mother gave him a wooden stick instead of a drum, which he gave to the old woman and helped her to light the fire. </a:t>
            </a:r>
            <a:r>
              <a:rPr lang="en-US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T</a:t>
            </a:r>
            <a:r>
              <a:rPr lang="en" sz="32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he old woman gave some delicious rotis as a token of love to Raghu. </a:t>
            </a:r>
            <a:endParaRPr lang="en" sz="2800" b="1" i="0" u="none" strike="noStrike" cap="non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" sz="2800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45806" y="15146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72675" y="285049"/>
            <a:ext cx="8688300" cy="31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" sz="3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32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A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wareness about the time to help.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Happiness in receiving a return gift.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U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Arial"/>
              </a:rPr>
              <a:t>nderstanding problems.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en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nowledge of new words.</a:t>
            </a:r>
            <a:endParaRPr lang="en" sz="2800" b="1" i="0" u="none" strike="noStrike" cap="non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" sz="2800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8357" y="15146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 txBox="1"/>
          <p:nvPr/>
        </p:nvSpPr>
        <p:spPr>
          <a:xfrm>
            <a:off x="272675" y="285049"/>
            <a:ext cx="8688300" cy="2741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		</a:t>
            </a:r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r>
              <a:rPr lang="en" sz="2800" b="1" dirty="0" smtClean="0">
                <a:solidFill>
                  <a:schemeClr val="tx1"/>
                </a:solidFill>
              </a:rPr>
              <a:t>haracters in scene 4, 5 and 6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-US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" sz="28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aghu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" sz="2800" b="1" dirty="0" smtClean="0">
                <a:solidFill>
                  <a:srgbClr val="FF0000"/>
                </a:solidFill>
              </a:rPr>
              <a:t>A woman</a:t>
            </a: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W</a:t>
            </a:r>
            <a:r>
              <a:rPr lang="en" sz="2800" b="1" dirty="0" smtClean="0">
                <a:solidFill>
                  <a:srgbClr val="FF0000"/>
                </a:solidFill>
              </a:rPr>
              <a:t>asherman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W</a:t>
            </a:r>
            <a:r>
              <a:rPr lang="en" sz="2800" b="1" dirty="0" smtClean="0">
                <a:solidFill>
                  <a:srgbClr val="FF0000"/>
                </a:solidFill>
              </a:rPr>
              <a:t>asherwoman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" sz="28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ld man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8868" y="14095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4360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4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r>
              <a:rPr lang="en" sz="2800" b="1" dirty="0" smtClean="0">
                <a:solidFill>
                  <a:schemeClr val="tx1"/>
                </a:solidFill>
              </a:rPr>
              <a:t> lady holding a wailing child in her arms.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r>
              <a:rPr lang="en" sz="2800" b="1" dirty="0" smtClean="0">
                <a:solidFill>
                  <a:schemeClr val="tx1"/>
                </a:solidFill>
              </a:rPr>
              <a:t> stack of pots.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holding a packet.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baby was hungry.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L</a:t>
            </a:r>
            <a:r>
              <a:rPr lang="en" sz="2800" b="1" dirty="0" smtClean="0">
                <a:solidFill>
                  <a:schemeClr val="tx1"/>
                </a:solidFill>
              </a:rPr>
              <a:t>arder empty for two days.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gives the roti.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woman was very happy and wanted to thank for the kindness.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S</a:t>
            </a:r>
            <a:r>
              <a:rPr lang="en" sz="2800" b="1" dirty="0" smtClean="0">
                <a:solidFill>
                  <a:schemeClr val="tx1"/>
                </a:solidFill>
              </a:rPr>
              <a:t>he gave a pot as a token of gratitude.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19379" y="14095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4360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Wailing – </a:t>
            </a:r>
            <a:r>
              <a:rPr lang="en-US" sz="2800" b="1" dirty="0" smtClean="0">
                <a:solidFill>
                  <a:schemeClr val="tx1"/>
                </a:solidFill>
              </a:rPr>
              <a:t>loud cries made while weeping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Stack – </a:t>
            </a:r>
            <a:r>
              <a:rPr lang="en-US" sz="2800" b="1" dirty="0" smtClean="0">
                <a:solidFill>
                  <a:schemeClr val="tx1"/>
                </a:solidFill>
              </a:rPr>
              <a:t>an orderly pile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7337" y="19350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49"/>
            <a:ext cx="8688300" cy="3635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5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r>
              <a:rPr lang="en" sz="2800" b="1" dirty="0" smtClean="0">
                <a:solidFill>
                  <a:schemeClr val="tx1"/>
                </a:solidFill>
              </a:rPr>
              <a:t> riverside.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r>
              <a:rPr lang="en" sz="2800" b="1" dirty="0" smtClean="0">
                <a:solidFill>
                  <a:schemeClr val="tx1"/>
                </a:solidFill>
              </a:rPr>
              <a:t> man and woman fighting.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enters carrying a pot.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woman had broken a pot.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man wanted a pot to boil the clothes.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gave the pot to the man.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man gave a coat in return.</a:t>
            </a: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6316" y="20401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4360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Arguing – </a:t>
            </a:r>
            <a:r>
              <a:rPr lang="en-US" sz="2800" b="1" dirty="0" smtClean="0">
                <a:solidFill>
                  <a:schemeClr val="tx1"/>
                </a:solidFill>
              </a:rPr>
              <a:t>a dispute where there is strong disagreement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Customer – </a:t>
            </a:r>
            <a:r>
              <a:rPr lang="en-US" sz="2800" b="1" dirty="0" smtClean="0">
                <a:solidFill>
                  <a:schemeClr val="tx1"/>
                </a:solidFill>
              </a:rPr>
              <a:t>someone who pays for goods or services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chemeClr val="tx1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8868" y="15146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49"/>
            <a:ext cx="8688300" cy="446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6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r>
              <a:rPr lang="en" sz="2800" b="1" dirty="0" smtClean="0">
                <a:solidFill>
                  <a:schemeClr val="tx1"/>
                </a:solidFill>
              </a:rPr>
              <a:t>n old man sitting on a bridge.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searching for Paplu.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old man was shivering.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wrapped him with the coat.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old man was looted by a gang of robbers.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old man was thrown into water by the robbers.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T</a:t>
            </a:r>
            <a:r>
              <a:rPr lang="en" sz="2800" b="1" dirty="0" smtClean="0">
                <a:solidFill>
                  <a:schemeClr val="tx1"/>
                </a:solidFill>
              </a:rPr>
              <a:t>he old man gave a horse in return of the coat.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9889" y="16197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427</Words>
  <PresentationFormat>On-screen Show (16:9)</PresentationFormat>
  <Paragraphs>86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57</cp:revision>
  <dcterms:modified xsi:type="dcterms:W3CDTF">2021-12-19T10:20:46Z</dcterms:modified>
</cp:coreProperties>
</file>