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0" roundtripDataSignature="AMtx7mjh++JxRan2MUW1doBh9pT8xnwwo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DAA3D6-5185-45C2-A73B-0B8480365FCD}">
  <a:tblStyle styleId="{61DAA3D6-5185-45C2-A73B-0B8480365FC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63CD40EB-7DE3-47BF-B921-ECE6AD10747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4E8E8"/>
          </a:solidFill>
        </a:fill>
      </a:tcStyle>
    </a:wholeTbl>
    <a:band1H>
      <a:tcTxStyle/>
      <a:tcStyle>
        <a:fill>
          <a:solidFill>
            <a:srgbClr val="E8CFCF"/>
          </a:solidFill>
        </a:fill>
      </a:tcStyle>
    </a:band1H>
    <a:band2H>
      <a:tcTxStyle/>
    </a:band2H>
    <a:band1V>
      <a:tcTxStyle/>
      <a:tcStyle>
        <a:fill>
          <a:solidFill>
            <a:srgbClr val="E8CFCF"/>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EC2068A7-D8DC-45A4-A28D-9E20263E0B97}"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84CC7D4-3A56-4E28-85D8-D8AD17B2D7C7}"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slide" Target="slides/slide12.xml"/><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Vx_xRs"/>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Vx_xR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4"/>
          <p:cNvSpPr/>
          <p:nvPr>
            <p:ph idx="2" type="pic"/>
          </p:nvPr>
        </p:nvSpPr>
        <p:spPr>
          <a:xfrm>
            <a:off x="1792288" y="612775"/>
            <a:ext cx="5486400" cy="4114800"/>
          </a:xfrm>
          <a:prstGeom prst="rect">
            <a:avLst/>
          </a:prstGeom>
          <a:noFill/>
          <a:ln>
            <a:noFill/>
          </a:ln>
        </p:spPr>
      </p:sp>
      <p:sp>
        <p:nvSpPr>
          <p:cNvPr id="72" name="Google Shape;72;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6"/>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1600"/>
              </a:spcBef>
              <a:spcAft>
                <a:spcPts val="0"/>
              </a:spcAft>
              <a:buClr>
                <a:schemeClr val="dk1"/>
              </a:buClr>
              <a:buSzPts val="1400"/>
              <a:buChar char="○"/>
              <a:defRPr/>
            </a:lvl2pPr>
            <a:lvl3pPr indent="-317500" lvl="2" marL="1371600" algn="l">
              <a:lnSpc>
                <a:spcPct val="115000"/>
              </a:lnSpc>
              <a:spcBef>
                <a:spcPts val="1600"/>
              </a:spcBef>
              <a:spcAft>
                <a:spcPts val="0"/>
              </a:spcAft>
              <a:buClr>
                <a:schemeClr val="dk1"/>
              </a:buClr>
              <a:buSzPts val="1400"/>
              <a:buChar char="■"/>
              <a:defRPr/>
            </a:lvl3pPr>
            <a:lvl4pPr indent="-317500" lvl="3" marL="1828800" algn="l">
              <a:lnSpc>
                <a:spcPct val="115000"/>
              </a:lnSpc>
              <a:spcBef>
                <a:spcPts val="1600"/>
              </a:spcBef>
              <a:spcAft>
                <a:spcPts val="0"/>
              </a:spcAft>
              <a:buClr>
                <a:schemeClr val="dk1"/>
              </a:buClr>
              <a:buSzPts val="1400"/>
              <a:buChar char="●"/>
              <a:defRPr/>
            </a:lvl4pPr>
            <a:lvl5pPr indent="-317500" lvl="4" marL="2286000" algn="l">
              <a:lnSpc>
                <a:spcPct val="115000"/>
              </a:lnSpc>
              <a:spcBef>
                <a:spcPts val="1600"/>
              </a:spcBef>
              <a:spcAft>
                <a:spcPts val="0"/>
              </a:spcAft>
              <a:buClr>
                <a:schemeClr val="dk1"/>
              </a:buClr>
              <a:buSzPts val="1400"/>
              <a:buChar char="○"/>
              <a:defRPr/>
            </a:lvl5pPr>
            <a:lvl6pPr indent="-317500" lvl="5" marL="2743200" algn="l">
              <a:lnSpc>
                <a:spcPct val="115000"/>
              </a:lnSpc>
              <a:spcBef>
                <a:spcPts val="1600"/>
              </a:spcBef>
              <a:spcAft>
                <a:spcPts val="0"/>
              </a:spcAft>
              <a:buClr>
                <a:schemeClr val="dk1"/>
              </a:buClr>
              <a:buSzPts val="1400"/>
              <a:buChar char="■"/>
              <a:defRPr/>
            </a:lvl6pPr>
            <a:lvl7pPr indent="-317500" lvl="6" marL="3200400" algn="l">
              <a:lnSpc>
                <a:spcPct val="115000"/>
              </a:lnSpc>
              <a:spcBef>
                <a:spcPts val="1600"/>
              </a:spcBef>
              <a:spcAft>
                <a:spcPts val="0"/>
              </a:spcAft>
              <a:buClr>
                <a:schemeClr val="dk1"/>
              </a:buClr>
              <a:buSzPts val="1400"/>
              <a:buChar char="●"/>
              <a:defRPr/>
            </a:lvl7pPr>
            <a:lvl8pPr indent="-317500" lvl="7" marL="3657600" algn="l">
              <a:lnSpc>
                <a:spcPct val="115000"/>
              </a:lnSpc>
              <a:spcBef>
                <a:spcPts val="1600"/>
              </a:spcBef>
              <a:spcAft>
                <a:spcPts val="0"/>
              </a:spcAft>
              <a:buClr>
                <a:schemeClr val="dk1"/>
              </a:buClr>
              <a:buSzPts val="1400"/>
              <a:buChar char="○"/>
              <a:defRPr/>
            </a:lvl8pPr>
            <a:lvl9pPr indent="-317500" lvl="8" marL="4114800" algn="l">
              <a:lnSpc>
                <a:spcPct val="115000"/>
              </a:lnSpc>
              <a:spcBef>
                <a:spcPts val="1600"/>
              </a:spcBef>
              <a:spcAft>
                <a:spcPts val="1600"/>
              </a:spcAft>
              <a:buClr>
                <a:schemeClr val="dk1"/>
              </a:buClr>
              <a:buSzPts val="1400"/>
              <a:buChar char="■"/>
              <a:defRPr/>
            </a:lvl9pPr>
          </a:lstStyle>
          <a:p/>
        </p:txBody>
      </p:sp>
      <p:sp>
        <p:nvSpPr>
          <p:cNvPr id="24" name="Google Shape;24;p1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5" name="Google Shape;65;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8.jpg"/><Relationship Id="rId5" Type="http://schemas.openxmlformats.org/officeDocument/2006/relationships/image" Target="../media/image4.jp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gif"/><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5036853"/>
            <a:ext cx="9144000" cy="1821147"/>
          </a:xfrm>
          <a:prstGeom prst="rect">
            <a:avLst/>
          </a:prstGeom>
          <a:noFill/>
          <a:ln>
            <a:noFill/>
          </a:ln>
        </p:spPr>
      </p:pic>
      <p:sp>
        <p:nvSpPr>
          <p:cNvPr id="93" name="Google Shape;93;p1"/>
          <p:cNvSpPr txBox="1"/>
          <p:nvPr/>
        </p:nvSpPr>
        <p:spPr>
          <a:xfrm>
            <a:off x="1534774" y="1284700"/>
            <a:ext cx="6607990" cy="3783392"/>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US" sz="2000" u="none" cap="none" strike="noStrike">
                <a:solidFill>
                  <a:srgbClr val="000000"/>
                </a:solidFill>
                <a:latin typeface="Calibri"/>
                <a:ea typeface="Calibri"/>
                <a:cs typeface="Calibri"/>
                <a:sym typeface="Calibri"/>
              </a:rPr>
              <a:t>SESSION : </a:t>
            </a:r>
            <a:r>
              <a:rPr b="1" i="0" lang="en-US" sz="2000" u="none" cap="none" strike="noStrike">
                <a:solidFill>
                  <a:schemeClr val="dk1"/>
                </a:solidFill>
                <a:latin typeface="Calibri"/>
                <a:ea typeface="Calibri"/>
                <a:cs typeface="Calibri"/>
                <a:sym typeface="Calibri"/>
              </a:rPr>
              <a:t>17</a:t>
            </a:r>
            <a:endParaRPr b="0" i="0" sz="20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1" i="0" lang="en-US" sz="2000" u="none" cap="none" strike="noStrike">
                <a:solidFill>
                  <a:srgbClr val="000000"/>
                </a:solidFill>
                <a:latin typeface="Calibri"/>
                <a:ea typeface="Calibri"/>
                <a:cs typeface="Calibri"/>
                <a:sym typeface="Calibri"/>
              </a:rPr>
              <a:t>CLASS : V</a:t>
            </a:r>
            <a:endParaRPr/>
          </a:p>
          <a:p>
            <a:pPr indent="0" lvl="0" marL="0" marR="0" rtl="0" algn="l">
              <a:lnSpc>
                <a:spcPct val="150000"/>
              </a:lnSpc>
              <a:spcBef>
                <a:spcPts val="0"/>
              </a:spcBef>
              <a:spcAft>
                <a:spcPts val="0"/>
              </a:spcAft>
              <a:buClr>
                <a:srgbClr val="000000"/>
              </a:buClr>
              <a:buSzPts val="1400"/>
              <a:buFont typeface="Arial"/>
              <a:buNone/>
            </a:pPr>
            <a:r>
              <a:rPr b="1" i="0" lang="en-US" sz="2000" u="none" cap="none" strike="noStrike">
                <a:solidFill>
                  <a:srgbClr val="000000"/>
                </a:solidFill>
                <a:latin typeface="Calibri"/>
                <a:ea typeface="Calibri"/>
                <a:cs typeface="Calibri"/>
                <a:sym typeface="Calibri"/>
              </a:rPr>
              <a:t>SUBJECT : MATHEMATICS</a:t>
            </a:r>
            <a:endParaRPr/>
          </a:p>
          <a:p>
            <a:pPr indent="0" lvl="0" marL="0" marR="0" rtl="0" algn="l">
              <a:lnSpc>
                <a:spcPct val="150000"/>
              </a:lnSpc>
              <a:spcBef>
                <a:spcPts val="0"/>
              </a:spcBef>
              <a:spcAft>
                <a:spcPts val="0"/>
              </a:spcAft>
              <a:buClr>
                <a:srgbClr val="000000"/>
              </a:buClr>
              <a:buSzPts val="1400"/>
              <a:buFont typeface="Arial"/>
              <a:buNone/>
            </a:pPr>
            <a:r>
              <a:rPr b="1" i="0" lang="en-US" sz="2000" u="none" cap="none" strike="noStrike">
                <a:solidFill>
                  <a:srgbClr val="000000"/>
                </a:solidFill>
                <a:latin typeface="Calibri"/>
                <a:ea typeface="Calibri"/>
                <a:cs typeface="Calibri"/>
                <a:sym typeface="Calibri"/>
              </a:rPr>
              <a:t>CHAPTER NUMBER: </a:t>
            </a:r>
            <a:r>
              <a:rPr b="1" i="0" lang="en-US" sz="2000" u="none" cap="none" strike="noStrike">
                <a:solidFill>
                  <a:schemeClr val="dk1"/>
                </a:solidFill>
                <a:latin typeface="Calibri"/>
                <a:ea typeface="Calibri"/>
                <a:cs typeface="Calibri"/>
                <a:sym typeface="Calibri"/>
              </a:rPr>
              <a:t>8</a:t>
            </a:r>
            <a:endParaRPr b="1" i="0" sz="20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rPr b="1" i="0" lang="en-US" sz="2000" u="none" cap="none" strike="noStrike">
                <a:solidFill>
                  <a:srgbClr val="000000"/>
                </a:solidFill>
                <a:latin typeface="Calibri"/>
                <a:ea typeface="Calibri"/>
                <a:cs typeface="Calibri"/>
                <a:sym typeface="Calibri"/>
              </a:rPr>
              <a:t>CHAPTER NAME : FACTORS AND MULTIPLES</a:t>
            </a:r>
            <a:endParaRPr b="0" i="0" sz="20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i="0" lang="en-US" sz="2000" u="none" cap="none" strike="noStrike">
                <a:solidFill>
                  <a:srgbClr val="000000"/>
                </a:solidFill>
                <a:latin typeface="Calibri"/>
                <a:ea typeface="Calibri"/>
                <a:cs typeface="Calibri"/>
                <a:sym typeface="Calibri"/>
              </a:rPr>
              <a:t>SUB-TOPIC : TEST OF DIVISIBILITY: RULES AND EXAMPLES</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1" i="0" lang="en-US" sz="2000" u="none" cap="none" strike="noStrike">
                <a:solidFill>
                  <a:schemeClr val="dk1"/>
                </a:solidFill>
                <a:latin typeface="Calibri"/>
                <a:ea typeface="Calibri"/>
                <a:cs typeface="Calibri"/>
                <a:sym typeface="Calibri"/>
              </a:rPr>
            </a:br>
            <a:br>
              <a:rPr b="0" i="0" lang="en-US" sz="2000" u="none" cap="none" strike="noStrike">
                <a:solidFill>
                  <a:schemeClr val="dk1"/>
                </a:solidFill>
                <a:latin typeface="Calibri"/>
                <a:ea typeface="Calibri"/>
                <a:cs typeface="Calibri"/>
                <a:sym typeface="Calibri"/>
              </a:rPr>
            </a:br>
            <a:endParaRPr b="1" i="0" sz="2000" u="none" cap="none" strike="noStrike">
              <a:solidFill>
                <a:srgbClr val="000000"/>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0" r="0" t="0"/>
          <a:stretch/>
        </p:blipFill>
        <p:spPr>
          <a:xfrm>
            <a:off x="7703313" y="228601"/>
            <a:ext cx="1232526" cy="8158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nvSpPr>
        <p:spPr>
          <a:xfrm>
            <a:off x="285720" y="1357298"/>
            <a:ext cx="6324600"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chemeClr val="dk1"/>
                </a:solidFill>
                <a:latin typeface="Calibri"/>
                <a:ea typeface="Calibri"/>
                <a:cs typeface="Calibri"/>
                <a:sym typeface="Calibri"/>
              </a:rPr>
              <a:t>If the </a:t>
            </a:r>
            <a:r>
              <a:rPr b="1" lang="en-US" sz="2000">
                <a:solidFill>
                  <a:srgbClr val="C00000"/>
                </a:solidFill>
                <a:latin typeface="Calibri"/>
                <a:ea typeface="Calibri"/>
                <a:cs typeface="Calibri"/>
                <a:sym typeface="Calibri"/>
              </a:rPr>
              <a:t>difference</a:t>
            </a:r>
            <a:r>
              <a:rPr b="1" lang="en-US" sz="2000">
                <a:solidFill>
                  <a:schemeClr val="dk1"/>
                </a:solidFill>
                <a:latin typeface="Calibri"/>
                <a:ea typeface="Calibri"/>
                <a:cs typeface="Calibri"/>
                <a:sym typeface="Calibri"/>
              </a:rPr>
              <a:t> between the sum of the digits in the </a:t>
            </a:r>
            <a:r>
              <a:rPr b="1" lang="en-US" sz="2000">
                <a:solidFill>
                  <a:srgbClr val="C00000"/>
                </a:solidFill>
                <a:latin typeface="Calibri"/>
                <a:ea typeface="Calibri"/>
                <a:cs typeface="Calibri"/>
                <a:sym typeface="Calibri"/>
              </a:rPr>
              <a:t>odd</a:t>
            </a:r>
            <a:r>
              <a:rPr b="1" lang="en-US" sz="2000">
                <a:solidFill>
                  <a:schemeClr val="dk1"/>
                </a:solidFill>
                <a:latin typeface="Calibri"/>
                <a:ea typeface="Calibri"/>
                <a:cs typeface="Calibri"/>
                <a:sym typeface="Calibri"/>
              </a:rPr>
              <a:t> places and the sum of the digits in the </a:t>
            </a:r>
            <a:r>
              <a:rPr b="1" lang="en-US" sz="2000">
                <a:solidFill>
                  <a:srgbClr val="C00000"/>
                </a:solidFill>
                <a:latin typeface="Calibri"/>
                <a:ea typeface="Calibri"/>
                <a:cs typeface="Calibri"/>
                <a:sym typeface="Calibri"/>
              </a:rPr>
              <a:t>even</a:t>
            </a:r>
            <a:r>
              <a:rPr b="1" lang="en-US" sz="2000">
                <a:solidFill>
                  <a:schemeClr val="dk1"/>
                </a:solidFill>
                <a:latin typeface="Calibri"/>
                <a:ea typeface="Calibri"/>
                <a:cs typeface="Calibri"/>
                <a:sym typeface="Calibri"/>
              </a:rPr>
              <a:t> places is either </a:t>
            </a:r>
            <a:r>
              <a:rPr b="1" lang="en-US" sz="2000">
                <a:solidFill>
                  <a:srgbClr val="C00000"/>
                </a:solidFill>
                <a:latin typeface="Calibri"/>
                <a:ea typeface="Calibri"/>
                <a:cs typeface="Calibri"/>
                <a:sym typeface="Calibri"/>
              </a:rPr>
              <a:t>0 or 11</a:t>
            </a:r>
            <a:r>
              <a:rPr b="1" lang="en-US" sz="2000">
                <a:solidFill>
                  <a:schemeClr val="dk1"/>
                </a:solidFill>
                <a:latin typeface="Calibri"/>
                <a:ea typeface="Calibri"/>
                <a:cs typeface="Calibri"/>
                <a:sym typeface="Calibri"/>
              </a:rPr>
              <a:t>, then the number is divisible by 11</a:t>
            </a:r>
            <a:endParaRPr b="1" sz="2000">
              <a:solidFill>
                <a:schemeClr val="dk1"/>
              </a:solidFill>
              <a:latin typeface="Calibri"/>
              <a:ea typeface="Calibri"/>
              <a:cs typeface="Calibri"/>
              <a:sym typeface="Calibri"/>
            </a:endParaRPr>
          </a:p>
        </p:txBody>
      </p:sp>
      <p:pic>
        <p:nvPicPr>
          <p:cNvPr id="191" name="Google Shape;191;p11"/>
          <p:cNvPicPr preferRelativeResize="0"/>
          <p:nvPr/>
        </p:nvPicPr>
        <p:blipFill rotWithShape="1">
          <a:blip r:embed="rId3">
            <a:alphaModFix/>
          </a:blip>
          <a:srcRect b="0" l="0" r="0" t="0"/>
          <a:stretch/>
        </p:blipFill>
        <p:spPr>
          <a:xfrm>
            <a:off x="6858016" y="857232"/>
            <a:ext cx="2143125" cy="2143125"/>
          </a:xfrm>
          <a:prstGeom prst="rect">
            <a:avLst/>
          </a:prstGeom>
          <a:noFill/>
          <a:ln>
            <a:noFill/>
          </a:ln>
        </p:spPr>
      </p:pic>
      <p:sp>
        <p:nvSpPr>
          <p:cNvPr id="192" name="Google Shape;192;p11"/>
          <p:cNvSpPr txBox="1"/>
          <p:nvPr/>
        </p:nvSpPr>
        <p:spPr>
          <a:xfrm>
            <a:off x="500034" y="428604"/>
            <a:ext cx="5157229"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2000"/>
              <a:buFont typeface="Calibri"/>
              <a:buNone/>
            </a:pPr>
            <a:r>
              <a:rPr b="1" lang="en-US" sz="2000" u="sng">
                <a:solidFill>
                  <a:srgbClr val="FF0000"/>
                </a:solidFill>
                <a:latin typeface="Calibri"/>
                <a:ea typeface="Calibri"/>
                <a:cs typeface="Calibri"/>
                <a:sym typeface="Calibri"/>
              </a:rPr>
              <a:t>TEST OF DIVISIBILTY: 11</a:t>
            </a:r>
            <a:br>
              <a:rPr b="1" lang="en-US" sz="2000" u="sng">
                <a:solidFill>
                  <a:srgbClr val="FF0000"/>
                </a:solidFill>
                <a:latin typeface="Calibri"/>
                <a:ea typeface="Calibri"/>
                <a:cs typeface="Calibri"/>
                <a:sym typeface="Calibri"/>
              </a:rPr>
            </a:br>
            <a:endParaRPr b="1" sz="2000">
              <a:solidFill>
                <a:srgbClr val="FF0000"/>
              </a:solidFill>
              <a:latin typeface="Calibri"/>
              <a:ea typeface="Calibri"/>
              <a:cs typeface="Calibri"/>
              <a:sym typeface="Calibri"/>
            </a:endParaRPr>
          </a:p>
        </p:txBody>
      </p:sp>
      <p:sp>
        <p:nvSpPr>
          <p:cNvPr id="193" name="Google Shape;193;p11"/>
          <p:cNvSpPr txBox="1"/>
          <p:nvPr/>
        </p:nvSpPr>
        <p:spPr>
          <a:xfrm>
            <a:off x="357158" y="2786058"/>
            <a:ext cx="5274248" cy="55399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00B050"/>
                </a:solidFill>
                <a:latin typeface="Calibri"/>
                <a:ea typeface="Calibri"/>
                <a:cs typeface="Calibri"/>
                <a:sym typeface="Calibri"/>
              </a:rPr>
              <a:t>Examples: 308,  1331, 61809, 6556… etc. </a:t>
            </a:r>
            <a:endParaRPr/>
          </a:p>
        </p:txBody>
      </p:sp>
      <p:graphicFrame>
        <p:nvGraphicFramePr>
          <p:cNvPr id="194" name="Google Shape;194;p11"/>
          <p:cNvGraphicFramePr/>
          <p:nvPr/>
        </p:nvGraphicFramePr>
        <p:xfrm>
          <a:off x="642910" y="3571876"/>
          <a:ext cx="3000000" cy="3000000"/>
        </p:xfrm>
        <a:graphic>
          <a:graphicData uri="http://schemas.openxmlformats.org/drawingml/2006/table">
            <a:tbl>
              <a:tblPr>
                <a:noFill/>
                <a:tableStyleId>{E84CC7D4-3A56-4E28-85D8-D8AD17B2D7C7}</a:tableStyleId>
              </a:tblPr>
              <a:tblGrid>
                <a:gridCol w="1539200"/>
                <a:gridCol w="2213625"/>
                <a:gridCol w="2164675"/>
                <a:gridCol w="1512025"/>
              </a:tblGrid>
              <a:tr h="748150">
                <a:tc>
                  <a:txBody>
                    <a:bodyPr/>
                    <a:lstStyle/>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Number</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504D"/>
                    </a:solidFill>
                  </a:tcPr>
                </a:tc>
                <a:tc>
                  <a:txBody>
                    <a:bodyPr/>
                    <a:lstStyle/>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Sum of the digits</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(at odd places)</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From the right</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504D"/>
                    </a:solidFill>
                  </a:tcPr>
                </a:tc>
                <a:tc>
                  <a:txBody>
                    <a:bodyPr/>
                    <a:lstStyle/>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Sum of the digits</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(at even places)</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From the right</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504D"/>
                    </a:solidFill>
                  </a:tcPr>
                </a:tc>
                <a:tc>
                  <a:txBody>
                    <a:bodyPr/>
                    <a:lstStyle/>
                    <a:p>
                      <a:pPr indent="0" lvl="0" marL="0" marR="0" rtl="0" algn="ctr">
                        <a:spcBef>
                          <a:spcPts val="0"/>
                        </a:spcBef>
                        <a:spcAft>
                          <a:spcPts val="0"/>
                        </a:spcAft>
                        <a:buNone/>
                      </a:pPr>
                      <a:r>
                        <a:rPr b="1" lang="en-US" sz="1800" u="none" cap="none" strike="noStrike">
                          <a:solidFill>
                            <a:srgbClr val="EEECE1"/>
                          </a:solidFill>
                          <a:latin typeface="Calibri"/>
                          <a:ea typeface="Calibri"/>
                          <a:cs typeface="Calibri"/>
                          <a:sym typeface="Calibri"/>
                        </a:rPr>
                        <a:t>Difference</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504D"/>
                    </a:solidFill>
                  </a:tcPr>
                </a:tc>
              </a:tr>
              <a:tr h="420850">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308</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8 + 3 = 11</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0</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11 - 0 = 11</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3825">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1331</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1 + 3 = 4</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3 + 1 = 4</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4 - 4 = 0</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5275">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61809</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9 + 8 + 6 = 23</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0 + 1 = 1</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Calibri"/>
                          <a:ea typeface="Calibri"/>
                          <a:cs typeface="Calibri"/>
                          <a:sym typeface="Calibri"/>
                        </a:rPr>
                        <a:t>23 - 1 = 22</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3700">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6556</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6 + 5 = 11</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lang="en-US" sz="1800" u="none" cap="none" strike="noStrike">
                          <a:latin typeface="Times New Roman"/>
                          <a:ea typeface="Times New Roman"/>
                          <a:cs typeface="Times New Roman"/>
                          <a:sym typeface="Times New Roman"/>
                        </a:rPr>
                        <a:t>6 + 5 = 11</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11 – 11 = 0</a:t>
                      </a:r>
                      <a:endParaRPr sz="1800" u="none" cap="none" strike="noStrike">
                        <a:latin typeface="Times New Roman"/>
                        <a:ea typeface="Times New Roman"/>
                        <a:cs typeface="Times New Roman"/>
                        <a:sym typeface="Times New Roman"/>
                      </a:endParaRPr>
                    </a:p>
                  </a:txBody>
                  <a:tcPr marT="45725" marB="457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pic>
        <p:nvPicPr>
          <p:cNvPr id="195" name="Google Shape;195;p11"/>
          <p:cNvPicPr preferRelativeResize="0"/>
          <p:nvPr/>
        </p:nvPicPr>
        <p:blipFill rotWithShape="1">
          <a:blip r:embed="rId4">
            <a:alphaModFix/>
          </a:blip>
          <a:srcRect b="0" l="0" r="0" t="0"/>
          <a:stretch/>
        </p:blipFill>
        <p:spPr>
          <a:xfrm>
            <a:off x="7703313" y="228601"/>
            <a:ext cx="1232526" cy="815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nvSpPr>
        <p:spPr>
          <a:xfrm>
            <a:off x="455700" y="2428868"/>
            <a:ext cx="8688300" cy="104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FF0000"/>
                </a:solidFill>
                <a:latin typeface="Arial"/>
                <a:ea typeface="Arial"/>
                <a:cs typeface="Arial"/>
                <a:sym typeface="Arial"/>
              </a:rPr>
              <a:t>LEARNING OUTCOME :</a:t>
            </a:r>
            <a:endParaRPr b="1" i="0" sz="2200" u="none" cap="none" strike="noStrike">
              <a:solidFill>
                <a:srgbClr val="FF0000"/>
              </a:solidFill>
              <a:latin typeface="Arial"/>
              <a:ea typeface="Arial"/>
              <a:cs typeface="Arial"/>
              <a:sym typeface="Arial"/>
            </a:endParaRPr>
          </a:p>
        </p:txBody>
      </p:sp>
      <p:sp>
        <p:nvSpPr>
          <p:cNvPr id="201" name="Google Shape;201;p12"/>
          <p:cNvSpPr txBox="1"/>
          <p:nvPr/>
        </p:nvSpPr>
        <p:spPr>
          <a:xfrm>
            <a:off x="857224" y="3000372"/>
            <a:ext cx="7429552" cy="1285884"/>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None/>
            </a:pPr>
            <a:r>
              <a:rPr b="1" lang="en-US" sz="2400">
                <a:solidFill>
                  <a:schemeClr val="dk1"/>
                </a:solidFill>
                <a:latin typeface="Calibri"/>
                <a:ea typeface="Calibri"/>
                <a:cs typeface="Calibri"/>
                <a:sym typeface="Calibri"/>
              </a:rPr>
              <a:t>Students are able to check the divisibility of a number by using the rules of tests of divisibility.</a:t>
            </a:r>
            <a:endParaRPr b="0" i="0" sz="2800" u="none" cap="none" strike="noStrike">
              <a:solidFill>
                <a:srgbClr val="000000"/>
              </a:solidFill>
              <a:latin typeface="Calibri"/>
              <a:ea typeface="Calibri"/>
              <a:cs typeface="Calibri"/>
              <a:sym typeface="Calibri"/>
            </a:endParaRPr>
          </a:p>
        </p:txBody>
      </p:sp>
      <p:pic>
        <p:nvPicPr>
          <p:cNvPr id="202" name="Google Shape;202;p12"/>
          <p:cNvPicPr preferRelativeResize="0"/>
          <p:nvPr/>
        </p:nvPicPr>
        <p:blipFill rotWithShape="1">
          <a:blip r:embed="rId4">
            <a:alphaModFix/>
          </a:blip>
          <a:srcRect b="0" l="0" r="0" t="0"/>
          <a:stretch/>
        </p:blipFill>
        <p:spPr>
          <a:xfrm>
            <a:off x="7703313" y="228601"/>
            <a:ext cx="1232526" cy="8158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txBox="1"/>
          <p:nvPr/>
        </p:nvSpPr>
        <p:spPr>
          <a:xfrm>
            <a:off x="697625" y="991333"/>
            <a:ext cx="7801200" cy="47496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13"/>
          <p:cNvPicPr preferRelativeResize="0"/>
          <p:nvPr/>
        </p:nvPicPr>
        <p:blipFill rotWithShape="1">
          <a:blip r:embed="rId3">
            <a:alphaModFix/>
          </a:blip>
          <a:srcRect b="0" l="0" r="0" t="0"/>
          <a:stretch/>
        </p:blipFill>
        <p:spPr>
          <a:xfrm>
            <a:off x="7703313" y="228601"/>
            <a:ext cx="1232526" cy="8158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nvSpPr>
        <p:spPr>
          <a:xfrm>
            <a:off x="152400" y="304800"/>
            <a:ext cx="3810000" cy="855593"/>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None/>
            </a:pPr>
            <a:r>
              <a:rPr b="1" lang="en-US" sz="2800" u="sng">
                <a:solidFill>
                  <a:srgbClr val="C00000"/>
                </a:solidFill>
                <a:latin typeface="Calibri"/>
                <a:ea typeface="Calibri"/>
                <a:cs typeface="Calibri"/>
                <a:sym typeface="Calibri"/>
              </a:rPr>
              <a:t>Let’s revise:</a:t>
            </a:r>
            <a:endParaRPr/>
          </a:p>
          <a:p>
            <a:pPr indent="0" lvl="0" marL="0" marR="0" rtl="0" algn="just">
              <a:lnSpc>
                <a:spcPct val="150000"/>
              </a:lnSpc>
              <a:spcBef>
                <a:spcPts val="0"/>
              </a:spcBef>
              <a:spcAft>
                <a:spcPts val="0"/>
              </a:spcAft>
              <a:buNone/>
            </a:pPr>
            <a:r>
              <a:t/>
            </a:r>
            <a:endParaRPr b="1" sz="2800" u="sng">
              <a:solidFill>
                <a:srgbClr val="C00000"/>
              </a:solidFill>
              <a:latin typeface="Calibri"/>
              <a:ea typeface="Calibri"/>
              <a:cs typeface="Calibri"/>
              <a:sym typeface="Calibri"/>
            </a:endParaRPr>
          </a:p>
        </p:txBody>
      </p:sp>
      <p:pic>
        <p:nvPicPr>
          <p:cNvPr descr="C:\Users\Sanjukta Dash\Downloads\images.jpg" id="100" name="Google Shape;100;p3"/>
          <p:cNvPicPr preferRelativeResize="0"/>
          <p:nvPr/>
        </p:nvPicPr>
        <p:blipFill rotWithShape="1">
          <a:blip r:embed="rId4">
            <a:alphaModFix/>
          </a:blip>
          <a:srcRect b="0" l="0" r="0" t="0"/>
          <a:stretch/>
        </p:blipFill>
        <p:spPr>
          <a:xfrm>
            <a:off x="1" y="5017246"/>
            <a:ext cx="1778000" cy="1840753"/>
          </a:xfrm>
          <a:prstGeom prst="rect">
            <a:avLst/>
          </a:prstGeom>
          <a:noFill/>
          <a:ln>
            <a:noFill/>
          </a:ln>
        </p:spPr>
      </p:pic>
      <p:sp>
        <p:nvSpPr>
          <p:cNvPr id="101" name="Google Shape;101;p3"/>
          <p:cNvSpPr txBox="1"/>
          <p:nvPr/>
        </p:nvSpPr>
        <p:spPr>
          <a:xfrm>
            <a:off x="304800" y="1447800"/>
            <a:ext cx="585602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50"/>
                </a:solidFill>
                <a:latin typeface="Calibri"/>
                <a:ea typeface="Calibri"/>
                <a:cs typeface="Calibri"/>
                <a:sym typeface="Calibri"/>
              </a:rPr>
              <a:t>A. Numbers which are multiples of 2 are called even numbers.</a:t>
            </a:r>
            <a:endParaRPr b="1" sz="2400">
              <a:solidFill>
                <a:srgbClr val="00B050"/>
              </a:solidFill>
              <a:latin typeface="Calibri"/>
              <a:ea typeface="Calibri"/>
              <a:cs typeface="Calibri"/>
              <a:sym typeface="Calibri"/>
            </a:endParaRPr>
          </a:p>
        </p:txBody>
      </p:sp>
      <p:sp>
        <p:nvSpPr>
          <p:cNvPr id="102" name="Google Shape;102;p3"/>
          <p:cNvSpPr txBox="1"/>
          <p:nvPr/>
        </p:nvSpPr>
        <p:spPr>
          <a:xfrm>
            <a:off x="539087" y="2442865"/>
            <a:ext cx="71119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Calibri"/>
                <a:ea typeface="Calibri"/>
                <a:cs typeface="Calibri"/>
                <a:sym typeface="Calibri"/>
              </a:rPr>
              <a:t>Examples: 2, 4, 6, 8, 10, 12, 14, 16… etc.</a:t>
            </a:r>
            <a:endParaRPr b="1" sz="2400">
              <a:solidFill>
                <a:srgbClr val="7030A0"/>
              </a:solidFill>
              <a:latin typeface="Calibri"/>
              <a:ea typeface="Calibri"/>
              <a:cs typeface="Calibri"/>
              <a:sym typeface="Calibri"/>
            </a:endParaRPr>
          </a:p>
        </p:txBody>
      </p:sp>
      <p:sp>
        <p:nvSpPr>
          <p:cNvPr id="103" name="Google Shape;103;p3"/>
          <p:cNvSpPr txBox="1"/>
          <p:nvPr/>
        </p:nvSpPr>
        <p:spPr>
          <a:xfrm>
            <a:off x="348017" y="3598375"/>
            <a:ext cx="83475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50"/>
                </a:solidFill>
                <a:latin typeface="Calibri"/>
                <a:ea typeface="Calibri"/>
                <a:cs typeface="Calibri"/>
                <a:sym typeface="Calibri"/>
              </a:rPr>
              <a:t>B. Numbers which are not the multiples of 2 are odd numbers.</a:t>
            </a:r>
            <a:endParaRPr b="1" sz="2400">
              <a:solidFill>
                <a:srgbClr val="00B050"/>
              </a:solidFill>
              <a:latin typeface="Calibri"/>
              <a:ea typeface="Calibri"/>
              <a:cs typeface="Calibri"/>
              <a:sym typeface="Calibri"/>
            </a:endParaRPr>
          </a:p>
        </p:txBody>
      </p:sp>
      <p:sp>
        <p:nvSpPr>
          <p:cNvPr id="104" name="Google Shape;104;p3"/>
          <p:cNvSpPr txBox="1"/>
          <p:nvPr/>
        </p:nvSpPr>
        <p:spPr>
          <a:xfrm>
            <a:off x="676112" y="4555581"/>
            <a:ext cx="74929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Calibri"/>
                <a:ea typeface="Calibri"/>
                <a:cs typeface="Calibri"/>
                <a:sym typeface="Calibri"/>
              </a:rPr>
              <a:t>Examples: 1, 3, 5, 7, 9, 11, 13, 15… etc. </a:t>
            </a:r>
            <a:endParaRPr b="1" sz="2400">
              <a:solidFill>
                <a:srgbClr val="7030A0"/>
              </a:solidFill>
              <a:latin typeface="Calibri"/>
              <a:ea typeface="Calibri"/>
              <a:cs typeface="Calibri"/>
              <a:sym typeface="Calibri"/>
            </a:endParaRPr>
          </a:p>
        </p:txBody>
      </p:sp>
      <p:pic>
        <p:nvPicPr>
          <p:cNvPr id="105" name="Google Shape;105;p3"/>
          <p:cNvPicPr preferRelativeResize="0"/>
          <p:nvPr/>
        </p:nvPicPr>
        <p:blipFill rotWithShape="1">
          <a:blip r:embed="rId5">
            <a:alphaModFix/>
          </a:blip>
          <a:srcRect b="0" l="0" r="0" t="0"/>
          <a:stretch/>
        </p:blipFill>
        <p:spPr>
          <a:xfrm>
            <a:off x="5876127" y="4060048"/>
            <a:ext cx="2819402" cy="2758109"/>
          </a:xfrm>
          <a:prstGeom prst="rect">
            <a:avLst/>
          </a:prstGeom>
          <a:noFill/>
          <a:ln>
            <a:noFill/>
          </a:ln>
        </p:spPr>
      </p:pic>
      <p:pic>
        <p:nvPicPr>
          <p:cNvPr id="106" name="Google Shape;106;p3"/>
          <p:cNvPicPr preferRelativeResize="0"/>
          <p:nvPr/>
        </p:nvPicPr>
        <p:blipFill rotWithShape="1">
          <a:blip r:embed="rId6">
            <a:alphaModFix/>
          </a:blip>
          <a:srcRect b="0" l="0" r="0" t="0"/>
          <a:stretch/>
        </p:blipFill>
        <p:spPr>
          <a:xfrm>
            <a:off x="7703313" y="228601"/>
            <a:ext cx="1232526" cy="815833"/>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2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791904" y="1666884"/>
            <a:ext cx="4756245"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2200"/>
              <a:buFont typeface="Calibri"/>
              <a:buNone/>
            </a:pPr>
            <a:r>
              <a:rPr b="1" lang="en-US" sz="2200" u="sng">
                <a:solidFill>
                  <a:srgbClr val="FF0000"/>
                </a:solidFill>
                <a:latin typeface="Calibri"/>
                <a:ea typeface="Calibri"/>
                <a:cs typeface="Calibri"/>
                <a:sym typeface="Calibri"/>
              </a:rPr>
              <a:t>TEST OF DIVISIBILTY: 2</a:t>
            </a:r>
            <a:endParaRPr b="1" sz="2200" u="sng">
              <a:solidFill>
                <a:srgbClr val="FF0000"/>
              </a:solidFill>
            </a:endParaRPr>
          </a:p>
        </p:txBody>
      </p:sp>
      <p:sp>
        <p:nvSpPr>
          <p:cNvPr id="112" name="Google Shape;112;p4"/>
          <p:cNvSpPr txBox="1"/>
          <p:nvPr>
            <p:ph idx="1" type="body"/>
          </p:nvPr>
        </p:nvSpPr>
        <p:spPr>
          <a:xfrm>
            <a:off x="304800" y="2886084"/>
            <a:ext cx="8839200" cy="793505"/>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400"/>
              <a:buNone/>
            </a:pPr>
            <a:r>
              <a:rPr b="1" lang="en-US" sz="2400">
                <a:solidFill>
                  <a:schemeClr val="dk1"/>
                </a:solidFill>
                <a:latin typeface="Calibri"/>
                <a:ea typeface="Calibri"/>
                <a:cs typeface="Calibri"/>
                <a:sym typeface="Calibri"/>
              </a:rPr>
              <a:t>	If its one’s digit is </a:t>
            </a:r>
            <a:r>
              <a:rPr b="1" lang="en-US" sz="2400">
                <a:solidFill>
                  <a:srgbClr val="C00000"/>
                </a:solidFill>
                <a:latin typeface="Calibri"/>
                <a:ea typeface="Calibri"/>
                <a:cs typeface="Calibri"/>
                <a:sym typeface="Calibri"/>
              </a:rPr>
              <a:t>even</a:t>
            </a:r>
            <a:r>
              <a:rPr b="1" lang="en-US" sz="2400">
                <a:solidFill>
                  <a:schemeClr val="dk1"/>
                </a:solidFill>
                <a:latin typeface="Calibri"/>
                <a:ea typeface="Calibri"/>
                <a:cs typeface="Calibri"/>
                <a:sym typeface="Calibri"/>
              </a:rPr>
              <a:t> or </a:t>
            </a:r>
            <a:r>
              <a:rPr b="1" lang="en-US" sz="2400">
                <a:solidFill>
                  <a:srgbClr val="C00000"/>
                </a:solidFill>
                <a:latin typeface="Calibri"/>
                <a:ea typeface="Calibri"/>
                <a:cs typeface="Calibri"/>
                <a:sym typeface="Calibri"/>
              </a:rPr>
              <a:t>0</a:t>
            </a:r>
            <a:r>
              <a:rPr b="1" lang="en-US" sz="2400">
                <a:solidFill>
                  <a:schemeClr val="dk1"/>
                </a:solidFill>
                <a:latin typeface="Calibri"/>
                <a:ea typeface="Calibri"/>
                <a:cs typeface="Calibri"/>
                <a:sym typeface="Calibri"/>
              </a:rPr>
              <a:t>, then the number is divisible by 2</a:t>
            </a:r>
            <a:endParaRPr/>
          </a:p>
          <a:p>
            <a:pPr indent="-342900" lvl="0" marL="342900" rtl="0" algn="l">
              <a:lnSpc>
                <a:spcPct val="150000"/>
              </a:lnSpc>
              <a:spcBef>
                <a:spcPts val="480"/>
              </a:spcBef>
              <a:spcAft>
                <a:spcPts val="0"/>
              </a:spcAft>
              <a:buClr>
                <a:schemeClr val="dk1"/>
              </a:buClr>
              <a:buSzPts val="2400"/>
              <a:buNone/>
            </a:pPr>
            <a:r>
              <a:t/>
            </a:r>
            <a:endParaRPr b="1" sz="2400">
              <a:solidFill>
                <a:schemeClr val="dk1"/>
              </a:solidFill>
              <a:latin typeface="Calibri"/>
              <a:ea typeface="Calibri"/>
              <a:cs typeface="Calibri"/>
              <a:sym typeface="Calibri"/>
            </a:endParaRPr>
          </a:p>
        </p:txBody>
      </p:sp>
      <p:sp>
        <p:nvSpPr>
          <p:cNvPr id="113" name="Google Shape;113;p4"/>
          <p:cNvSpPr txBox="1"/>
          <p:nvPr/>
        </p:nvSpPr>
        <p:spPr>
          <a:xfrm>
            <a:off x="707743" y="3726446"/>
            <a:ext cx="6593013" cy="6463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B050"/>
                </a:solidFill>
                <a:latin typeface="Calibri"/>
                <a:ea typeface="Calibri"/>
                <a:cs typeface="Calibri"/>
                <a:sym typeface="Calibri"/>
              </a:rPr>
              <a:t>Examples: 0, 8, 36, 64, 1264… etc.</a:t>
            </a:r>
            <a:endParaRPr/>
          </a:p>
        </p:txBody>
      </p:sp>
      <p:pic>
        <p:nvPicPr>
          <p:cNvPr descr="C:\Users\Sanjukta Dash\Downloads\tenor.gif" id="114" name="Google Shape;114;p4"/>
          <p:cNvPicPr preferRelativeResize="0"/>
          <p:nvPr/>
        </p:nvPicPr>
        <p:blipFill rotWithShape="1">
          <a:blip r:embed="rId3">
            <a:alphaModFix/>
          </a:blip>
          <a:srcRect b="0" l="0" r="0" t="0"/>
          <a:stretch/>
        </p:blipFill>
        <p:spPr>
          <a:xfrm>
            <a:off x="6286512" y="785794"/>
            <a:ext cx="2095500" cy="2143125"/>
          </a:xfrm>
          <a:prstGeom prst="rect">
            <a:avLst/>
          </a:prstGeom>
          <a:noFill/>
          <a:ln>
            <a:noFill/>
          </a:ln>
        </p:spPr>
      </p:pic>
      <p:pic>
        <p:nvPicPr>
          <p:cNvPr id="115" name="Google Shape;115;p4"/>
          <p:cNvPicPr preferRelativeResize="0"/>
          <p:nvPr/>
        </p:nvPicPr>
        <p:blipFill rotWithShape="1">
          <a:blip r:embed="rId4">
            <a:alphaModFix/>
          </a:blip>
          <a:srcRect b="0" l="0" r="0" t="0"/>
          <a:stretch/>
        </p:blipFill>
        <p:spPr>
          <a:xfrm>
            <a:off x="7703313" y="228601"/>
            <a:ext cx="1232526" cy="815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2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nvSpPr>
        <p:spPr>
          <a:xfrm>
            <a:off x="142844" y="1571612"/>
            <a:ext cx="8073517" cy="55399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Calibri"/>
                <a:ea typeface="Calibri"/>
                <a:cs typeface="Calibri"/>
                <a:sym typeface="Calibri"/>
              </a:rPr>
              <a:t>If its last [</a:t>
            </a:r>
            <a:r>
              <a:rPr b="1" lang="en-US" sz="2000">
                <a:solidFill>
                  <a:srgbClr val="C00000"/>
                </a:solidFill>
                <a:latin typeface="Calibri"/>
                <a:ea typeface="Calibri"/>
                <a:cs typeface="Calibri"/>
                <a:sym typeface="Calibri"/>
              </a:rPr>
              <a:t>one’s ]</a:t>
            </a:r>
            <a:r>
              <a:rPr b="1" lang="en-US" sz="2000">
                <a:solidFill>
                  <a:schemeClr val="dk1"/>
                </a:solidFill>
                <a:latin typeface="Calibri"/>
                <a:ea typeface="Calibri"/>
                <a:cs typeface="Calibri"/>
                <a:sym typeface="Calibri"/>
              </a:rPr>
              <a:t> digit is </a:t>
            </a:r>
            <a:r>
              <a:rPr b="1" lang="en-US" sz="2000">
                <a:solidFill>
                  <a:srgbClr val="C00000"/>
                </a:solidFill>
                <a:latin typeface="Calibri"/>
                <a:ea typeface="Calibri"/>
                <a:cs typeface="Calibri"/>
                <a:sym typeface="Calibri"/>
              </a:rPr>
              <a:t>0 or 5</a:t>
            </a:r>
            <a:r>
              <a:rPr b="1" lang="en-US" sz="2000">
                <a:solidFill>
                  <a:schemeClr val="dk1"/>
                </a:solidFill>
                <a:latin typeface="Calibri"/>
                <a:ea typeface="Calibri"/>
                <a:cs typeface="Calibri"/>
                <a:sym typeface="Calibri"/>
              </a:rPr>
              <a:t>, then the number is divisible by 5. </a:t>
            </a:r>
            <a:endParaRPr b="1" sz="2000">
              <a:solidFill>
                <a:schemeClr val="dk1"/>
              </a:solidFill>
              <a:latin typeface="Calibri"/>
              <a:ea typeface="Calibri"/>
              <a:cs typeface="Calibri"/>
              <a:sym typeface="Calibri"/>
            </a:endParaRPr>
          </a:p>
        </p:txBody>
      </p:sp>
      <p:sp>
        <p:nvSpPr>
          <p:cNvPr id="121" name="Google Shape;121;p5"/>
          <p:cNvSpPr txBox="1"/>
          <p:nvPr/>
        </p:nvSpPr>
        <p:spPr>
          <a:xfrm>
            <a:off x="357158" y="500042"/>
            <a:ext cx="5142033"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2000"/>
              <a:buFont typeface="Calibri"/>
              <a:buNone/>
            </a:pPr>
            <a:r>
              <a:rPr b="1" lang="en-US" sz="2000" u="sng">
                <a:solidFill>
                  <a:srgbClr val="FF0000"/>
                </a:solidFill>
                <a:latin typeface="Calibri"/>
                <a:ea typeface="Calibri"/>
                <a:cs typeface="Calibri"/>
                <a:sym typeface="Calibri"/>
              </a:rPr>
              <a:t>TEST OF DIVISIBILTY: 5</a:t>
            </a:r>
            <a:endParaRPr b="1" sz="2000" u="sng">
              <a:solidFill>
                <a:srgbClr val="FF0000"/>
              </a:solidFill>
              <a:latin typeface="Calibri"/>
              <a:ea typeface="Calibri"/>
              <a:cs typeface="Calibri"/>
              <a:sym typeface="Calibri"/>
            </a:endParaRPr>
          </a:p>
        </p:txBody>
      </p:sp>
      <p:sp>
        <p:nvSpPr>
          <p:cNvPr id="122" name="Google Shape;122;p5"/>
          <p:cNvSpPr txBox="1"/>
          <p:nvPr/>
        </p:nvSpPr>
        <p:spPr>
          <a:xfrm>
            <a:off x="214282" y="2285992"/>
            <a:ext cx="6629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B050"/>
                </a:solidFill>
                <a:latin typeface="Calibri"/>
                <a:ea typeface="Calibri"/>
                <a:cs typeface="Calibri"/>
                <a:sym typeface="Calibri"/>
              </a:rPr>
              <a:t>Examples: 15, 55, 90, 345, 7910</a:t>
            </a:r>
            <a:endParaRPr b="1" sz="1800">
              <a:solidFill>
                <a:srgbClr val="00B050"/>
              </a:solidFill>
              <a:latin typeface="Calibri"/>
              <a:ea typeface="Calibri"/>
              <a:cs typeface="Calibri"/>
              <a:sym typeface="Calibri"/>
            </a:endParaRPr>
          </a:p>
        </p:txBody>
      </p:sp>
      <p:pic>
        <p:nvPicPr>
          <p:cNvPr id="123" name="Google Shape;123;p5"/>
          <p:cNvPicPr preferRelativeResize="0"/>
          <p:nvPr/>
        </p:nvPicPr>
        <p:blipFill rotWithShape="1">
          <a:blip r:embed="rId3">
            <a:alphaModFix/>
          </a:blip>
          <a:srcRect b="0" l="0" r="0" t="0"/>
          <a:stretch/>
        </p:blipFill>
        <p:spPr>
          <a:xfrm>
            <a:off x="6302249" y="2125590"/>
            <a:ext cx="2722955" cy="1482963"/>
          </a:xfrm>
          <a:prstGeom prst="rect">
            <a:avLst/>
          </a:prstGeom>
          <a:solidFill>
            <a:srgbClr val="00B050"/>
          </a:solidFill>
          <a:ln>
            <a:noFill/>
          </a:ln>
        </p:spPr>
      </p:pic>
      <p:sp>
        <p:nvSpPr>
          <p:cNvPr id="124" name="Google Shape;124;p5"/>
          <p:cNvSpPr txBox="1"/>
          <p:nvPr>
            <p:ph type="title"/>
          </p:nvPr>
        </p:nvSpPr>
        <p:spPr>
          <a:xfrm>
            <a:off x="357158" y="3214686"/>
            <a:ext cx="5157229"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2000"/>
              <a:buFont typeface="Calibri"/>
              <a:buNone/>
            </a:pPr>
            <a:r>
              <a:rPr b="1" lang="en-US" sz="2000" u="sng">
                <a:solidFill>
                  <a:srgbClr val="FF0000"/>
                </a:solidFill>
                <a:latin typeface="Calibri"/>
                <a:ea typeface="Calibri"/>
                <a:cs typeface="Calibri"/>
                <a:sym typeface="Calibri"/>
              </a:rPr>
              <a:t>TEST OF DIVISIBILTY: 10</a:t>
            </a:r>
            <a:br>
              <a:rPr b="1" lang="en-US" sz="2000" u="sng">
                <a:solidFill>
                  <a:srgbClr val="FF0000"/>
                </a:solidFill>
                <a:latin typeface="Calibri"/>
                <a:ea typeface="Calibri"/>
                <a:cs typeface="Calibri"/>
                <a:sym typeface="Calibri"/>
              </a:rPr>
            </a:br>
            <a:endParaRPr b="1" sz="2000">
              <a:solidFill>
                <a:srgbClr val="FF0000"/>
              </a:solidFill>
            </a:endParaRPr>
          </a:p>
        </p:txBody>
      </p:sp>
      <p:sp>
        <p:nvSpPr>
          <p:cNvPr id="125" name="Google Shape;125;p5"/>
          <p:cNvSpPr txBox="1"/>
          <p:nvPr>
            <p:ph idx="1" type="body"/>
          </p:nvPr>
        </p:nvSpPr>
        <p:spPr>
          <a:xfrm>
            <a:off x="344648" y="4020115"/>
            <a:ext cx="5486400" cy="1236973"/>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000"/>
              <a:buNone/>
            </a:pPr>
            <a:r>
              <a:rPr b="1" lang="en-US" sz="2000">
                <a:latin typeface="Calibri"/>
                <a:ea typeface="Calibri"/>
                <a:cs typeface="Calibri"/>
                <a:sym typeface="Calibri"/>
              </a:rPr>
              <a:t>If the </a:t>
            </a:r>
            <a:r>
              <a:rPr b="1" lang="en-US" sz="2000">
                <a:solidFill>
                  <a:srgbClr val="C00000"/>
                </a:solidFill>
                <a:latin typeface="Calibri"/>
                <a:ea typeface="Calibri"/>
                <a:cs typeface="Calibri"/>
                <a:sym typeface="Calibri"/>
              </a:rPr>
              <a:t>one’s digit </a:t>
            </a:r>
            <a:r>
              <a:rPr b="1" lang="en-US" sz="2000">
                <a:latin typeface="Calibri"/>
                <a:ea typeface="Calibri"/>
                <a:cs typeface="Calibri"/>
                <a:sym typeface="Calibri"/>
              </a:rPr>
              <a:t>is 0, then the number is divisible by 10. </a:t>
            </a:r>
            <a:endParaRPr/>
          </a:p>
          <a:p>
            <a:pPr indent="-342900" lvl="0" marL="342900" rtl="0" algn="l">
              <a:lnSpc>
                <a:spcPct val="150000"/>
              </a:lnSpc>
              <a:spcBef>
                <a:spcPts val="400"/>
              </a:spcBef>
              <a:spcAft>
                <a:spcPts val="0"/>
              </a:spcAft>
              <a:buClr>
                <a:schemeClr val="dk1"/>
              </a:buClr>
              <a:buSzPts val="2000"/>
              <a:buNone/>
            </a:pPr>
            <a:r>
              <a:t/>
            </a:r>
            <a:endParaRPr sz="2000">
              <a:solidFill>
                <a:schemeClr val="dk1"/>
              </a:solidFill>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None/>
            </a:pPr>
            <a:r>
              <a:t/>
            </a:r>
            <a:endParaRPr sz="2000">
              <a:solidFill>
                <a:schemeClr val="dk1"/>
              </a:solidFill>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None/>
            </a:pPr>
            <a:r>
              <a:rPr lang="en-US" sz="2000">
                <a:solidFill>
                  <a:schemeClr val="dk1"/>
                </a:solidFill>
                <a:latin typeface="Calibri"/>
                <a:ea typeface="Calibri"/>
                <a:cs typeface="Calibri"/>
                <a:sym typeface="Calibri"/>
              </a:rPr>
              <a:t>			</a:t>
            </a:r>
            <a:endParaRPr/>
          </a:p>
        </p:txBody>
      </p:sp>
      <p:sp>
        <p:nvSpPr>
          <p:cNvPr id="126" name="Google Shape;126;p5"/>
          <p:cNvSpPr txBox="1"/>
          <p:nvPr/>
        </p:nvSpPr>
        <p:spPr>
          <a:xfrm>
            <a:off x="338961" y="5004341"/>
            <a:ext cx="5274248" cy="55399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00B050"/>
                </a:solidFill>
                <a:latin typeface="Calibri"/>
                <a:ea typeface="Calibri"/>
                <a:cs typeface="Calibri"/>
                <a:sym typeface="Calibri"/>
              </a:rPr>
              <a:t>Examples: 20, 250, 500, 12540… etc.</a:t>
            </a:r>
            <a:endParaRPr/>
          </a:p>
        </p:txBody>
      </p:sp>
      <p:pic>
        <p:nvPicPr>
          <p:cNvPr id="127" name="Google Shape;127;p5"/>
          <p:cNvPicPr preferRelativeResize="0"/>
          <p:nvPr/>
        </p:nvPicPr>
        <p:blipFill rotWithShape="1">
          <a:blip r:embed="rId4">
            <a:alphaModFix/>
          </a:blip>
          <a:srcRect b="10476" l="0" r="0" t="0"/>
          <a:stretch/>
        </p:blipFill>
        <p:spPr>
          <a:xfrm>
            <a:off x="6381914" y="4873485"/>
            <a:ext cx="2389273" cy="1427624"/>
          </a:xfrm>
          <a:prstGeom prst="rect">
            <a:avLst/>
          </a:prstGeom>
          <a:noFill/>
          <a:ln>
            <a:noFill/>
          </a:ln>
        </p:spPr>
      </p:pic>
      <p:pic>
        <p:nvPicPr>
          <p:cNvPr id="128" name="Google Shape;128;p5"/>
          <p:cNvPicPr preferRelativeResize="0"/>
          <p:nvPr/>
        </p:nvPicPr>
        <p:blipFill rotWithShape="1">
          <a:blip r:embed="rId5">
            <a:alphaModFix/>
          </a:blip>
          <a:srcRect b="0" l="0" r="0" t="0"/>
          <a:stretch/>
        </p:blipFill>
        <p:spPr>
          <a:xfrm>
            <a:off x="7703313" y="228601"/>
            <a:ext cx="1232526" cy="815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500"/>
                                        <p:tgtEl>
                                          <p:spTgt spid="1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 calcmode="lin" valueType="num">
                                      <p:cBhvr additive="base">
                                        <p:cTn dur="500"/>
                                        <p:tgtEl>
                                          <p:spTgt spid="1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 calcmode="lin" valueType="num">
                                      <p:cBhvr additive="base">
                                        <p:cTn dur="500"/>
                                        <p:tgtEl>
                                          <p:spTgt spid="12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 calcmode="lin" valueType="num">
                                      <p:cBhvr additive="base">
                                        <p:cTn dur="500"/>
                                        <p:tgtEl>
                                          <p:spTgt spid="12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714348" y="500042"/>
            <a:ext cx="5207273"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2200"/>
              <a:buFont typeface="Calibri"/>
              <a:buNone/>
            </a:pPr>
            <a:r>
              <a:rPr b="1" lang="en-US" sz="2200" u="sng">
                <a:solidFill>
                  <a:srgbClr val="FF0000"/>
                </a:solidFill>
                <a:latin typeface="Calibri"/>
                <a:ea typeface="Calibri"/>
                <a:cs typeface="Calibri"/>
                <a:sym typeface="Calibri"/>
              </a:rPr>
              <a:t>TEST OF DIVISIBILTY: 3</a:t>
            </a:r>
            <a:endParaRPr b="1" sz="2200" u="sng">
              <a:solidFill>
                <a:srgbClr val="FF0000"/>
              </a:solidFill>
              <a:latin typeface="Calibri"/>
              <a:ea typeface="Calibri"/>
              <a:cs typeface="Calibri"/>
              <a:sym typeface="Calibri"/>
            </a:endParaRPr>
          </a:p>
        </p:txBody>
      </p:sp>
      <p:sp>
        <p:nvSpPr>
          <p:cNvPr id="134" name="Google Shape;134;p6"/>
          <p:cNvSpPr txBox="1"/>
          <p:nvPr/>
        </p:nvSpPr>
        <p:spPr>
          <a:xfrm>
            <a:off x="269333" y="1622290"/>
            <a:ext cx="8610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If the </a:t>
            </a:r>
            <a:r>
              <a:rPr b="1" lang="en-US" sz="2400">
                <a:solidFill>
                  <a:srgbClr val="C00000"/>
                </a:solidFill>
                <a:latin typeface="Calibri"/>
                <a:ea typeface="Calibri"/>
                <a:cs typeface="Calibri"/>
                <a:sym typeface="Calibri"/>
              </a:rPr>
              <a:t>sum</a:t>
            </a:r>
            <a:r>
              <a:rPr b="1" lang="en-US" sz="2400">
                <a:solidFill>
                  <a:schemeClr val="dk1"/>
                </a:solidFill>
                <a:latin typeface="Calibri"/>
                <a:ea typeface="Calibri"/>
                <a:cs typeface="Calibri"/>
                <a:sym typeface="Calibri"/>
              </a:rPr>
              <a:t> of its digits is divisible </a:t>
            </a:r>
            <a:r>
              <a:rPr b="1" lang="en-US" sz="2400">
                <a:solidFill>
                  <a:srgbClr val="C00000"/>
                </a:solidFill>
                <a:latin typeface="Calibri"/>
                <a:ea typeface="Calibri"/>
                <a:cs typeface="Calibri"/>
                <a:sym typeface="Calibri"/>
              </a:rPr>
              <a:t>by 3</a:t>
            </a:r>
            <a:r>
              <a:rPr b="1" lang="en-US" sz="2400">
                <a:solidFill>
                  <a:schemeClr val="dk1"/>
                </a:solidFill>
                <a:latin typeface="Calibri"/>
                <a:ea typeface="Calibri"/>
                <a:cs typeface="Calibri"/>
                <a:sym typeface="Calibri"/>
              </a:rPr>
              <a:t>, then the number is divisible by 3.</a:t>
            </a:r>
            <a:endParaRPr b="1" sz="2400">
              <a:solidFill>
                <a:schemeClr val="dk1"/>
              </a:solidFill>
              <a:latin typeface="Calibri"/>
              <a:ea typeface="Calibri"/>
              <a:cs typeface="Calibri"/>
              <a:sym typeface="Calibri"/>
            </a:endParaRPr>
          </a:p>
        </p:txBody>
      </p:sp>
      <p:sp>
        <p:nvSpPr>
          <p:cNvPr id="135" name="Google Shape;135;p6"/>
          <p:cNvSpPr txBox="1"/>
          <p:nvPr/>
        </p:nvSpPr>
        <p:spPr>
          <a:xfrm>
            <a:off x="714348" y="2640476"/>
            <a:ext cx="70622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50"/>
                </a:solidFill>
                <a:latin typeface="Calibri"/>
                <a:ea typeface="Calibri"/>
                <a:cs typeface="Calibri"/>
                <a:sym typeface="Calibri"/>
              </a:rPr>
              <a:t>Examples: 6, 12,21,18,111, 2163… etc.</a:t>
            </a:r>
            <a:endParaRPr b="1" sz="2400">
              <a:solidFill>
                <a:srgbClr val="00B050"/>
              </a:solidFill>
              <a:latin typeface="Calibri"/>
              <a:ea typeface="Calibri"/>
              <a:cs typeface="Calibri"/>
              <a:sym typeface="Calibri"/>
            </a:endParaRPr>
          </a:p>
        </p:txBody>
      </p:sp>
      <p:pic>
        <p:nvPicPr>
          <p:cNvPr id="136" name="Google Shape;136;p6"/>
          <p:cNvPicPr preferRelativeResize="0"/>
          <p:nvPr/>
        </p:nvPicPr>
        <p:blipFill rotWithShape="1">
          <a:blip r:embed="rId3">
            <a:alphaModFix/>
          </a:blip>
          <a:srcRect b="0" l="0" r="0" t="0"/>
          <a:stretch/>
        </p:blipFill>
        <p:spPr>
          <a:xfrm>
            <a:off x="6136733" y="2034756"/>
            <a:ext cx="2743200" cy="1543050"/>
          </a:xfrm>
          <a:prstGeom prst="rect">
            <a:avLst/>
          </a:prstGeom>
          <a:noFill/>
          <a:ln>
            <a:noFill/>
          </a:ln>
        </p:spPr>
      </p:pic>
      <p:sp>
        <p:nvSpPr>
          <p:cNvPr id="137" name="Google Shape;137;p6"/>
          <p:cNvSpPr txBox="1"/>
          <p:nvPr/>
        </p:nvSpPr>
        <p:spPr>
          <a:xfrm>
            <a:off x="428596" y="4307086"/>
            <a:ext cx="627565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Calibri"/>
                <a:ea typeface="Calibri"/>
                <a:cs typeface="Calibri"/>
                <a:sym typeface="Calibri"/>
              </a:rPr>
              <a:t>If the </a:t>
            </a:r>
            <a:r>
              <a:rPr b="1" lang="en-US" sz="2000">
                <a:solidFill>
                  <a:srgbClr val="C00000"/>
                </a:solidFill>
                <a:latin typeface="Calibri"/>
                <a:ea typeface="Calibri"/>
                <a:cs typeface="Calibri"/>
                <a:sym typeface="Calibri"/>
              </a:rPr>
              <a:t>sum</a:t>
            </a:r>
            <a:r>
              <a:rPr b="1" lang="en-US" sz="2000">
                <a:solidFill>
                  <a:schemeClr val="dk1"/>
                </a:solidFill>
                <a:latin typeface="Calibri"/>
                <a:ea typeface="Calibri"/>
                <a:cs typeface="Calibri"/>
                <a:sym typeface="Calibri"/>
              </a:rPr>
              <a:t> of its digits is divisible </a:t>
            </a:r>
            <a:r>
              <a:rPr b="1" lang="en-US" sz="2000">
                <a:solidFill>
                  <a:srgbClr val="C00000"/>
                </a:solidFill>
                <a:latin typeface="Calibri"/>
                <a:ea typeface="Calibri"/>
                <a:cs typeface="Calibri"/>
                <a:sym typeface="Calibri"/>
              </a:rPr>
              <a:t>by 9</a:t>
            </a:r>
            <a:r>
              <a:rPr b="1" lang="en-US" sz="2000">
                <a:solidFill>
                  <a:schemeClr val="dk1"/>
                </a:solidFill>
                <a:latin typeface="Calibri"/>
                <a:ea typeface="Calibri"/>
                <a:cs typeface="Calibri"/>
                <a:sym typeface="Calibri"/>
              </a:rPr>
              <a:t> then, the number is divisible by 9.</a:t>
            </a:r>
            <a:endParaRPr/>
          </a:p>
        </p:txBody>
      </p:sp>
      <p:sp>
        <p:nvSpPr>
          <p:cNvPr id="138" name="Google Shape;138;p6"/>
          <p:cNvSpPr txBox="1"/>
          <p:nvPr/>
        </p:nvSpPr>
        <p:spPr>
          <a:xfrm>
            <a:off x="428596" y="3429000"/>
            <a:ext cx="4945504"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2000"/>
              <a:buFont typeface="Calibri"/>
              <a:buNone/>
            </a:pPr>
            <a:r>
              <a:rPr b="1" lang="en-US" sz="2000" u="sng">
                <a:solidFill>
                  <a:srgbClr val="FF0000"/>
                </a:solidFill>
                <a:latin typeface="Calibri"/>
                <a:ea typeface="Calibri"/>
                <a:cs typeface="Calibri"/>
                <a:sym typeface="Calibri"/>
              </a:rPr>
              <a:t>TEST OF DIVISIBILTY: 9</a:t>
            </a:r>
            <a:br>
              <a:rPr b="1" lang="en-US" sz="2000" u="sng">
                <a:solidFill>
                  <a:srgbClr val="FF0000"/>
                </a:solidFill>
                <a:latin typeface="Calibri"/>
                <a:ea typeface="Calibri"/>
                <a:cs typeface="Calibri"/>
                <a:sym typeface="Calibri"/>
              </a:rPr>
            </a:br>
            <a:endParaRPr b="1" sz="2000">
              <a:solidFill>
                <a:srgbClr val="FF0000"/>
              </a:solidFill>
              <a:latin typeface="Calibri"/>
              <a:ea typeface="Calibri"/>
              <a:cs typeface="Calibri"/>
              <a:sym typeface="Calibri"/>
            </a:endParaRPr>
          </a:p>
        </p:txBody>
      </p:sp>
      <p:sp>
        <p:nvSpPr>
          <p:cNvPr id="139" name="Google Shape;139;p6"/>
          <p:cNvSpPr txBox="1"/>
          <p:nvPr/>
        </p:nvSpPr>
        <p:spPr>
          <a:xfrm>
            <a:off x="584902" y="5400237"/>
            <a:ext cx="7604689"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00B050"/>
                </a:solidFill>
                <a:latin typeface="Calibri"/>
                <a:ea typeface="Calibri"/>
                <a:cs typeface="Calibri"/>
                <a:sym typeface="Calibri"/>
              </a:rPr>
              <a:t>Example: 18, 45,72, 144, 3267… etc.</a:t>
            </a:r>
            <a:endParaRPr/>
          </a:p>
        </p:txBody>
      </p:sp>
      <p:pic>
        <p:nvPicPr>
          <p:cNvPr id="140" name="Google Shape;140;p6"/>
          <p:cNvPicPr preferRelativeResize="0"/>
          <p:nvPr/>
        </p:nvPicPr>
        <p:blipFill rotWithShape="1">
          <a:blip r:embed="rId4">
            <a:alphaModFix/>
          </a:blip>
          <a:srcRect b="0" l="0" r="0" t="0"/>
          <a:stretch/>
        </p:blipFill>
        <p:spPr>
          <a:xfrm>
            <a:off x="6891024" y="4553982"/>
            <a:ext cx="1988909" cy="2064194"/>
          </a:xfrm>
          <a:prstGeom prst="rect">
            <a:avLst/>
          </a:prstGeom>
          <a:noFill/>
          <a:ln>
            <a:noFill/>
          </a:ln>
        </p:spPr>
      </p:pic>
      <p:pic>
        <p:nvPicPr>
          <p:cNvPr id="141" name="Google Shape;141;p6"/>
          <p:cNvPicPr preferRelativeResize="0"/>
          <p:nvPr/>
        </p:nvPicPr>
        <p:blipFill rotWithShape="1">
          <a:blip r:embed="rId5">
            <a:alphaModFix/>
          </a:blip>
          <a:srcRect b="0" l="0" r="0" t="0"/>
          <a:stretch/>
        </p:blipFill>
        <p:spPr>
          <a:xfrm>
            <a:off x="7779513" y="228601"/>
            <a:ext cx="1232526" cy="815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412715" y="285728"/>
            <a:ext cx="5355609"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2000"/>
              <a:buFont typeface="Calibri"/>
              <a:buNone/>
            </a:pPr>
            <a:r>
              <a:rPr b="1" lang="en-US" sz="2000" u="sng">
                <a:solidFill>
                  <a:srgbClr val="FF0000"/>
                </a:solidFill>
                <a:latin typeface="Calibri"/>
                <a:ea typeface="Calibri"/>
                <a:cs typeface="Calibri"/>
                <a:sym typeface="Calibri"/>
              </a:rPr>
              <a:t>TEST OF DIVISIBILTY: 4</a:t>
            </a:r>
            <a:br>
              <a:rPr b="1" lang="en-US" sz="2000" u="sng">
                <a:solidFill>
                  <a:srgbClr val="FF0000"/>
                </a:solidFill>
                <a:latin typeface="Calibri"/>
                <a:ea typeface="Calibri"/>
                <a:cs typeface="Calibri"/>
                <a:sym typeface="Calibri"/>
              </a:rPr>
            </a:br>
            <a:endParaRPr b="1" sz="2000">
              <a:solidFill>
                <a:srgbClr val="FF0000"/>
              </a:solidFill>
              <a:latin typeface="Calibri"/>
              <a:ea typeface="Calibri"/>
              <a:cs typeface="Calibri"/>
              <a:sym typeface="Calibri"/>
            </a:endParaRPr>
          </a:p>
        </p:txBody>
      </p:sp>
      <p:sp>
        <p:nvSpPr>
          <p:cNvPr id="147" name="Google Shape;147;p7"/>
          <p:cNvSpPr txBox="1"/>
          <p:nvPr/>
        </p:nvSpPr>
        <p:spPr>
          <a:xfrm>
            <a:off x="396792" y="1006842"/>
            <a:ext cx="6739047" cy="19389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If the number formed by its </a:t>
            </a:r>
            <a:r>
              <a:rPr b="1" lang="en-US" sz="2000">
                <a:solidFill>
                  <a:srgbClr val="C00000"/>
                </a:solidFill>
                <a:latin typeface="Calibri"/>
                <a:ea typeface="Calibri"/>
                <a:cs typeface="Calibri"/>
                <a:sym typeface="Calibri"/>
              </a:rPr>
              <a:t>last two digits </a:t>
            </a:r>
            <a:r>
              <a:rPr b="1" lang="en-US" sz="2000">
                <a:solidFill>
                  <a:schemeClr val="dk1"/>
                </a:solidFill>
                <a:latin typeface="Calibri"/>
                <a:ea typeface="Calibri"/>
                <a:cs typeface="Calibri"/>
                <a:sym typeface="Calibri"/>
              </a:rPr>
              <a:t>are divisible by 4</a:t>
            </a:r>
            <a:endParaRPr/>
          </a:p>
          <a:p>
            <a:pPr indent="0" lvl="0" marL="0" marR="0" rtl="0" algn="l">
              <a:lnSpc>
                <a:spcPct val="15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			or</a:t>
            </a:r>
            <a:endParaRPr/>
          </a:p>
          <a:p>
            <a:pPr indent="0" lvl="0" marL="0" marR="0" rtl="0" algn="l">
              <a:lnSpc>
                <a:spcPct val="15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If the last two digits are </a:t>
            </a:r>
            <a:r>
              <a:rPr b="1" lang="en-US" sz="2000">
                <a:solidFill>
                  <a:srgbClr val="C00000"/>
                </a:solidFill>
                <a:latin typeface="Calibri"/>
                <a:ea typeface="Calibri"/>
                <a:cs typeface="Calibri"/>
                <a:sym typeface="Calibri"/>
              </a:rPr>
              <a:t>both 0</a:t>
            </a:r>
            <a:r>
              <a:rPr b="1" lang="en-US" sz="2000">
                <a:solidFill>
                  <a:schemeClr val="dk1"/>
                </a:solidFill>
                <a:latin typeface="Calibri"/>
                <a:ea typeface="Calibri"/>
                <a:cs typeface="Calibri"/>
                <a:sym typeface="Calibri"/>
              </a:rPr>
              <a:t>, then the numbers is divisible by 4. 			</a:t>
            </a:r>
            <a:endParaRPr/>
          </a:p>
        </p:txBody>
      </p:sp>
      <p:sp>
        <p:nvSpPr>
          <p:cNvPr id="148" name="Google Shape;148;p7"/>
          <p:cNvSpPr txBox="1"/>
          <p:nvPr/>
        </p:nvSpPr>
        <p:spPr>
          <a:xfrm>
            <a:off x="642452" y="2976612"/>
            <a:ext cx="78820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50"/>
                </a:solidFill>
                <a:latin typeface="Calibri"/>
                <a:ea typeface="Calibri"/>
                <a:cs typeface="Calibri"/>
                <a:sym typeface="Calibri"/>
              </a:rPr>
              <a:t>Examples: 124, 416, 5440, 9600</a:t>
            </a:r>
            <a:endParaRPr b="1" sz="2000">
              <a:solidFill>
                <a:srgbClr val="00B050"/>
              </a:solidFill>
              <a:latin typeface="Calibri"/>
              <a:ea typeface="Calibri"/>
              <a:cs typeface="Calibri"/>
              <a:sym typeface="Calibri"/>
            </a:endParaRPr>
          </a:p>
        </p:txBody>
      </p:sp>
      <p:pic>
        <p:nvPicPr>
          <p:cNvPr id="149" name="Google Shape;149;p7"/>
          <p:cNvPicPr preferRelativeResize="0"/>
          <p:nvPr/>
        </p:nvPicPr>
        <p:blipFill rotWithShape="1">
          <a:blip r:embed="rId3">
            <a:alphaModFix/>
          </a:blip>
          <a:srcRect b="0" l="0" r="0" t="0"/>
          <a:stretch/>
        </p:blipFill>
        <p:spPr>
          <a:xfrm>
            <a:off x="6907026" y="2123879"/>
            <a:ext cx="2236987" cy="1752600"/>
          </a:xfrm>
          <a:prstGeom prst="rect">
            <a:avLst/>
          </a:prstGeom>
          <a:noFill/>
          <a:ln>
            <a:noFill/>
          </a:ln>
        </p:spPr>
      </p:pic>
      <p:sp>
        <p:nvSpPr>
          <p:cNvPr id="150" name="Google Shape;150;p7"/>
          <p:cNvSpPr txBox="1"/>
          <p:nvPr/>
        </p:nvSpPr>
        <p:spPr>
          <a:xfrm>
            <a:off x="412715" y="3500438"/>
            <a:ext cx="5355609"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Calibri"/>
              <a:buNone/>
            </a:pPr>
            <a:r>
              <a:rPr b="1" i="0" lang="en-US" sz="2000" u="sng" cap="none" strike="noStrike">
                <a:solidFill>
                  <a:srgbClr val="FF0000"/>
                </a:solidFill>
                <a:latin typeface="Calibri"/>
                <a:ea typeface="Calibri"/>
                <a:cs typeface="Calibri"/>
                <a:sym typeface="Calibri"/>
              </a:rPr>
              <a:t>TEST OF DIVISIBILTY: 8</a:t>
            </a:r>
            <a:br>
              <a:rPr b="1" i="0" lang="en-US" sz="2000" u="sng" cap="none" strike="noStrike">
                <a:solidFill>
                  <a:srgbClr val="FF0000"/>
                </a:solidFill>
                <a:latin typeface="Calibri"/>
                <a:ea typeface="Calibri"/>
                <a:cs typeface="Calibri"/>
                <a:sym typeface="Calibri"/>
              </a:rPr>
            </a:br>
            <a:endParaRPr b="1" i="0" sz="2000" u="none" cap="none" strike="noStrike">
              <a:solidFill>
                <a:srgbClr val="FF0000"/>
              </a:solidFill>
              <a:latin typeface="Calibri"/>
              <a:ea typeface="Calibri"/>
              <a:cs typeface="Calibri"/>
              <a:sym typeface="Calibri"/>
            </a:endParaRPr>
          </a:p>
        </p:txBody>
      </p:sp>
      <p:sp>
        <p:nvSpPr>
          <p:cNvPr id="151" name="Google Shape;151;p7"/>
          <p:cNvSpPr txBox="1"/>
          <p:nvPr/>
        </p:nvSpPr>
        <p:spPr>
          <a:xfrm>
            <a:off x="285720" y="4214818"/>
            <a:ext cx="6739047" cy="19389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If the number formed by its </a:t>
            </a:r>
            <a:r>
              <a:rPr b="1" lang="en-US" sz="2000">
                <a:solidFill>
                  <a:srgbClr val="C00000"/>
                </a:solidFill>
                <a:latin typeface="Calibri"/>
                <a:ea typeface="Calibri"/>
                <a:cs typeface="Calibri"/>
                <a:sym typeface="Calibri"/>
              </a:rPr>
              <a:t>last three digits </a:t>
            </a:r>
            <a:r>
              <a:rPr b="1" lang="en-US" sz="2000">
                <a:solidFill>
                  <a:schemeClr val="dk1"/>
                </a:solidFill>
                <a:latin typeface="Calibri"/>
                <a:ea typeface="Calibri"/>
                <a:cs typeface="Calibri"/>
                <a:sym typeface="Calibri"/>
              </a:rPr>
              <a:t>are divisible by 8</a:t>
            </a:r>
            <a:endParaRPr/>
          </a:p>
          <a:p>
            <a:pPr indent="0" lvl="0" marL="0" marR="0" rtl="0" algn="l">
              <a:lnSpc>
                <a:spcPct val="15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			or</a:t>
            </a:r>
            <a:endParaRPr/>
          </a:p>
          <a:p>
            <a:pPr indent="0" lvl="0" marL="0" marR="0" rtl="0" algn="l">
              <a:lnSpc>
                <a:spcPct val="15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If the last three digits are </a:t>
            </a:r>
            <a:r>
              <a:rPr b="1" lang="en-US" sz="2000">
                <a:solidFill>
                  <a:srgbClr val="C00000"/>
                </a:solidFill>
                <a:latin typeface="Calibri"/>
                <a:ea typeface="Calibri"/>
                <a:cs typeface="Calibri"/>
                <a:sym typeface="Calibri"/>
              </a:rPr>
              <a:t>0</a:t>
            </a:r>
            <a:r>
              <a:rPr b="1" lang="en-US" sz="2000">
                <a:solidFill>
                  <a:schemeClr val="dk1"/>
                </a:solidFill>
                <a:latin typeface="Calibri"/>
                <a:ea typeface="Calibri"/>
                <a:cs typeface="Calibri"/>
                <a:sym typeface="Calibri"/>
              </a:rPr>
              <a:t>, then the numbers is divisible by 8. 			</a:t>
            </a:r>
            <a:endParaRPr/>
          </a:p>
        </p:txBody>
      </p:sp>
      <p:sp>
        <p:nvSpPr>
          <p:cNvPr id="152" name="Google Shape;152;p7"/>
          <p:cNvSpPr txBox="1"/>
          <p:nvPr/>
        </p:nvSpPr>
        <p:spPr>
          <a:xfrm>
            <a:off x="428596" y="5857892"/>
            <a:ext cx="78820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50"/>
                </a:solidFill>
                <a:latin typeface="Calibri"/>
                <a:ea typeface="Calibri"/>
                <a:cs typeface="Calibri"/>
                <a:sym typeface="Calibri"/>
              </a:rPr>
              <a:t>Examples: 124, 416, 5440, 9600</a:t>
            </a:r>
            <a:endParaRPr b="1" sz="2000">
              <a:solidFill>
                <a:srgbClr val="00B050"/>
              </a:solidFill>
              <a:latin typeface="Calibri"/>
              <a:ea typeface="Calibri"/>
              <a:cs typeface="Calibri"/>
              <a:sym typeface="Calibri"/>
            </a:endParaRPr>
          </a:p>
        </p:txBody>
      </p:sp>
      <p:pic>
        <p:nvPicPr>
          <p:cNvPr descr="C:\Users\Sanjukta Dash\Downloads\giphy.gif" id="153" name="Google Shape;153;p7"/>
          <p:cNvPicPr preferRelativeResize="0"/>
          <p:nvPr/>
        </p:nvPicPr>
        <p:blipFill rotWithShape="1">
          <a:blip r:embed="rId4">
            <a:alphaModFix/>
          </a:blip>
          <a:srcRect b="0" l="0" r="0" t="0"/>
          <a:stretch/>
        </p:blipFill>
        <p:spPr>
          <a:xfrm>
            <a:off x="6989667" y="4762083"/>
            <a:ext cx="2071702" cy="1928826"/>
          </a:xfrm>
          <a:prstGeom prst="rect">
            <a:avLst/>
          </a:prstGeom>
          <a:noFill/>
          <a:ln>
            <a:noFill/>
          </a:ln>
        </p:spPr>
      </p:pic>
      <p:pic>
        <p:nvPicPr>
          <p:cNvPr id="154" name="Google Shape;154;p7"/>
          <p:cNvPicPr preferRelativeResize="0"/>
          <p:nvPr/>
        </p:nvPicPr>
        <p:blipFill rotWithShape="1">
          <a:blip r:embed="rId5">
            <a:alphaModFix/>
          </a:blip>
          <a:srcRect b="0" l="0" r="0" t="0"/>
          <a:stretch/>
        </p:blipFill>
        <p:spPr>
          <a:xfrm>
            <a:off x="7703313" y="228601"/>
            <a:ext cx="1232526" cy="815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aphicFrame>
        <p:nvGraphicFramePr>
          <p:cNvPr id="159" name="Google Shape;159;p8"/>
          <p:cNvGraphicFramePr/>
          <p:nvPr/>
        </p:nvGraphicFramePr>
        <p:xfrm>
          <a:off x="214282" y="1000108"/>
          <a:ext cx="3000000" cy="3000000"/>
        </p:xfrm>
        <a:graphic>
          <a:graphicData uri="http://schemas.openxmlformats.org/drawingml/2006/table">
            <a:tbl>
              <a:tblPr bandRow="1" firstRow="1">
                <a:noFill/>
                <a:tableStyleId>{61DAA3D6-5185-45C2-A73B-0B8480365FCD}</a:tableStyleId>
              </a:tblPr>
              <a:tblGrid>
                <a:gridCol w="3429025"/>
                <a:gridCol w="3429025"/>
              </a:tblGrid>
              <a:tr h="428625">
                <a:tc>
                  <a:txBody>
                    <a:bodyPr/>
                    <a:lstStyle/>
                    <a:p>
                      <a:pPr indent="0" lvl="0" marL="0" marR="0" rtl="0" algn="ctr">
                        <a:spcBef>
                          <a:spcPts val="0"/>
                        </a:spcBef>
                        <a:spcAft>
                          <a:spcPts val="0"/>
                        </a:spcAft>
                        <a:buNone/>
                      </a:pPr>
                      <a:r>
                        <a:rPr lang="en-US" sz="2400" u="none" cap="none" strike="noStrike">
                          <a:solidFill>
                            <a:schemeClr val="dk1"/>
                          </a:solidFill>
                        </a:rPr>
                        <a:t>A number is Divisible by</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If the last  digit is </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0, 2, 4, 6, 8</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solidFill>
                            <a:schemeClr val="dk1"/>
                          </a:solidFill>
                        </a:rPr>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0, 5</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solidFill>
                            <a:schemeClr val="dk1"/>
                          </a:solidFill>
                        </a:rPr>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0</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60" name="Google Shape;160;p8"/>
          <p:cNvSpPr/>
          <p:nvPr/>
        </p:nvSpPr>
        <p:spPr>
          <a:xfrm>
            <a:off x="3357554" y="0"/>
            <a:ext cx="2571768" cy="928670"/>
          </a:xfrm>
          <a:prstGeom prst="downArrowCallout">
            <a:avLst>
              <a:gd fmla="val 25000" name="adj1"/>
              <a:gd fmla="val 25000" name="adj2"/>
              <a:gd fmla="val 25000" name="adj3"/>
              <a:gd fmla="val 64977" name="adj4"/>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WRAP UP </a:t>
            </a:r>
            <a:endParaRPr b="1" sz="2800">
              <a:solidFill>
                <a:schemeClr val="dk1"/>
              </a:solidFill>
              <a:latin typeface="Calibri"/>
              <a:ea typeface="Calibri"/>
              <a:cs typeface="Calibri"/>
              <a:sym typeface="Calibri"/>
            </a:endParaRPr>
          </a:p>
        </p:txBody>
      </p:sp>
      <p:graphicFrame>
        <p:nvGraphicFramePr>
          <p:cNvPr id="161" name="Google Shape;161;p8"/>
          <p:cNvGraphicFramePr/>
          <p:nvPr/>
        </p:nvGraphicFramePr>
        <p:xfrm>
          <a:off x="2143108" y="2928934"/>
          <a:ext cx="3000000" cy="3000000"/>
        </p:xfrm>
        <a:graphic>
          <a:graphicData uri="http://schemas.openxmlformats.org/drawingml/2006/table">
            <a:tbl>
              <a:tblPr bandRow="1" firstRow="1">
                <a:noFill/>
                <a:tableStyleId>{63CD40EB-7DE3-47BF-B921-ECE6AD10747F}</a:tableStyleId>
              </a:tblPr>
              <a:tblGrid>
                <a:gridCol w="3393300"/>
                <a:gridCol w="3393300"/>
              </a:tblGrid>
              <a:tr h="370850">
                <a:tc>
                  <a:txBody>
                    <a:bodyPr/>
                    <a:lstStyle/>
                    <a:p>
                      <a:pPr indent="0" lvl="0" marL="0" marR="0" rtl="0" algn="ctr">
                        <a:spcBef>
                          <a:spcPts val="0"/>
                        </a:spcBef>
                        <a:spcAft>
                          <a:spcPts val="0"/>
                        </a:spcAft>
                        <a:buNone/>
                      </a:pPr>
                      <a:r>
                        <a:rPr lang="en-US" sz="2400" u="none" cap="none" strike="noStrike">
                          <a:solidFill>
                            <a:schemeClr val="dk1"/>
                          </a:solidFill>
                        </a:rPr>
                        <a:t>A number is Divisible by</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If the sum of its digit is divisible by</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solidFill>
                            <a:schemeClr val="dk1"/>
                          </a:solidFill>
                        </a:rPr>
                        <a:t>3</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3</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solidFill>
                            <a:schemeClr val="dk1"/>
                          </a:solidFill>
                        </a:rPr>
                        <a:t>9</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9</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62" name="Google Shape;162;p8"/>
          <p:cNvGraphicFramePr/>
          <p:nvPr/>
        </p:nvGraphicFramePr>
        <p:xfrm>
          <a:off x="214282" y="4857760"/>
          <a:ext cx="3000000" cy="3000000"/>
        </p:xfrm>
        <a:graphic>
          <a:graphicData uri="http://schemas.openxmlformats.org/drawingml/2006/table">
            <a:tbl>
              <a:tblPr bandRow="1" firstRow="1">
                <a:noFill/>
                <a:tableStyleId>{EC2068A7-D8DC-45A4-A28D-9E20263E0B97}</a:tableStyleId>
              </a:tblPr>
              <a:tblGrid>
                <a:gridCol w="3393300"/>
                <a:gridCol w="3393300"/>
              </a:tblGrid>
              <a:tr h="370850">
                <a:tc>
                  <a:txBody>
                    <a:bodyPr/>
                    <a:lstStyle/>
                    <a:p>
                      <a:pPr indent="0" lvl="0" marL="0" marR="0" rtl="0" algn="ctr">
                        <a:spcBef>
                          <a:spcPts val="0"/>
                        </a:spcBef>
                        <a:spcAft>
                          <a:spcPts val="0"/>
                        </a:spcAft>
                        <a:buNone/>
                      </a:pPr>
                      <a:r>
                        <a:rPr lang="en-US" sz="2400" u="none" cap="none" strike="noStrike">
                          <a:solidFill>
                            <a:schemeClr val="dk1"/>
                          </a:solidFill>
                        </a:rPr>
                        <a:t>A number is Divisible by</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dk1"/>
                          </a:solidFill>
                        </a:rPr>
                        <a:t>If it is divisible by</a:t>
                      </a:r>
                      <a:endParaRPr sz="24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t>6</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t>2 and 3</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t>12</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t>3 and 4</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2400" u="none" cap="none" strike="noStrike"/>
                        <a:t>15</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t>3 and 5</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163" name="Google Shape;163;p8"/>
          <p:cNvPicPr preferRelativeResize="0"/>
          <p:nvPr/>
        </p:nvPicPr>
        <p:blipFill rotWithShape="1">
          <a:blip r:embed="rId3">
            <a:alphaModFix/>
          </a:blip>
          <a:srcRect b="0" l="0" r="0" t="0"/>
          <a:stretch/>
        </p:blipFill>
        <p:spPr>
          <a:xfrm>
            <a:off x="7703313" y="228601"/>
            <a:ext cx="1232526" cy="8158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type="title"/>
          </p:nvPr>
        </p:nvSpPr>
        <p:spPr>
          <a:xfrm>
            <a:off x="526111" y="282978"/>
            <a:ext cx="5105401"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2000"/>
              <a:buFont typeface="Calibri"/>
              <a:buNone/>
            </a:pPr>
            <a:r>
              <a:rPr b="1" lang="en-US" sz="2000" u="sng">
                <a:solidFill>
                  <a:srgbClr val="FF0000"/>
                </a:solidFill>
                <a:latin typeface="Calibri"/>
                <a:ea typeface="Calibri"/>
                <a:cs typeface="Calibri"/>
                <a:sym typeface="Calibri"/>
              </a:rPr>
              <a:t>TEST OF DIVISIBILTY: 6</a:t>
            </a:r>
            <a:br>
              <a:rPr b="1" lang="en-US" sz="2000" u="sng">
                <a:solidFill>
                  <a:srgbClr val="FF0000"/>
                </a:solidFill>
                <a:latin typeface="Calibri"/>
                <a:ea typeface="Calibri"/>
                <a:cs typeface="Calibri"/>
                <a:sym typeface="Calibri"/>
              </a:rPr>
            </a:br>
            <a:endParaRPr b="1" sz="2000">
              <a:solidFill>
                <a:srgbClr val="FF0000"/>
              </a:solidFill>
            </a:endParaRPr>
          </a:p>
        </p:txBody>
      </p:sp>
      <p:sp>
        <p:nvSpPr>
          <p:cNvPr id="169" name="Google Shape;169;p9"/>
          <p:cNvSpPr txBox="1"/>
          <p:nvPr/>
        </p:nvSpPr>
        <p:spPr>
          <a:xfrm>
            <a:off x="304800" y="1587577"/>
            <a:ext cx="6400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If the number is divisible by </a:t>
            </a:r>
            <a:r>
              <a:rPr b="1" lang="en-US" sz="2000">
                <a:solidFill>
                  <a:srgbClr val="C00000"/>
                </a:solidFill>
                <a:latin typeface="Calibri"/>
                <a:ea typeface="Calibri"/>
                <a:cs typeface="Calibri"/>
                <a:sym typeface="Calibri"/>
              </a:rPr>
              <a:t>both 2 and 3</a:t>
            </a:r>
            <a:r>
              <a:rPr b="1" lang="en-US" sz="2000">
                <a:solidFill>
                  <a:schemeClr val="dk1"/>
                </a:solidFill>
                <a:latin typeface="Calibri"/>
                <a:ea typeface="Calibri"/>
                <a:cs typeface="Calibri"/>
                <a:sym typeface="Calibri"/>
              </a:rPr>
              <a:t> , then it is divisible by 6. </a:t>
            </a:r>
            <a:endParaRPr b="1" sz="2000">
              <a:solidFill>
                <a:schemeClr val="dk1"/>
              </a:solidFill>
              <a:latin typeface="Calibri"/>
              <a:ea typeface="Calibri"/>
              <a:cs typeface="Calibri"/>
              <a:sym typeface="Calibri"/>
            </a:endParaRPr>
          </a:p>
        </p:txBody>
      </p:sp>
      <p:sp>
        <p:nvSpPr>
          <p:cNvPr id="170" name="Google Shape;170;p9"/>
          <p:cNvSpPr txBox="1"/>
          <p:nvPr/>
        </p:nvSpPr>
        <p:spPr>
          <a:xfrm>
            <a:off x="468812" y="2409855"/>
            <a:ext cx="782398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50"/>
                </a:solidFill>
                <a:latin typeface="Calibri"/>
                <a:ea typeface="Calibri"/>
                <a:cs typeface="Calibri"/>
                <a:sym typeface="Calibri"/>
              </a:rPr>
              <a:t>Example: 72, 216, 3018, 21324… etc.    </a:t>
            </a:r>
            <a:endParaRPr b="1" sz="2000">
              <a:solidFill>
                <a:srgbClr val="00B050"/>
              </a:solidFill>
              <a:latin typeface="Calibri"/>
              <a:ea typeface="Calibri"/>
              <a:cs typeface="Calibri"/>
              <a:sym typeface="Calibri"/>
            </a:endParaRPr>
          </a:p>
        </p:txBody>
      </p:sp>
      <p:pic>
        <p:nvPicPr>
          <p:cNvPr id="171" name="Google Shape;171;p9"/>
          <p:cNvPicPr preferRelativeResize="0"/>
          <p:nvPr/>
        </p:nvPicPr>
        <p:blipFill rotWithShape="1">
          <a:blip r:embed="rId3">
            <a:alphaModFix/>
          </a:blip>
          <a:srcRect b="0" l="0" r="0" t="0"/>
          <a:stretch/>
        </p:blipFill>
        <p:spPr>
          <a:xfrm>
            <a:off x="6419296" y="1023017"/>
            <a:ext cx="2182762" cy="1567110"/>
          </a:xfrm>
          <a:prstGeom prst="rect">
            <a:avLst/>
          </a:prstGeom>
          <a:noFill/>
          <a:ln>
            <a:noFill/>
          </a:ln>
        </p:spPr>
      </p:pic>
      <p:sp>
        <p:nvSpPr>
          <p:cNvPr id="172" name="Google Shape;172;p9"/>
          <p:cNvSpPr txBox="1"/>
          <p:nvPr/>
        </p:nvSpPr>
        <p:spPr>
          <a:xfrm>
            <a:off x="468316" y="4707627"/>
            <a:ext cx="595098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Calibri"/>
                <a:ea typeface="Calibri"/>
                <a:cs typeface="Calibri"/>
                <a:sym typeface="Calibri"/>
              </a:rPr>
              <a:t>If it is divisible by </a:t>
            </a:r>
            <a:r>
              <a:rPr b="1" lang="en-US" sz="2000">
                <a:solidFill>
                  <a:srgbClr val="C00000"/>
                </a:solidFill>
                <a:latin typeface="Calibri"/>
                <a:ea typeface="Calibri"/>
                <a:cs typeface="Calibri"/>
                <a:sym typeface="Calibri"/>
              </a:rPr>
              <a:t>both 3 and 4</a:t>
            </a:r>
            <a:r>
              <a:rPr b="1" lang="en-US" sz="2000">
                <a:solidFill>
                  <a:schemeClr val="dk1"/>
                </a:solidFill>
                <a:latin typeface="Calibri"/>
                <a:ea typeface="Calibri"/>
                <a:cs typeface="Calibri"/>
                <a:sym typeface="Calibri"/>
              </a:rPr>
              <a:t>, then the number is divisible by 12 </a:t>
            </a:r>
            <a:endParaRPr/>
          </a:p>
        </p:txBody>
      </p:sp>
      <p:sp>
        <p:nvSpPr>
          <p:cNvPr id="173" name="Google Shape;173;p9"/>
          <p:cNvSpPr txBox="1"/>
          <p:nvPr/>
        </p:nvSpPr>
        <p:spPr>
          <a:xfrm>
            <a:off x="468316" y="5829678"/>
            <a:ext cx="41611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50"/>
                </a:solidFill>
                <a:latin typeface="Calibri"/>
                <a:ea typeface="Calibri"/>
                <a:cs typeface="Calibri"/>
                <a:sym typeface="Calibri"/>
              </a:rPr>
              <a:t>Example: 24, 60, 2700, 56100… etc.</a:t>
            </a:r>
            <a:endParaRPr b="1" sz="2000">
              <a:solidFill>
                <a:srgbClr val="00B050"/>
              </a:solidFill>
              <a:latin typeface="Calibri"/>
              <a:ea typeface="Calibri"/>
              <a:cs typeface="Calibri"/>
              <a:sym typeface="Calibri"/>
            </a:endParaRPr>
          </a:p>
        </p:txBody>
      </p:sp>
      <p:sp>
        <p:nvSpPr>
          <p:cNvPr id="174" name="Google Shape;174;p9"/>
          <p:cNvSpPr txBox="1"/>
          <p:nvPr/>
        </p:nvSpPr>
        <p:spPr>
          <a:xfrm>
            <a:off x="500034" y="3429000"/>
            <a:ext cx="5105401"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Calibri"/>
              <a:buNone/>
            </a:pPr>
            <a:r>
              <a:rPr b="1" i="0" lang="en-US" sz="2000" u="sng" cap="none" strike="noStrike">
                <a:solidFill>
                  <a:srgbClr val="FF0000"/>
                </a:solidFill>
                <a:latin typeface="Calibri"/>
                <a:ea typeface="Calibri"/>
                <a:cs typeface="Calibri"/>
                <a:sym typeface="Calibri"/>
              </a:rPr>
              <a:t>TEST OF DIVISIBILTY: 12</a:t>
            </a:r>
            <a:br>
              <a:rPr b="1" i="0" lang="en-US" sz="2000" u="sng" cap="none" strike="noStrike">
                <a:solidFill>
                  <a:srgbClr val="FF0000"/>
                </a:solidFill>
                <a:latin typeface="Calibri"/>
                <a:ea typeface="Calibri"/>
                <a:cs typeface="Calibri"/>
                <a:sym typeface="Calibri"/>
              </a:rPr>
            </a:br>
            <a:endParaRPr b="1" i="0" sz="2000" u="none" cap="none" strike="noStrike">
              <a:solidFill>
                <a:srgbClr val="FF0000"/>
              </a:solidFill>
              <a:latin typeface="Calibri"/>
              <a:ea typeface="Calibri"/>
              <a:cs typeface="Calibri"/>
              <a:sym typeface="Calibri"/>
            </a:endParaRPr>
          </a:p>
        </p:txBody>
      </p:sp>
      <p:pic>
        <p:nvPicPr>
          <p:cNvPr id="175" name="Google Shape;175;p9"/>
          <p:cNvPicPr preferRelativeResize="0"/>
          <p:nvPr/>
        </p:nvPicPr>
        <p:blipFill rotWithShape="1">
          <a:blip r:embed="rId4">
            <a:alphaModFix/>
          </a:blip>
          <a:srcRect b="0" l="0" r="0" t="0"/>
          <a:stretch/>
        </p:blipFill>
        <p:spPr>
          <a:xfrm>
            <a:off x="5917523" y="3190063"/>
            <a:ext cx="3043850" cy="1712166"/>
          </a:xfrm>
          <a:prstGeom prst="rect">
            <a:avLst/>
          </a:prstGeom>
          <a:noFill/>
          <a:ln>
            <a:noFill/>
          </a:ln>
        </p:spPr>
      </p:pic>
      <p:pic>
        <p:nvPicPr>
          <p:cNvPr id="176" name="Google Shape;176;p9"/>
          <p:cNvPicPr preferRelativeResize="0"/>
          <p:nvPr/>
        </p:nvPicPr>
        <p:blipFill rotWithShape="1">
          <a:blip r:embed="rId5">
            <a:alphaModFix/>
          </a:blip>
          <a:srcRect b="0" l="0" r="0" t="0"/>
          <a:stretch/>
        </p:blipFill>
        <p:spPr>
          <a:xfrm>
            <a:off x="7703313" y="228601"/>
            <a:ext cx="1232526" cy="815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428596" y="3214686"/>
            <a:ext cx="41611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50"/>
                </a:solidFill>
                <a:latin typeface="Calibri"/>
                <a:ea typeface="Calibri"/>
                <a:cs typeface="Calibri"/>
                <a:sym typeface="Calibri"/>
              </a:rPr>
              <a:t>Example: 45, 90,450, 2700… etc. </a:t>
            </a:r>
            <a:endParaRPr b="1" sz="2000">
              <a:solidFill>
                <a:srgbClr val="00B050"/>
              </a:solidFill>
              <a:latin typeface="Calibri"/>
              <a:ea typeface="Calibri"/>
              <a:cs typeface="Calibri"/>
              <a:sym typeface="Calibri"/>
            </a:endParaRPr>
          </a:p>
        </p:txBody>
      </p:sp>
      <p:sp>
        <p:nvSpPr>
          <p:cNvPr id="182" name="Google Shape;182;p10"/>
          <p:cNvSpPr txBox="1"/>
          <p:nvPr/>
        </p:nvSpPr>
        <p:spPr>
          <a:xfrm>
            <a:off x="285720" y="2428868"/>
            <a:ext cx="7604689" cy="55399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Calibri"/>
                <a:ea typeface="Calibri"/>
                <a:cs typeface="Calibri"/>
                <a:sym typeface="Calibri"/>
              </a:rPr>
              <a:t>If it is divisible by </a:t>
            </a:r>
            <a:r>
              <a:rPr b="1" lang="en-US" sz="2000">
                <a:solidFill>
                  <a:srgbClr val="C00000"/>
                </a:solidFill>
                <a:latin typeface="Calibri"/>
                <a:ea typeface="Calibri"/>
                <a:cs typeface="Calibri"/>
                <a:sym typeface="Calibri"/>
              </a:rPr>
              <a:t>both 3 and 5</a:t>
            </a:r>
            <a:r>
              <a:rPr b="1" lang="en-US" sz="2000">
                <a:solidFill>
                  <a:schemeClr val="dk1"/>
                </a:solidFill>
                <a:latin typeface="Calibri"/>
                <a:ea typeface="Calibri"/>
                <a:cs typeface="Calibri"/>
                <a:sym typeface="Calibri"/>
              </a:rPr>
              <a:t>, then the number is divisible by 15. </a:t>
            </a:r>
            <a:endParaRPr b="1" sz="2000">
              <a:solidFill>
                <a:schemeClr val="dk1"/>
              </a:solidFill>
              <a:latin typeface="Calibri"/>
              <a:ea typeface="Calibri"/>
              <a:cs typeface="Calibri"/>
              <a:sym typeface="Calibri"/>
            </a:endParaRPr>
          </a:p>
        </p:txBody>
      </p:sp>
      <p:sp>
        <p:nvSpPr>
          <p:cNvPr id="183" name="Google Shape;183;p10"/>
          <p:cNvSpPr txBox="1"/>
          <p:nvPr/>
        </p:nvSpPr>
        <p:spPr>
          <a:xfrm>
            <a:off x="571472" y="857232"/>
            <a:ext cx="5105401" cy="63244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2000"/>
              <a:buFont typeface="Calibri"/>
              <a:buNone/>
            </a:pPr>
            <a:r>
              <a:rPr b="1" lang="en-US" sz="2000" u="sng">
                <a:solidFill>
                  <a:srgbClr val="FF0000"/>
                </a:solidFill>
                <a:latin typeface="Calibri"/>
                <a:ea typeface="Calibri"/>
                <a:cs typeface="Calibri"/>
                <a:sym typeface="Calibri"/>
              </a:rPr>
              <a:t>TEST OF DIVISIBILTY: 15</a:t>
            </a:r>
            <a:br>
              <a:rPr b="1" lang="en-US" sz="2000" u="sng">
                <a:solidFill>
                  <a:srgbClr val="FF0000"/>
                </a:solidFill>
                <a:latin typeface="Calibri"/>
                <a:ea typeface="Calibri"/>
                <a:cs typeface="Calibri"/>
                <a:sym typeface="Calibri"/>
              </a:rPr>
            </a:br>
            <a:endParaRPr b="1" sz="2000">
              <a:solidFill>
                <a:srgbClr val="FF0000"/>
              </a:solidFill>
              <a:latin typeface="Calibri"/>
              <a:ea typeface="Calibri"/>
              <a:cs typeface="Calibri"/>
              <a:sym typeface="Calibri"/>
            </a:endParaRPr>
          </a:p>
        </p:txBody>
      </p:sp>
      <p:pic>
        <p:nvPicPr>
          <p:cNvPr id="184" name="Google Shape;184;p10"/>
          <p:cNvPicPr preferRelativeResize="0"/>
          <p:nvPr/>
        </p:nvPicPr>
        <p:blipFill rotWithShape="1">
          <a:blip r:embed="rId3">
            <a:alphaModFix/>
          </a:blip>
          <a:srcRect b="0" l="0" r="0" t="0"/>
          <a:stretch/>
        </p:blipFill>
        <p:spPr>
          <a:xfrm>
            <a:off x="5676872" y="3428993"/>
            <a:ext cx="2992613" cy="1775700"/>
          </a:xfrm>
          <a:prstGeom prst="rect">
            <a:avLst/>
          </a:prstGeom>
          <a:noFill/>
          <a:ln>
            <a:noFill/>
          </a:ln>
        </p:spPr>
      </p:pic>
      <p:pic>
        <p:nvPicPr>
          <p:cNvPr id="185" name="Google Shape;185;p10"/>
          <p:cNvPicPr preferRelativeResize="0"/>
          <p:nvPr/>
        </p:nvPicPr>
        <p:blipFill rotWithShape="1">
          <a:blip r:embed="rId4">
            <a:alphaModFix/>
          </a:blip>
          <a:srcRect b="0" l="0" r="0" t="0"/>
          <a:stretch/>
        </p:blipFill>
        <p:spPr>
          <a:xfrm>
            <a:off x="7703313" y="228601"/>
            <a:ext cx="1232526" cy="815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2021-07-17T09:32:37Z</dcterms:created>
  <dc:creator>Mohit Ranjan Parida</dc:creator>
</cp:coreProperties>
</file>