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6858000" cx="9144000"/>
  <p:notesSz cx="6858000" cy="9144000"/>
  <p:embeddedFontLst>
    <p:embeddedFont>
      <p:font typeface="Arial Black"/>
      <p:regular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9" roundtripDataSignature="AMtx7mj3FBw+IYX0z1G0NIw2Ce9/tHSVBQ=="/>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font" Target="fonts/ArialBlack-regular.fntdata"/><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WZyA-cE"/>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0" name="Google Shape;9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Calibri"/>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9" name="Google Shape;209;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Calibri"/>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8" name="Google Shape;9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Calibri"/>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9" name="Shape 69"/>
        <p:cNvGrpSpPr/>
        <p:nvPr/>
      </p:nvGrpSpPr>
      <p:grpSpPr>
        <a:xfrm>
          <a:off x="0" y="0"/>
          <a:ext cx="0" cy="0"/>
          <a:chOff x="0" y="0"/>
          <a:chExt cx="0" cy="0"/>
        </a:xfrm>
      </p:grpSpPr>
      <p:sp>
        <p:nvSpPr>
          <p:cNvPr id="70" name="Google Shape;70;p2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22"/>
          <p:cNvSpPr/>
          <p:nvPr>
            <p:ph idx="2" type="pic"/>
          </p:nvPr>
        </p:nvSpPr>
        <p:spPr>
          <a:xfrm>
            <a:off x="1792288" y="612775"/>
            <a:ext cx="5486400" cy="4114800"/>
          </a:xfrm>
          <a:prstGeom prst="rect">
            <a:avLst/>
          </a:prstGeom>
          <a:noFill/>
          <a:ln>
            <a:noFill/>
          </a:ln>
        </p:spPr>
      </p:sp>
      <p:sp>
        <p:nvSpPr>
          <p:cNvPr id="72" name="Google Shape;72;p2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3" name="Google Shape;73;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6" name="Shape 76"/>
        <p:cNvGrpSpPr/>
        <p:nvPr/>
      </p:nvGrpSpPr>
      <p:grpSpPr>
        <a:xfrm>
          <a:off x="0" y="0"/>
          <a:ext cx="0" cy="0"/>
          <a:chOff x="0" y="0"/>
          <a:chExt cx="0" cy="0"/>
        </a:xfrm>
      </p:grpSpPr>
      <p:sp>
        <p:nvSpPr>
          <p:cNvPr id="77" name="Google Shape;77;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2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9" name="Google Shape;79;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2" name="Shape 82"/>
        <p:cNvGrpSpPr/>
        <p:nvPr/>
      </p:nvGrpSpPr>
      <p:grpSpPr>
        <a:xfrm>
          <a:off x="0" y="0"/>
          <a:ext cx="0" cy="0"/>
          <a:chOff x="0" y="0"/>
          <a:chExt cx="0" cy="0"/>
        </a:xfrm>
      </p:grpSpPr>
      <p:sp>
        <p:nvSpPr>
          <p:cNvPr id="83" name="Google Shape;83;p2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5" name="Google Shape;85;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4"/>
          <p:cNvSpPr txBox="1"/>
          <p:nvPr>
            <p:ph type="title"/>
          </p:nvPr>
        </p:nvSpPr>
        <p:spPr>
          <a:xfrm>
            <a:off x="311700" y="593367"/>
            <a:ext cx="8520600" cy="7636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chemeClr val="dk1"/>
              </a:buClr>
              <a:buSzPts val="2800"/>
              <a:buFont typeface="Calibri"/>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4"/>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Clr>
                <a:schemeClr val="dk1"/>
              </a:buClr>
              <a:buSzPts val="1800"/>
              <a:buChar char="●"/>
              <a:defRPr/>
            </a:lvl1pPr>
            <a:lvl2pPr indent="-317500" lvl="1" marL="914400" algn="l">
              <a:lnSpc>
                <a:spcPct val="115000"/>
              </a:lnSpc>
              <a:spcBef>
                <a:spcPts val="1600"/>
              </a:spcBef>
              <a:spcAft>
                <a:spcPts val="0"/>
              </a:spcAft>
              <a:buClr>
                <a:schemeClr val="dk1"/>
              </a:buClr>
              <a:buSzPts val="1400"/>
              <a:buChar char="○"/>
              <a:defRPr/>
            </a:lvl2pPr>
            <a:lvl3pPr indent="-317500" lvl="2" marL="1371600" algn="l">
              <a:lnSpc>
                <a:spcPct val="115000"/>
              </a:lnSpc>
              <a:spcBef>
                <a:spcPts val="1600"/>
              </a:spcBef>
              <a:spcAft>
                <a:spcPts val="0"/>
              </a:spcAft>
              <a:buClr>
                <a:schemeClr val="dk1"/>
              </a:buClr>
              <a:buSzPts val="1400"/>
              <a:buChar char="■"/>
              <a:defRPr/>
            </a:lvl3pPr>
            <a:lvl4pPr indent="-317500" lvl="3" marL="1828800" algn="l">
              <a:lnSpc>
                <a:spcPct val="115000"/>
              </a:lnSpc>
              <a:spcBef>
                <a:spcPts val="1600"/>
              </a:spcBef>
              <a:spcAft>
                <a:spcPts val="0"/>
              </a:spcAft>
              <a:buClr>
                <a:schemeClr val="dk1"/>
              </a:buClr>
              <a:buSzPts val="1400"/>
              <a:buChar char="●"/>
              <a:defRPr/>
            </a:lvl4pPr>
            <a:lvl5pPr indent="-317500" lvl="4" marL="2286000" algn="l">
              <a:lnSpc>
                <a:spcPct val="115000"/>
              </a:lnSpc>
              <a:spcBef>
                <a:spcPts val="1600"/>
              </a:spcBef>
              <a:spcAft>
                <a:spcPts val="0"/>
              </a:spcAft>
              <a:buClr>
                <a:schemeClr val="dk1"/>
              </a:buClr>
              <a:buSzPts val="1400"/>
              <a:buChar char="○"/>
              <a:defRPr/>
            </a:lvl5pPr>
            <a:lvl6pPr indent="-317500" lvl="5" marL="2743200" algn="l">
              <a:lnSpc>
                <a:spcPct val="115000"/>
              </a:lnSpc>
              <a:spcBef>
                <a:spcPts val="1600"/>
              </a:spcBef>
              <a:spcAft>
                <a:spcPts val="0"/>
              </a:spcAft>
              <a:buClr>
                <a:schemeClr val="dk1"/>
              </a:buClr>
              <a:buSzPts val="1400"/>
              <a:buChar char="■"/>
              <a:defRPr/>
            </a:lvl6pPr>
            <a:lvl7pPr indent="-317500" lvl="6" marL="3200400" algn="l">
              <a:lnSpc>
                <a:spcPct val="115000"/>
              </a:lnSpc>
              <a:spcBef>
                <a:spcPts val="1600"/>
              </a:spcBef>
              <a:spcAft>
                <a:spcPts val="0"/>
              </a:spcAft>
              <a:buClr>
                <a:schemeClr val="dk1"/>
              </a:buClr>
              <a:buSzPts val="1400"/>
              <a:buChar char="●"/>
              <a:defRPr/>
            </a:lvl7pPr>
            <a:lvl8pPr indent="-317500" lvl="7" marL="3657600" algn="l">
              <a:lnSpc>
                <a:spcPct val="115000"/>
              </a:lnSpc>
              <a:spcBef>
                <a:spcPts val="1600"/>
              </a:spcBef>
              <a:spcAft>
                <a:spcPts val="0"/>
              </a:spcAft>
              <a:buClr>
                <a:schemeClr val="dk1"/>
              </a:buClr>
              <a:buSzPts val="1400"/>
              <a:buChar char="○"/>
              <a:defRPr/>
            </a:lvl8pPr>
            <a:lvl9pPr indent="-317500" lvl="8" marL="4114800" algn="l">
              <a:lnSpc>
                <a:spcPct val="115000"/>
              </a:lnSpc>
              <a:spcBef>
                <a:spcPts val="1600"/>
              </a:spcBef>
              <a:spcAft>
                <a:spcPts val="1600"/>
              </a:spcAft>
              <a:buClr>
                <a:schemeClr val="dk1"/>
              </a:buClr>
              <a:buSzPts val="1400"/>
              <a:buChar char="■"/>
              <a:defRPr/>
            </a:lvl9pPr>
          </a:lstStyle>
          <a:p/>
        </p:txBody>
      </p:sp>
      <p:sp>
        <p:nvSpPr>
          <p:cNvPr id="24" name="Google Shape;24;p14"/>
          <p:cNvSpPr txBox="1"/>
          <p:nvPr>
            <p:ph idx="12" type="sldNum"/>
          </p:nvPr>
        </p:nvSpPr>
        <p:spPr>
          <a:xfrm>
            <a:off x="8472458" y="6217623"/>
            <a:ext cx="548700" cy="524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5" name="Shape 25"/>
        <p:cNvGrpSpPr/>
        <p:nvPr/>
      </p:nvGrpSpPr>
      <p:grpSpPr>
        <a:xfrm>
          <a:off x="0" y="0"/>
          <a:ext cx="0" cy="0"/>
          <a:chOff x="0" y="0"/>
          <a:chExt cx="0" cy="0"/>
        </a:xfrm>
      </p:grpSpPr>
      <p:sp>
        <p:nvSpPr>
          <p:cNvPr id="26" name="Google Shape;26;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9" name="Shape 29"/>
        <p:cNvGrpSpPr/>
        <p:nvPr/>
      </p:nvGrpSpPr>
      <p:grpSpPr>
        <a:xfrm>
          <a:off x="0" y="0"/>
          <a:ext cx="0" cy="0"/>
          <a:chOff x="0" y="0"/>
          <a:chExt cx="0" cy="0"/>
        </a:xfrm>
      </p:grpSpPr>
      <p:sp>
        <p:nvSpPr>
          <p:cNvPr id="30" name="Google Shape;30;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2" name="Google Shape;32;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5" name="Shape 35"/>
        <p:cNvGrpSpPr/>
        <p:nvPr/>
      </p:nvGrpSpPr>
      <p:grpSpPr>
        <a:xfrm>
          <a:off x="0" y="0"/>
          <a:ext cx="0" cy="0"/>
          <a:chOff x="0" y="0"/>
          <a:chExt cx="0" cy="0"/>
        </a:xfrm>
      </p:grpSpPr>
      <p:sp>
        <p:nvSpPr>
          <p:cNvPr id="36" name="Google Shape;36;p1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1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8" name="Google Shape;38;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1" name="Shape 41"/>
        <p:cNvGrpSpPr/>
        <p:nvPr/>
      </p:nvGrpSpPr>
      <p:grpSpPr>
        <a:xfrm>
          <a:off x="0" y="0"/>
          <a:ext cx="0" cy="0"/>
          <a:chOff x="0" y="0"/>
          <a:chExt cx="0" cy="0"/>
        </a:xfrm>
      </p:grpSpPr>
      <p:sp>
        <p:nvSpPr>
          <p:cNvPr id="42" name="Google Shape;42;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18"/>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4" name="Google Shape;44;p18"/>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5" name="Google Shape;45;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8" name="Shape 48"/>
        <p:cNvGrpSpPr/>
        <p:nvPr/>
      </p:nvGrpSpPr>
      <p:grpSpPr>
        <a:xfrm>
          <a:off x="0" y="0"/>
          <a:ext cx="0" cy="0"/>
          <a:chOff x="0" y="0"/>
          <a:chExt cx="0" cy="0"/>
        </a:xfrm>
      </p:grpSpPr>
      <p:sp>
        <p:nvSpPr>
          <p:cNvPr id="49" name="Google Shape;49;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1" name="Google Shape;51;p1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2" name="Google Shape;52;p1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3" name="Google Shape;53;p1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4" name="Google Shape;54;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2" name="Shape 62"/>
        <p:cNvGrpSpPr/>
        <p:nvPr/>
      </p:nvGrpSpPr>
      <p:grpSpPr>
        <a:xfrm>
          <a:off x="0" y="0"/>
          <a:ext cx="0" cy="0"/>
          <a:chOff x="0" y="0"/>
          <a:chExt cx="0" cy="0"/>
        </a:xfrm>
      </p:grpSpPr>
      <p:sp>
        <p:nvSpPr>
          <p:cNvPr id="63" name="Google Shape;63;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5" name="Google Shape;65;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6" name="Google Shape;66;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3.jp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pic>
        <p:nvPicPr>
          <p:cNvPr id="92" name="Google Shape;92;p1"/>
          <p:cNvPicPr preferRelativeResize="0"/>
          <p:nvPr/>
        </p:nvPicPr>
        <p:blipFill rotWithShape="1">
          <a:blip r:embed="rId3">
            <a:alphaModFix/>
          </a:blip>
          <a:srcRect b="0" l="0" r="0" t="0"/>
          <a:stretch/>
        </p:blipFill>
        <p:spPr>
          <a:xfrm>
            <a:off x="0" y="5036853"/>
            <a:ext cx="9144000" cy="1821147"/>
          </a:xfrm>
          <a:prstGeom prst="rect">
            <a:avLst/>
          </a:prstGeom>
          <a:noFill/>
          <a:ln>
            <a:noFill/>
          </a:ln>
        </p:spPr>
      </p:pic>
      <p:sp>
        <p:nvSpPr>
          <p:cNvPr id="93" name="Google Shape;93;p1"/>
          <p:cNvSpPr txBox="1"/>
          <p:nvPr/>
        </p:nvSpPr>
        <p:spPr>
          <a:xfrm>
            <a:off x="5874275" y="131167"/>
            <a:ext cx="3176100" cy="1690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1"/>
          <p:cNvSpPr txBox="1"/>
          <p:nvPr/>
        </p:nvSpPr>
        <p:spPr>
          <a:xfrm>
            <a:off x="1500166" y="2071678"/>
            <a:ext cx="6607990" cy="2571768"/>
          </a:xfrm>
          <a:prstGeom prst="rect">
            <a:avLst/>
          </a:prstGeom>
          <a:noFill/>
          <a:ln>
            <a:noFill/>
          </a:ln>
        </p:spPr>
        <p:txBody>
          <a:bodyPr anchorCtr="0" anchor="t" bIns="91425" lIns="91425" spcFirstLastPara="1" rIns="91425" wrap="square" tIns="91425">
            <a:noAutofit/>
          </a:bodyPr>
          <a:lstStyle/>
          <a:p>
            <a:pPr indent="0" lvl="0" marL="0" marR="0" rtl="0" algn="l">
              <a:lnSpc>
                <a:spcPct val="15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SESSION : </a:t>
            </a:r>
            <a:r>
              <a:rPr b="1" i="0" lang="en-US" sz="1800" u="none" cap="none" strike="noStrike">
                <a:solidFill>
                  <a:schemeClr val="dk1"/>
                </a:solidFill>
                <a:latin typeface="Calibri"/>
                <a:ea typeface="Calibri"/>
                <a:cs typeface="Calibri"/>
                <a:sym typeface="Calibri"/>
              </a:rPr>
              <a:t>16</a:t>
            </a:r>
            <a:endParaRPr b="0" i="0" sz="1800" u="none" cap="none" strike="noStrike">
              <a:solidFill>
                <a:schemeClr val="dk1"/>
              </a:solidFill>
              <a:latin typeface="Calibri"/>
              <a:ea typeface="Calibri"/>
              <a:cs typeface="Calibri"/>
              <a:sym typeface="Calibri"/>
            </a:endParaRPr>
          </a:p>
          <a:p>
            <a:pPr indent="0" lvl="0" marL="0" marR="0" rtl="0" algn="l">
              <a:lnSpc>
                <a:spcPct val="15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CLASS : V</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 : MATHEMATICS</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NUMBER: </a:t>
            </a:r>
            <a:r>
              <a:rPr b="1" i="0" lang="en-US" sz="1800" u="none" cap="none" strike="noStrike">
                <a:solidFill>
                  <a:schemeClr val="dk1"/>
                </a:solidFill>
                <a:latin typeface="Calibri"/>
                <a:ea typeface="Calibri"/>
                <a:cs typeface="Calibri"/>
                <a:sym typeface="Calibri"/>
              </a:rPr>
              <a:t>6</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NAME : </a:t>
            </a:r>
            <a:r>
              <a:rPr b="1" i="0" lang="en-US" sz="1800" u="none" cap="none" strike="noStrike">
                <a:solidFill>
                  <a:schemeClr val="dk1"/>
                </a:solidFill>
                <a:latin typeface="Calibri"/>
                <a:ea typeface="Calibri"/>
                <a:cs typeface="Calibri"/>
                <a:sym typeface="Calibri"/>
              </a:rPr>
              <a:t>Rounding off- Estimation</a:t>
            </a:r>
            <a:endParaRPr b="0" i="0" sz="1800" u="none" cap="none" strike="noStrike">
              <a:solidFill>
                <a:schemeClr val="dk1"/>
              </a:solidFill>
              <a:latin typeface="Calibri"/>
              <a:ea typeface="Calibri"/>
              <a:cs typeface="Calibri"/>
              <a:sym typeface="Calibri"/>
            </a:endParaRPr>
          </a:p>
          <a:p>
            <a:pPr indent="0" lvl="0" marL="0" marR="0" rtl="0" algn="l">
              <a:lnSpc>
                <a:spcPct val="150000"/>
              </a:lnSpc>
              <a:spcBef>
                <a:spcPts val="0"/>
              </a:spcBef>
              <a:spcAft>
                <a:spcPts val="0"/>
              </a:spcAft>
              <a:buNone/>
            </a:pPr>
            <a:r>
              <a:rPr b="1" i="0" lang="en-US" sz="1400" u="none" cap="none" strike="noStrike">
                <a:solidFill>
                  <a:srgbClr val="000000"/>
                </a:solidFill>
                <a:latin typeface="Arial"/>
                <a:ea typeface="Arial"/>
                <a:cs typeface="Arial"/>
                <a:sym typeface="Arial"/>
              </a:rPr>
              <a:t>SUBTOPIC : Doubt clearing and Class test</a:t>
            </a:r>
            <a:endParaRPr b="1" i="0" sz="1400" u="none" cap="none" strike="noStrike">
              <a:solidFill>
                <a:srgbClr val="000000"/>
              </a:solidFill>
              <a:latin typeface="Arial"/>
              <a:ea typeface="Arial"/>
              <a:cs typeface="Arial"/>
              <a:sym typeface="Arial"/>
            </a:endParaRPr>
          </a:p>
        </p:txBody>
      </p:sp>
      <p:pic>
        <p:nvPicPr>
          <p:cNvPr id="95" name="Google Shape;95;p1"/>
          <p:cNvPicPr preferRelativeResize="0"/>
          <p:nvPr/>
        </p:nvPicPr>
        <p:blipFill rotWithShape="1">
          <a:blip r:embed="rId4">
            <a:alphaModFix/>
          </a:blip>
          <a:srcRect b="0" l="0" r="0" t="0"/>
          <a:stretch/>
        </p:blipFill>
        <p:spPr>
          <a:xfrm>
            <a:off x="7139325" y="131625"/>
            <a:ext cx="1634324" cy="81134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10"/>
          <p:cNvSpPr/>
          <p:nvPr/>
        </p:nvSpPr>
        <p:spPr>
          <a:xfrm>
            <a:off x="372720" y="1969532"/>
            <a:ext cx="76962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9. A radio costs ₹1267. Find the approximate cost of 18 such radios?</a:t>
            </a:r>
            <a:endParaRPr b="1" sz="1800">
              <a:solidFill>
                <a:schemeClr val="dk1"/>
              </a:solidFill>
              <a:latin typeface="Calibri"/>
              <a:ea typeface="Calibri"/>
              <a:cs typeface="Calibri"/>
              <a:sym typeface="Calibri"/>
            </a:endParaRPr>
          </a:p>
        </p:txBody>
      </p:sp>
      <p:sp>
        <p:nvSpPr>
          <p:cNvPr id="193" name="Google Shape;193;p10"/>
          <p:cNvSpPr/>
          <p:nvPr/>
        </p:nvSpPr>
        <p:spPr>
          <a:xfrm>
            <a:off x="381000" y="2430780"/>
            <a:ext cx="7049069" cy="147732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Solution:</a:t>
            </a:r>
            <a:r>
              <a:rPr b="1" lang="en-US" sz="1800">
                <a:solidFill>
                  <a:schemeClr val="dk1"/>
                </a:solidFill>
                <a:latin typeface="Calibri"/>
                <a:ea typeface="Calibri"/>
                <a:cs typeface="Calibri"/>
                <a:sym typeface="Calibri"/>
              </a:rPr>
              <a:t>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Cost of a radio = ₹1267</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After rounding off </a:t>
            </a:r>
            <a:r>
              <a:rPr b="1" lang="en-US" sz="1800">
                <a:solidFill>
                  <a:srgbClr val="C00000"/>
                </a:solidFill>
                <a:latin typeface="Calibri"/>
                <a:ea typeface="Calibri"/>
                <a:cs typeface="Calibri"/>
                <a:sym typeface="Calibri"/>
              </a:rPr>
              <a:t>1267</a:t>
            </a:r>
            <a:r>
              <a:rPr b="1" lang="en-US" sz="1800">
                <a:solidFill>
                  <a:schemeClr val="dk1"/>
                </a:solidFill>
                <a:latin typeface="Calibri"/>
                <a:ea typeface="Calibri"/>
                <a:cs typeface="Calibri"/>
                <a:sym typeface="Calibri"/>
              </a:rPr>
              <a:t> and </a:t>
            </a:r>
            <a:r>
              <a:rPr b="1" lang="en-US" sz="1800">
                <a:solidFill>
                  <a:srgbClr val="C00000"/>
                </a:solidFill>
                <a:latin typeface="Calibri"/>
                <a:ea typeface="Calibri"/>
                <a:cs typeface="Calibri"/>
                <a:sym typeface="Calibri"/>
              </a:rPr>
              <a:t>18</a:t>
            </a:r>
            <a:r>
              <a:rPr b="1" lang="en-US" sz="1800">
                <a:solidFill>
                  <a:schemeClr val="dk1"/>
                </a:solidFill>
                <a:latin typeface="Calibri"/>
                <a:ea typeface="Calibri"/>
                <a:cs typeface="Calibri"/>
                <a:sym typeface="Calibri"/>
              </a:rPr>
              <a:t> to their greatest place value, we get</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p:txBody>
      </p:sp>
      <p:sp>
        <p:nvSpPr>
          <p:cNvPr id="194" name="Google Shape;194;p10"/>
          <p:cNvSpPr/>
          <p:nvPr/>
        </p:nvSpPr>
        <p:spPr>
          <a:xfrm>
            <a:off x="609600" y="501134"/>
            <a:ext cx="177484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CLASS TEST</a:t>
            </a:r>
            <a:endParaRPr b="1" sz="1800">
              <a:solidFill>
                <a:srgbClr val="C00000"/>
              </a:solidFill>
              <a:latin typeface="Arial Black"/>
              <a:ea typeface="Arial Black"/>
              <a:cs typeface="Arial Black"/>
              <a:sym typeface="Arial Black"/>
            </a:endParaRPr>
          </a:p>
        </p:txBody>
      </p:sp>
      <p:sp>
        <p:nvSpPr>
          <p:cNvPr id="195" name="Google Shape;195;p10"/>
          <p:cNvSpPr/>
          <p:nvPr/>
        </p:nvSpPr>
        <p:spPr>
          <a:xfrm>
            <a:off x="4357579" y="587934"/>
            <a:ext cx="20697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FULL MARK-15</a:t>
            </a:r>
            <a:endParaRPr/>
          </a:p>
        </p:txBody>
      </p:sp>
      <p:sp>
        <p:nvSpPr>
          <p:cNvPr id="196" name="Google Shape;196;p10"/>
          <p:cNvSpPr txBox="1"/>
          <p:nvPr/>
        </p:nvSpPr>
        <p:spPr>
          <a:xfrm>
            <a:off x="418530" y="3885230"/>
            <a:ext cx="88742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1267</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p:txBody>
      </p:sp>
      <p:cxnSp>
        <p:nvCxnSpPr>
          <p:cNvPr id="197" name="Google Shape;197;p10"/>
          <p:cNvCxnSpPr/>
          <p:nvPr/>
        </p:nvCxnSpPr>
        <p:spPr>
          <a:xfrm>
            <a:off x="1143000" y="4068128"/>
            <a:ext cx="914400"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198" name="Google Shape;198;p10"/>
          <p:cNvSpPr txBox="1"/>
          <p:nvPr/>
        </p:nvSpPr>
        <p:spPr>
          <a:xfrm>
            <a:off x="2201520" y="3885230"/>
            <a:ext cx="127315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1000</a:t>
            </a:r>
            <a:endParaRPr b="1" sz="1800">
              <a:solidFill>
                <a:srgbClr val="C00000"/>
              </a:solidFill>
              <a:latin typeface="Calibri"/>
              <a:ea typeface="Calibri"/>
              <a:cs typeface="Calibri"/>
              <a:sym typeface="Calibri"/>
            </a:endParaRPr>
          </a:p>
        </p:txBody>
      </p:sp>
      <p:sp>
        <p:nvSpPr>
          <p:cNvPr id="199" name="Google Shape;199;p10"/>
          <p:cNvSpPr txBox="1"/>
          <p:nvPr/>
        </p:nvSpPr>
        <p:spPr>
          <a:xfrm>
            <a:off x="563445" y="4349423"/>
            <a:ext cx="9906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18</a:t>
            </a:r>
            <a:endParaRPr b="1" sz="1800">
              <a:solidFill>
                <a:schemeClr val="dk1"/>
              </a:solidFill>
              <a:latin typeface="Calibri"/>
              <a:ea typeface="Calibri"/>
              <a:cs typeface="Calibri"/>
              <a:sym typeface="Calibri"/>
            </a:endParaRPr>
          </a:p>
        </p:txBody>
      </p:sp>
      <p:cxnSp>
        <p:nvCxnSpPr>
          <p:cNvPr id="200" name="Google Shape;200;p10"/>
          <p:cNvCxnSpPr/>
          <p:nvPr/>
        </p:nvCxnSpPr>
        <p:spPr>
          <a:xfrm>
            <a:off x="1058745" y="4534089"/>
            <a:ext cx="914400"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201" name="Google Shape;201;p10"/>
          <p:cNvSpPr txBox="1"/>
          <p:nvPr/>
        </p:nvSpPr>
        <p:spPr>
          <a:xfrm>
            <a:off x="2201520" y="4346895"/>
            <a:ext cx="20193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20</a:t>
            </a:r>
            <a:endParaRPr b="1" sz="1800">
              <a:solidFill>
                <a:srgbClr val="C00000"/>
              </a:solidFill>
              <a:latin typeface="Calibri"/>
              <a:ea typeface="Calibri"/>
              <a:cs typeface="Calibri"/>
              <a:sym typeface="Calibri"/>
            </a:endParaRPr>
          </a:p>
        </p:txBody>
      </p:sp>
      <p:sp>
        <p:nvSpPr>
          <p:cNvPr id="202" name="Google Shape;202;p10"/>
          <p:cNvSpPr txBox="1"/>
          <p:nvPr/>
        </p:nvSpPr>
        <p:spPr>
          <a:xfrm>
            <a:off x="415938" y="4938636"/>
            <a:ext cx="81534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Approximate cost of 18 radios =  </a:t>
            </a:r>
            <a:endParaRPr b="1" sz="1800">
              <a:solidFill>
                <a:schemeClr val="dk1"/>
              </a:solidFill>
              <a:latin typeface="Calibri"/>
              <a:ea typeface="Calibri"/>
              <a:cs typeface="Calibri"/>
              <a:sym typeface="Calibri"/>
            </a:endParaRPr>
          </a:p>
        </p:txBody>
      </p:sp>
      <p:sp>
        <p:nvSpPr>
          <p:cNvPr id="203" name="Google Shape;203;p10"/>
          <p:cNvSpPr txBox="1"/>
          <p:nvPr/>
        </p:nvSpPr>
        <p:spPr>
          <a:xfrm>
            <a:off x="3597322" y="4938636"/>
            <a:ext cx="3238499"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1000 × 20 = ₹20,000</a:t>
            </a:r>
            <a:endParaRPr b="1" sz="1800">
              <a:solidFill>
                <a:srgbClr val="C00000"/>
              </a:solidFill>
              <a:latin typeface="Calibri"/>
              <a:ea typeface="Calibri"/>
              <a:cs typeface="Calibri"/>
              <a:sym typeface="Calibri"/>
            </a:endParaRPr>
          </a:p>
        </p:txBody>
      </p:sp>
      <p:sp>
        <p:nvSpPr>
          <p:cNvPr id="204" name="Google Shape;204;p10"/>
          <p:cNvSpPr txBox="1"/>
          <p:nvPr/>
        </p:nvSpPr>
        <p:spPr>
          <a:xfrm>
            <a:off x="483993" y="5555268"/>
            <a:ext cx="618006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So the approximate cost of 18 radios is ₹20,000</a:t>
            </a:r>
            <a:endParaRPr b="1" sz="1800">
              <a:solidFill>
                <a:schemeClr val="dk1"/>
              </a:solidFill>
              <a:latin typeface="Calibri"/>
              <a:ea typeface="Calibri"/>
              <a:cs typeface="Calibri"/>
              <a:sym typeface="Calibri"/>
            </a:endParaRPr>
          </a:p>
        </p:txBody>
      </p:sp>
      <p:pic>
        <p:nvPicPr>
          <p:cNvPr descr="C:\Users\Sanjukta Dash\Downloads\old-radio-20059485.jpg" id="205" name="Google Shape;205;p10"/>
          <p:cNvPicPr preferRelativeResize="0"/>
          <p:nvPr/>
        </p:nvPicPr>
        <p:blipFill rotWithShape="1">
          <a:blip r:embed="rId3">
            <a:alphaModFix/>
          </a:blip>
          <a:srcRect b="0" l="0" r="0" t="0"/>
          <a:stretch/>
        </p:blipFill>
        <p:spPr>
          <a:xfrm>
            <a:off x="6500826" y="3500438"/>
            <a:ext cx="2438400" cy="1520825"/>
          </a:xfrm>
          <a:prstGeom prst="rect">
            <a:avLst/>
          </a:prstGeom>
          <a:noFill/>
          <a:ln>
            <a:noFill/>
          </a:ln>
        </p:spPr>
      </p:pic>
      <p:pic>
        <p:nvPicPr>
          <p:cNvPr id="206" name="Google Shape;206;p10"/>
          <p:cNvPicPr preferRelativeResize="0"/>
          <p:nvPr/>
        </p:nvPicPr>
        <p:blipFill rotWithShape="1">
          <a:blip r:embed="rId4">
            <a:alphaModFix/>
          </a:blip>
          <a:srcRect b="0" l="0" r="0" t="0"/>
          <a:stretch/>
        </p:blipFill>
        <p:spPr>
          <a:xfrm>
            <a:off x="7110500" y="131625"/>
            <a:ext cx="1663150" cy="8256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1000"/>
                                        <p:tgtEl>
                                          <p:spTgt spid="1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1000"/>
                                        <p:tgtEl>
                                          <p:spTgt spid="1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1000"/>
                                        <p:tgtEl>
                                          <p:spTgt spid="1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9"/>
                                        </p:tgtEl>
                                        <p:attrNameLst>
                                          <p:attrName>style.visibility</p:attrName>
                                        </p:attrNameLst>
                                      </p:cBhvr>
                                      <p:to>
                                        <p:strVal val="visible"/>
                                      </p:to>
                                    </p:set>
                                    <p:animEffect filter="fade" transition="in">
                                      <p:cBhvr>
                                        <p:cTn dur="1000"/>
                                        <p:tgtEl>
                                          <p:spTgt spid="1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1000"/>
                                        <p:tgtEl>
                                          <p:spTgt spid="2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02"/>
                                        </p:tgtEl>
                                        <p:attrNameLst>
                                          <p:attrName>style.visibility</p:attrName>
                                        </p:attrNameLst>
                                      </p:cBhvr>
                                      <p:to>
                                        <p:strVal val="visible"/>
                                      </p:to>
                                    </p:set>
                                    <p:anim calcmode="lin" valueType="num">
                                      <p:cBhvr additive="base">
                                        <p:cTn dur="500"/>
                                        <p:tgtEl>
                                          <p:spTgt spid="20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04"/>
                                        </p:tgtEl>
                                        <p:attrNameLst>
                                          <p:attrName>style.visibility</p:attrName>
                                        </p:attrNameLst>
                                      </p:cBhvr>
                                      <p:to>
                                        <p:strVal val="visible"/>
                                      </p:to>
                                    </p:set>
                                    <p:anim calcmode="lin" valueType="num">
                                      <p:cBhvr additive="base">
                                        <p:cTn dur="500"/>
                                        <p:tgtEl>
                                          <p:spTgt spid="204"/>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1"/>
          <p:cNvSpPr txBox="1"/>
          <p:nvPr/>
        </p:nvSpPr>
        <p:spPr>
          <a:xfrm>
            <a:off x="621425" y="991333"/>
            <a:ext cx="7801200" cy="47496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12" name="Google Shape;212;p11"/>
          <p:cNvPicPr preferRelativeResize="0"/>
          <p:nvPr/>
        </p:nvPicPr>
        <p:blipFill rotWithShape="1">
          <a:blip r:embed="rId3">
            <a:alphaModFix/>
          </a:blip>
          <a:srcRect b="0" l="0" r="0" t="0"/>
          <a:stretch/>
        </p:blipFill>
        <p:spPr>
          <a:xfrm>
            <a:off x="6477350" y="131625"/>
            <a:ext cx="2296300" cy="11399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
          <p:cNvSpPr txBox="1"/>
          <p:nvPr/>
        </p:nvSpPr>
        <p:spPr>
          <a:xfrm>
            <a:off x="272675" y="380067"/>
            <a:ext cx="8688300" cy="1041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LEARNING OBJECTIVE :</a:t>
            </a:r>
            <a:endParaRPr b="1" i="0" sz="2200" u="none" cap="none" strike="noStrike">
              <a:solidFill>
                <a:srgbClr val="FF0000"/>
              </a:solidFill>
              <a:latin typeface="Arial"/>
              <a:ea typeface="Arial"/>
              <a:cs typeface="Arial"/>
              <a:sym typeface="Arial"/>
            </a:endParaRPr>
          </a:p>
        </p:txBody>
      </p:sp>
      <p:sp>
        <p:nvSpPr>
          <p:cNvPr id="101" name="Google Shape;101;p2"/>
          <p:cNvSpPr/>
          <p:nvPr/>
        </p:nvSpPr>
        <p:spPr>
          <a:xfrm>
            <a:off x="685800" y="2743200"/>
            <a:ext cx="5943600" cy="1697068"/>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50000"/>
              </a:lnSpc>
              <a:spcBef>
                <a:spcPts val="0"/>
              </a:spcBef>
              <a:spcAft>
                <a:spcPts val="0"/>
              </a:spcAft>
              <a:buClr>
                <a:schemeClr val="dk1"/>
              </a:buClr>
              <a:buSzPts val="2400"/>
              <a:buFont typeface="Arial"/>
              <a:buChar char="•"/>
            </a:pPr>
            <a:r>
              <a:rPr b="1" i="0" lang="en-US" sz="2400" u="none" cap="none" strike="noStrike">
                <a:solidFill>
                  <a:schemeClr val="dk1"/>
                </a:solidFill>
                <a:latin typeface="Calibri"/>
                <a:ea typeface="Calibri"/>
                <a:cs typeface="Calibri"/>
                <a:sym typeface="Calibri"/>
              </a:rPr>
              <a:t>Enable the students to recall the whole chapter of Estimation through this class test.</a:t>
            </a:r>
            <a:endParaRPr/>
          </a:p>
        </p:txBody>
      </p:sp>
      <p:pic>
        <p:nvPicPr>
          <p:cNvPr id="102" name="Google Shape;102;p2"/>
          <p:cNvPicPr preferRelativeResize="0"/>
          <p:nvPr/>
        </p:nvPicPr>
        <p:blipFill rotWithShape="1">
          <a:blip r:embed="rId4">
            <a:alphaModFix/>
          </a:blip>
          <a:srcRect b="0" l="0" r="0" t="0"/>
          <a:stretch/>
        </p:blipFill>
        <p:spPr>
          <a:xfrm>
            <a:off x="7139325" y="131625"/>
            <a:ext cx="1634324" cy="81134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3"/>
          <p:cNvSpPr/>
          <p:nvPr/>
        </p:nvSpPr>
        <p:spPr>
          <a:xfrm>
            <a:off x="381000" y="408893"/>
            <a:ext cx="177484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1800" u="sng" cap="none" strike="noStrike">
                <a:solidFill>
                  <a:srgbClr val="C00000"/>
                </a:solidFill>
                <a:latin typeface="Arial Black"/>
                <a:ea typeface="Arial Black"/>
                <a:cs typeface="Arial Black"/>
                <a:sym typeface="Arial Black"/>
              </a:rPr>
              <a:t>CLASS TEST</a:t>
            </a:r>
            <a:endParaRPr b="1" sz="1800">
              <a:solidFill>
                <a:srgbClr val="C00000"/>
              </a:solidFill>
              <a:latin typeface="Arial Black"/>
              <a:ea typeface="Arial Black"/>
              <a:cs typeface="Arial Black"/>
              <a:sym typeface="Arial Black"/>
            </a:endParaRPr>
          </a:p>
        </p:txBody>
      </p:sp>
      <p:sp>
        <p:nvSpPr>
          <p:cNvPr id="108" name="Google Shape;108;p3"/>
          <p:cNvSpPr/>
          <p:nvPr/>
        </p:nvSpPr>
        <p:spPr>
          <a:xfrm>
            <a:off x="4500571" y="423523"/>
            <a:ext cx="3370800" cy="519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FULL MARK-15</a:t>
            </a:r>
            <a:endParaRPr b="1" sz="1800" u="sng">
              <a:solidFill>
                <a:srgbClr val="C00000"/>
              </a:solidFill>
              <a:latin typeface="Arial Black"/>
              <a:ea typeface="Arial Black"/>
              <a:cs typeface="Arial Black"/>
              <a:sym typeface="Arial Black"/>
            </a:endParaRPr>
          </a:p>
        </p:txBody>
      </p:sp>
      <p:sp>
        <p:nvSpPr>
          <p:cNvPr id="109" name="Google Shape;109;p3"/>
          <p:cNvSpPr/>
          <p:nvPr/>
        </p:nvSpPr>
        <p:spPr>
          <a:xfrm>
            <a:off x="533400" y="1233641"/>
            <a:ext cx="72390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Arial Black"/>
                <a:ea typeface="Arial Black"/>
                <a:cs typeface="Arial Black"/>
                <a:sym typeface="Arial Black"/>
              </a:rPr>
              <a:t>A. </a:t>
            </a:r>
            <a:r>
              <a:rPr b="1" lang="en-US" sz="1800" u="sng">
                <a:solidFill>
                  <a:schemeClr val="dk1"/>
                </a:solidFill>
                <a:latin typeface="Arial Black"/>
                <a:ea typeface="Arial Black"/>
                <a:cs typeface="Arial Black"/>
                <a:sym typeface="Arial Black"/>
              </a:rPr>
              <a:t>Fill in the blanks</a:t>
            </a:r>
            <a:r>
              <a:rPr b="1" lang="en-US" sz="1800">
                <a:solidFill>
                  <a:schemeClr val="dk1"/>
                </a:solidFill>
                <a:latin typeface="Arial Black"/>
                <a:ea typeface="Arial Black"/>
                <a:cs typeface="Arial Black"/>
                <a:sym typeface="Arial Black"/>
              </a:rPr>
              <a:t>.				 (1×5=5)</a:t>
            </a:r>
            <a:endParaRPr/>
          </a:p>
        </p:txBody>
      </p:sp>
      <p:sp>
        <p:nvSpPr>
          <p:cNvPr id="110" name="Google Shape;110;p3"/>
          <p:cNvSpPr txBox="1"/>
          <p:nvPr/>
        </p:nvSpPr>
        <p:spPr>
          <a:xfrm>
            <a:off x="503506" y="2427236"/>
            <a:ext cx="8162100" cy="2586000"/>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800"/>
              <a:buFont typeface="Calibri"/>
              <a:buAutoNum type="arabicPeriod"/>
            </a:pPr>
            <a:r>
              <a:rPr b="1" lang="en-US" sz="1800">
                <a:solidFill>
                  <a:schemeClr val="dk1"/>
                </a:solidFill>
                <a:latin typeface="Calibri"/>
                <a:ea typeface="Calibri"/>
                <a:cs typeface="Calibri"/>
                <a:sym typeface="Calibri"/>
              </a:rPr>
              <a:t>The half-way number between 19,000 and 20,000 is ____________. </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2.  768 + 234 = ____________ [ 900, 1000, 800]</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3. If we round off  ₹456.80p to the nearest rupee we get _________.</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4. If we round off 4 years 7 months to the nearest year we get ____________.</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5. Round off to the nearest hour : 11: 45am=____________.</a:t>
            </a:r>
            <a:endParaRPr b="1" sz="1800">
              <a:solidFill>
                <a:schemeClr val="dk1"/>
              </a:solidFill>
              <a:latin typeface="Calibri"/>
              <a:ea typeface="Calibri"/>
              <a:cs typeface="Calibri"/>
              <a:sym typeface="Calibri"/>
            </a:endParaRPr>
          </a:p>
        </p:txBody>
      </p:sp>
      <p:pic>
        <p:nvPicPr>
          <p:cNvPr id="111" name="Google Shape;111;p3"/>
          <p:cNvPicPr preferRelativeResize="0"/>
          <p:nvPr/>
        </p:nvPicPr>
        <p:blipFill rotWithShape="1">
          <a:blip r:embed="rId3">
            <a:alphaModFix/>
          </a:blip>
          <a:srcRect b="0" l="0" r="0" t="0"/>
          <a:stretch/>
        </p:blipFill>
        <p:spPr>
          <a:xfrm>
            <a:off x="7139325" y="131625"/>
            <a:ext cx="1634324" cy="81134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4"/>
          <p:cNvSpPr txBox="1"/>
          <p:nvPr/>
        </p:nvSpPr>
        <p:spPr>
          <a:xfrm>
            <a:off x="264226" y="1976733"/>
            <a:ext cx="89154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Arial Black"/>
                <a:ea typeface="Arial Black"/>
                <a:cs typeface="Arial Black"/>
                <a:sym typeface="Arial Black"/>
              </a:rPr>
              <a:t>B. </a:t>
            </a:r>
            <a:r>
              <a:rPr b="1" lang="en-US" sz="1800" u="sng">
                <a:solidFill>
                  <a:schemeClr val="dk1"/>
                </a:solidFill>
                <a:latin typeface="Arial Black"/>
                <a:ea typeface="Arial Black"/>
                <a:cs typeface="Arial Black"/>
                <a:sym typeface="Arial Black"/>
              </a:rPr>
              <a:t>Do as Directed</a:t>
            </a:r>
            <a:r>
              <a:rPr b="1" lang="en-US" sz="1800">
                <a:solidFill>
                  <a:schemeClr val="dk1"/>
                </a:solidFill>
                <a:latin typeface="Arial Black"/>
                <a:ea typeface="Arial Black"/>
                <a:cs typeface="Arial Black"/>
                <a:sym typeface="Arial Black"/>
              </a:rPr>
              <a:t>.	                           (2×2=4)</a:t>
            </a:r>
            <a:endParaRPr/>
          </a:p>
        </p:txBody>
      </p:sp>
      <p:sp>
        <p:nvSpPr>
          <p:cNvPr id="117" name="Google Shape;117;p4"/>
          <p:cNvSpPr/>
          <p:nvPr/>
        </p:nvSpPr>
        <p:spPr>
          <a:xfrm>
            <a:off x="381000" y="685800"/>
            <a:ext cx="177484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CLASS TEST</a:t>
            </a:r>
            <a:endParaRPr b="1" sz="1800">
              <a:solidFill>
                <a:srgbClr val="C00000"/>
              </a:solidFill>
              <a:latin typeface="Arial Black"/>
              <a:ea typeface="Arial Black"/>
              <a:cs typeface="Arial Black"/>
              <a:sym typeface="Arial Black"/>
            </a:endParaRPr>
          </a:p>
        </p:txBody>
      </p:sp>
      <p:sp>
        <p:nvSpPr>
          <p:cNvPr id="118" name="Google Shape;118;p4"/>
          <p:cNvSpPr/>
          <p:nvPr/>
        </p:nvSpPr>
        <p:spPr>
          <a:xfrm>
            <a:off x="4478173" y="766646"/>
            <a:ext cx="20697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FULL MARK-15</a:t>
            </a:r>
            <a:endParaRPr/>
          </a:p>
        </p:txBody>
      </p:sp>
      <p:sp>
        <p:nvSpPr>
          <p:cNvPr id="119" name="Google Shape;119;p4"/>
          <p:cNvSpPr txBox="1"/>
          <p:nvPr/>
        </p:nvSpPr>
        <p:spPr>
          <a:xfrm>
            <a:off x="277091" y="3088318"/>
            <a:ext cx="7010400" cy="22467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chemeClr val="dk1"/>
                </a:solidFill>
                <a:latin typeface="Calibri"/>
                <a:ea typeface="Calibri"/>
                <a:cs typeface="Calibri"/>
                <a:sym typeface="Calibri"/>
              </a:rPr>
              <a:t>6.Estimate the sum.</a:t>
            </a:r>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2000"/>
              <a:buFont typeface="Calibri"/>
              <a:buAutoNum type="alphaLcPeriod"/>
            </a:pPr>
            <a:r>
              <a:rPr b="1" lang="en-US" sz="2000">
                <a:solidFill>
                  <a:schemeClr val="dk1"/>
                </a:solidFill>
                <a:latin typeface="Calibri"/>
                <a:ea typeface="Calibri"/>
                <a:cs typeface="Calibri"/>
                <a:sym typeface="Calibri"/>
              </a:rPr>
              <a:t>2,65,893 + 2,541</a:t>
            </a:r>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rPr b="1" lang="en-US" sz="2000">
                <a:solidFill>
                  <a:schemeClr val="dk1"/>
                </a:solidFill>
                <a:latin typeface="Calibri"/>
                <a:ea typeface="Calibri"/>
                <a:cs typeface="Calibri"/>
                <a:sym typeface="Calibri"/>
              </a:rPr>
              <a:t>7. Estimate the product.</a:t>
            </a:r>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rPr b="1" lang="en-US" sz="2000">
                <a:solidFill>
                  <a:schemeClr val="dk1"/>
                </a:solidFill>
                <a:latin typeface="Calibri"/>
                <a:ea typeface="Calibri"/>
                <a:cs typeface="Calibri"/>
                <a:sym typeface="Calibri"/>
              </a:rPr>
              <a:t>a. 125 × 63</a:t>
            </a:r>
            <a:endParaRPr/>
          </a:p>
        </p:txBody>
      </p:sp>
      <p:pic>
        <p:nvPicPr>
          <p:cNvPr id="120" name="Google Shape;120;p4"/>
          <p:cNvPicPr preferRelativeResize="0"/>
          <p:nvPr/>
        </p:nvPicPr>
        <p:blipFill rotWithShape="1">
          <a:blip r:embed="rId3">
            <a:alphaModFix/>
          </a:blip>
          <a:srcRect b="0" l="0" r="0" t="0"/>
          <a:stretch/>
        </p:blipFill>
        <p:spPr>
          <a:xfrm>
            <a:off x="7291725" y="436425"/>
            <a:ext cx="1634324" cy="81134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5"/>
          <p:cNvSpPr/>
          <p:nvPr/>
        </p:nvSpPr>
        <p:spPr>
          <a:xfrm>
            <a:off x="685800" y="1056845"/>
            <a:ext cx="177484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CLASS TEST</a:t>
            </a:r>
            <a:endParaRPr b="1" sz="1800">
              <a:solidFill>
                <a:srgbClr val="C00000"/>
              </a:solidFill>
              <a:latin typeface="Arial Black"/>
              <a:ea typeface="Arial Black"/>
              <a:cs typeface="Arial Black"/>
              <a:sym typeface="Arial Black"/>
            </a:endParaRPr>
          </a:p>
        </p:txBody>
      </p:sp>
      <p:sp>
        <p:nvSpPr>
          <p:cNvPr id="126" name="Google Shape;126;p5"/>
          <p:cNvSpPr/>
          <p:nvPr/>
        </p:nvSpPr>
        <p:spPr>
          <a:xfrm>
            <a:off x="3486151" y="1030725"/>
            <a:ext cx="40701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FULL MARK-15</a:t>
            </a:r>
            <a:endParaRPr/>
          </a:p>
        </p:txBody>
      </p:sp>
      <p:sp>
        <p:nvSpPr>
          <p:cNvPr id="127" name="Google Shape;127;p5"/>
          <p:cNvSpPr/>
          <p:nvPr/>
        </p:nvSpPr>
        <p:spPr>
          <a:xfrm>
            <a:off x="533400" y="2286000"/>
            <a:ext cx="74676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Arial Black"/>
                <a:ea typeface="Arial Black"/>
                <a:cs typeface="Arial Black"/>
                <a:sym typeface="Arial Black"/>
              </a:rPr>
              <a:t>C. </a:t>
            </a:r>
            <a:r>
              <a:rPr b="1" lang="en-US" sz="1800" u="sng">
                <a:solidFill>
                  <a:schemeClr val="dk1"/>
                </a:solidFill>
                <a:latin typeface="Arial Black"/>
                <a:ea typeface="Arial Black"/>
                <a:cs typeface="Arial Black"/>
                <a:sym typeface="Arial Black"/>
              </a:rPr>
              <a:t>Word Problem</a:t>
            </a:r>
            <a:r>
              <a:rPr b="1" lang="en-US" sz="1800">
                <a:solidFill>
                  <a:schemeClr val="dk1"/>
                </a:solidFill>
                <a:latin typeface="Arial Black"/>
                <a:ea typeface="Arial Black"/>
                <a:cs typeface="Arial Black"/>
                <a:sym typeface="Arial Black"/>
              </a:rPr>
              <a:t>.		                             (3×2=6)</a:t>
            </a:r>
            <a:endParaRPr/>
          </a:p>
        </p:txBody>
      </p:sp>
      <p:sp>
        <p:nvSpPr>
          <p:cNvPr id="128" name="Google Shape;128;p5"/>
          <p:cNvSpPr txBox="1"/>
          <p:nvPr/>
        </p:nvSpPr>
        <p:spPr>
          <a:xfrm>
            <a:off x="457200" y="3276600"/>
            <a:ext cx="7620000" cy="19389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chemeClr val="dk1"/>
                </a:solidFill>
                <a:latin typeface="Calibri"/>
                <a:ea typeface="Calibri"/>
                <a:cs typeface="Calibri"/>
                <a:sym typeface="Calibri"/>
              </a:rPr>
              <a:t>8. Mohit had ₹ 9,876. He gave ₹ 897 to his sister for her school project. Estimate the money left with him. </a:t>
            </a:r>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rPr b="1" lang="en-US" sz="2000">
                <a:solidFill>
                  <a:schemeClr val="dk1"/>
                </a:solidFill>
                <a:latin typeface="Calibri"/>
                <a:ea typeface="Calibri"/>
                <a:cs typeface="Calibri"/>
                <a:sym typeface="Calibri"/>
              </a:rPr>
              <a:t>9. A radio costs ₹1267. Find the approximate cost of 18 such radios?</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p:txBody>
      </p:sp>
      <p:pic>
        <p:nvPicPr>
          <p:cNvPr id="129" name="Google Shape;129;p5"/>
          <p:cNvPicPr preferRelativeResize="0"/>
          <p:nvPr/>
        </p:nvPicPr>
        <p:blipFill rotWithShape="1">
          <a:blip r:embed="rId3">
            <a:alphaModFix/>
          </a:blip>
          <a:srcRect b="0" l="0" r="0" t="0"/>
          <a:stretch/>
        </p:blipFill>
        <p:spPr>
          <a:xfrm>
            <a:off x="7291725" y="436425"/>
            <a:ext cx="1634324" cy="81134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pic>
        <p:nvPicPr>
          <p:cNvPr descr="C:\Users\Star\Downloads\greeting-card-falling-in-love-cartoon-vector-love-32473c172a2768c67767d805733f730e.png" id="134" name="Google Shape;134;p6"/>
          <p:cNvPicPr preferRelativeResize="0"/>
          <p:nvPr/>
        </p:nvPicPr>
        <p:blipFill rotWithShape="1">
          <a:blip r:embed="rId3">
            <a:alphaModFix/>
          </a:blip>
          <a:srcRect b="0" l="0" r="0" t="0"/>
          <a:stretch/>
        </p:blipFill>
        <p:spPr>
          <a:xfrm flipH="1">
            <a:off x="7799015" y="0"/>
            <a:ext cx="1344273" cy="2430780"/>
          </a:xfrm>
          <a:prstGeom prst="rect">
            <a:avLst/>
          </a:prstGeom>
          <a:noFill/>
          <a:ln>
            <a:noFill/>
          </a:ln>
        </p:spPr>
      </p:pic>
      <p:sp>
        <p:nvSpPr>
          <p:cNvPr id="135" name="Google Shape;135;p6"/>
          <p:cNvSpPr txBox="1"/>
          <p:nvPr/>
        </p:nvSpPr>
        <p:spPr>
          <a:xfrm>
            <a:off x="3124200" y="2743200"/>
            <a:ext cx="3276600"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4800">
                <a:solidFill>
                  <a:srgbClr val="C00000"/>
                </a:solidFill>
                <a:latin typeface="Arial Black"/>
                <a:ea typeface="Arial Black"/>
                <a:cs typeface="Arial Black"/>
                <a:sym typeface="Arial Black"/>
              </a:rPr>
              <a:t>ANSWER</a:t>
            </a:r>
            <a:endParaRPr sz="4800">
              <a:solidFill>
                <a:srgbClr val="C00000"/>
              </a:solidFill>
              <a:latin typeface="Arial Black"/>
              <a:ea typeface="Arial Black"/>
              <a:cs typeface="Arial Black"/>
              <a:sym typeface="Arial Black"/>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7"/>
          <p:cNvSpPr/>
          <p:nvPr/>
        </p:nvSpPr>
        <p:spPr>
          <a:xfrm>
            <a:off x="457199" y="457200"/>
            <a:ext cx="177484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CLASS TEST</a:t>
            </a:r>
            <a:endParaRPr b="1" sz="1800">
              <a:solidFill>
                <a:srgbClr val="C00000"/>
              </a:solidFill>
              <a:latin typeface="Arial Black"/>
              <a:ea typeface="Arial Black"/>
              <a:cs typeface="Arial Black"/>
              <a:sym typeface="Arial Black"/>
            </a:endParaRPr>
          </a:p>
        </p:txBody>
      </p:sp>
      <p:sp>
        <p:nvSpPr>
          <p:cNvPr id="141" name="Google Shape;141;p7"/>
          <p:cNvSpPr/>
          <p:nvPr/>
        </p:nvSpPr>
        <p:spPr>
          <a:xfrm>
            <a:off x="4330260" y="457200"/>
            <a:ext cx="20697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FULL MARK-15</a:t>
            </a:r>
            <a:endParaRPr/>
          </a:p>
        </p:txBody>
      </p:sp>
      <p:sp>
        <p:nvSpPr>
          <p:cNvPr id="142" name="Google Shape;142;p7"/>
          <p:cNvSpPr/>
          <p:nvPr/>
        </p:nvSpPr>
        <p:spPr>
          <a:xfrm>
            <a:off x="457199" y="1676400"/>
            <a:ext cx="68502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Arial Black"/>
                <a:ea typeface="Arial Black"/>
                <a:cs typeface="Arial Black"/>
                <a:sym typeface="Arial Black"/>
              </a:rPr>
              <a:t>A. </a:t>
            </a:r>
            <a:r>
              <a:rPr b="1" lang="en-US" sz="1800" u="sng">
                <a:solidFill>
                  <a:schemeClr val="dk1"/>
                </a:solidFill>
                <a:latin typeface="Arial Black"/>
                <a:ea typeface="Arial Black"/>
                <a:cs typeface="Arial Black"/>
                <a:sym typeface="Arial Black"/>
              </a:rPr>
              <a:t>Fill in the blanks</a:t>
            </a:r>
            <a:r>
              <a:rPr b="1" lang="en-US" sz="1800">
                <a:solidFill>
                  <a:schemeClr val="dk1"/>
                </a:solidFill>
                <a:latin typeface="Arial Black"/>
                <a:ea typeface="Arial Black"/>
                <a:cs typeface="Arial Black"/>
                <a:sym typeface="Arial Black"/>
              </a:rPr>
              <a:t>.				 (1×5=5)</a:t>
            </a:r>
            <a:endParaRPr/>
          </a:p>
        </p:txBody>
      </p:sp>
      <p:sp>
        <p:nvSpPr>
          <p:cNvPr id="143" name="Google Shape;143;p7"/>
          <p:cNvSpPr/>
          <p:nvPr/>
        </p:nvSpPr>
        <p:spPr>
          <a:xfrm>
            <a:off x="456062" y="2461335"/>
            <a:ext cx="7544938" cy="2585323"/>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800"/>
              <a:buFont typeface="Calibri"/>
              <a:buAutoNum type="arabicPeriod"/>
            </a:pPr>
            <a:r>
              <a:rPr b="1" lang="en-US" sz="1800">
                <a:solidFill>
                  <a:schemeClr val="dk1"/>
                </a:solidFill>
                <a:latin typeface="Calibri"/>
                <a:ea typeface="Calibri"/>
                <a:cs typeface="Calibri"/>
                <a:sym typeface="Calibri"/>
              </a:rPr>
              <a:t>The half way number between 19,000 and 20,000 is </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2.  768 + 234 = 		[ 900, 1000, 800]</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3. If we round off  ₹456.80p to the nearest rupee we get</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4. If we round off 4 years 7 months to the nearest year we get</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5. Round off to the nearest hour : 11: 45 am=</a:t>
            </a:r>
            <a:endParaRPr b="1" sz="1800">
              <a:solidFill>
                <a:schemeClr val="dk1"/>
              </a:solidFill>
              <a:latin typeface="Calibri"/>
              <a:ea typeface="Calibri"/>
              <a:cs typeface="Calibri"/>
              <a:sym typeface="Calibri"/>
            </a:endParaRPr>
          </a:p>
        </p:txBody>
      </p:sp>
      <p:cxnSp>
        <p:nvCxnSpPr>
          <p:cNvPr id="144" name="Google Shape;144;p7"/>
          <p:cNvCxnSpPr/>
          <p:nvPr/>
        </p:nvCxnSpPr>
        <p:spPr>
          <a:xfrm>
            <a:off x="5859403" y="2780732"/>
            <a:ext cx="703120" cy="0"/>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cxnSp>
        <p:nvCxnSpPr>
          <p:cNvPr id="145" name="Google Shape;145;p7"/>
          <p:cNvCxnSpPr/>
          <p:nvPr/>
        </p:nvCxnSpPr>
        <p:spPr>
          <a:xfrm>
            <a:off x="1880484" y="3352800"/>
            <a:ext cx="703120" cy="0"/>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cxnSp>
        <p:nvCxnSpPr>
          <p:cNvPr id="146" name="Google Shape;146;p7"/>
          <p:cNvCxnSpPr/>
          <p:nvPr/>
        </p:nvCxnSpPr>
        <p:spPr>
          <a:xfrm>
            <a:off x="5913283" y="3886200"/>
            <a:ext cx="703120" cy="0"/>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cxnSp>
        <p:nvCxnSpPr>
          <p:cNvPr id="147" name="Google Shape;147;p7"/>
          <p:cNvCxnSpPr/>
          <p:nvPr/>
        </p:nvCxnSpPr>
        <p:spPr>
          <a:xfrm>
            <a:off x="6494320" y="4495800"/>
            <a:ext cx="860557" cy="0"/>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cxnSp>
        <p:nvCxnSpPr>
          <p:cNvPr id="148" name="Google Shape;148;p7"/>
          <p:cNvCxnSpPr/>
          <p:nvPr/>
        </p:nvCxnSpPr>
        <p:spPr>
          <a:xfrm>
            <a:off x="5013595" y="4876800"/>
            <a:ext cx="703120" cy="0"/>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49" name="Google Shape;149;p7"/>
          <p:cNvSpPr txBox="1"/>
          <p:nvPr/>
        </p:nvSpPr>
        <p:spPr>
          <a:xfrm>
            <a:off x="5778959" y="2430734"/>
            <a:ext cx="149456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19,500</a:t>
            </a:r>
            <a:endParaRPr b="1" sz="1800">
              <a:solidFill>
                <a:srgbClr val="C00000"/>
              </a:solidFill>
              <a:latin typeface="Calibri"/>
              <a:ea typeface="Calibri"/>
              <a:cs typeface="Calibri"/>
              <a:sym typeface="Calibri"/>
            </a:endParaRPr>
          </a:p>
        </p:txBody>
      </p:sp>
      <p:sp>
        <p:nvSpPr>
          <p:cNvPr id="150" name="Google Shape;150;p7"/>
          <p:cNvSpPr txBox="1"/>
          <p:nvPr/>
        </p:nvSpPr>
        <p:spPr>
          <a:xfrm>
            <a:off x="1931998" y="2983468"/>
            <a:ext cx="652743"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1000</a:t>
            </a:r>
            <a:endParaRPr sz="1800">
              <a:solidFill>
                <a:srgbClr val="C00000"/>
              </a:solidFill>
              <a:latin typeface="Calibri"/>
              <a:ea typeface="Calibri"/>
              <a:cs typeface="Calibri"/>
              <a:sym typeface="Calibri"/>
            </a:endParaRPr>
          </a:p>
        </p:txBody>
      </p:sp>
      <p:sp>
        <p:nvSpPr>
          <p:cNvPr id="151" name="Google Shape;151;p7"/>
          <p:cNvSpPr txBox="1"/>
          <p:nvPr/>
        </p:nvSpPr>
        <p:spPr>
          <a:xfrm>
            <a:off x="5913283" y="3510044"/>
            <a:ext cx="70564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 457</a:t>
            </a:r>
            <a:endParaRPr sz="1800">
              <a:solidFill>
                <a:srgbClr val="C00000"/>
              </a:solidFill>
              <a:latin typeface="Calibri"/>
              <a:ea typeface="Calibri"/>
              <a:cs typeface="Calibri"/>
              <a:sym typeface="Calibri"/>
            </a:endParaRPr>
          </a:p>
        </p:txBody>
      </p:sp>
      <p:sp>
        <p:nvSpPr>
          <p:cNvPr id="152" name="Google Shape;152;p7"/>
          <p:cNvSpPr txBox="1"/>
          <p:nvPr/>
        </p:nvSpPr>
        <p:spPr>
          <a:xfrm>
            <a:off x="6494320" y="4126468"/>
            <a:ext cx="86055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5 years</a:t>
            </a:r>
            <a:endParaRPr sz="1800">
              <a:solidFill>
                <a:srgbClr val="C00000"/>
              </a:solidFill>
              <a:latin typeface="Calibri"/>
              <a:ea typeface="Calibri"/>
              <a:cs typeface="Calibri"/>
              <a:sym typeface="Calibri"/>
            </a:endParaRPr>
          </a:p>
        </p:txBody>
      </p:sp>
      <p:sp>
        <p:nvSpPr>
          <p:cNvPr id="153" name="Google Shape;153;p7"/>
          <p:cNvSpPr txBox="1"/>
          <p:nvPr/>
        </p:nvSpPr>
        <p:spPr>
          <a:xfrm>
            <a:off x="4925284" y="4553634"/>
            <a:ext cx="228379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12 pm</a:t>
            </a:r>
            <a:endParaRPr/>
          </a:p>
          <a:p>
            <a:pPr indent="0" lvl="0" marL="0" marR="0" rtl="0" algn="l">
              <a:spcBef>
                <a:spcPts val="0"/>
              </a:spcBef>
              <a:spcAft>
                <a:spcPts val="0"/>
              </a:spcAft>
              <a:buNone/>
            </a:pPr>
            <a:r>
              <a:t/>
            </a:r>
            <a:endParaRPr sz="1800">
              <a:solidFill>
                <a:srgbClr val="C00000"/>
              </a:solidFill>
              <a:latin typeface="Calibri"/>
              <a:ea typeface="Calibri"/>
              <a:cs typeface="Calibri"/>
              <a:sym typeface="Calibri"/>
            </a:endParaRPr>
          </a:p>
        </p:txBody>
      </p:sp>
      <p:pic>
        <p:nvPicPr>
          <p:cNvPr id="154" name="Google Shape;154;p7"/>
          <p:cNvPicPr preferRelativeResize="0"/>
          <p:nvPr/>
        </p:nvPicPr>
        <p:blipFill rotWithShape="1">
          <a:blip r:embed="rId3">
            <a:alphaModFix/>
          </a:blip>
          <a:srcRect b="0" l="0" r="0" t="0"/>
          <a:stretch/>
        </p:blipFill>
        <p:spPr>
          <a:xfrm>
            <a:off x="7139325" y="131625"/>
            <a:ext cx="1634324" cy="811349"/>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9"/>
                                        </p:tgtEl>
                                        <p:attrNameLst>
                                          <p:attrName>style.visibility</p:attrName>
                                        </p:attrNameLst>
                                      </p:cBhvr>
                                      <p:to>
                                        <p:strVal val="visible"/>
                                      </p:to>
                                    </p:set>
                                    <p:anim calcmode="lin" valueType="num">
                                      <p:cBhvr additive="base">
                                        <p:cTn dur="500"/>
                                        <p:tgtEl>
                                          <p:spTgt spid="14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0"/>
                                        </p:tgtEl>
                                        <p:attrNameLst>
                                          <p:attrName>style.visibility</p:attrName>
                                        </p:attrNameLst>
                                      </p:cBhvr>
                                      <p:to>
                                        <p:strVal val="visible"/>
                                      </p:to>
                                    </p:set>
                                    <p:anim calcmode="lin" valueType="num">
                                      <p:cBhvr additive="base">
                                        <p:cTn dur="500"/>
                                        <p:tgtEl>
                                          <p:spTgt spid="150"/>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1"/>
                                        </p:tgtEl>
                                        <p:attrNameLst>
                                          <p:attrName>style.visibility</p:attrName>
                                        </p:attrNameLst>
                                      </p:cBhvr>
                                      <p:to>
                                        <p:strVal val="visible"/>
                                      </p:to>
                                    </p:set>
                                    <p:anim calcmode="lin" valueType="num">
                                      <p:cBhvr additive="base">
                                        <p:cTn dur="500"/>
                                        <p:tgtEl>
                                          <p:spTgt spid="151"/>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2"/>
                                        </p:tgtEl>
                                        <p:attrNameLst>
                                          <p:attrName>style.visibility</p:attrName>
                                        </p:attrNameLst>
                                      </p:cBhvr>
                                      <p:to>
                                        <p:strVal val="visible"/>
                                      </p:to>
                                    </p:set>
                                    <p:anim calcmode="lin" valueType="num">
                                      <p:cBhvr additive="base">
                                        <p:cTn dur="500"/>
                                        <p:tgtEl>
                                          <p:spTgt spid="15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3"/>
                                        </p:tgtEl>
                                        <p:attrNameLst>
                                          <p:attrName>style.visibility</p:attrName>
                                        </p:attrNameLst>
                                      </p:cBhvr>
                                      <p:to>
                                        <p:strVal val="visible"/>
                                      </p:to>
                                    </p:set>
                                    <p:anim calcmode="lin" valueType="num">
                                      <p:cBhvr additive="base">
                                        <p:cTn dur="500"/>
                                        <p:tgtEl>
                                          <p:spTgt spid="153"/>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8"/>
          <p:cNvSpPr/>
          <p:nvPr/>
        </p:nvSpPr>
        <p:spPr>
          <a:xfrm>
            <a:off x="609600" y="457200"/>
            <a:ext cx="177484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CLASS TEST</a:t>
            </a:r>
            <a:endParaRPr b="1" sz="1800">
              <a:solidFill>
                <a:srgbClr val="C00000"/>
              </a:solidFill>
              <a:latin typeface="Arial Black"/>
              <a:ea typeface="Arial Black"/>
              <a:cs typeface="Arial Black"/>
              <a:sym typeface="Arial Black"/>
            </a:endParaRPr>
          </a:p>
        </p:txBody>
      </p:sp>
      <p:sp>
        <p:nvSpPr>
          <p:cNvPr id="160" name="Google Shape;160;p8"/>
          <p:cNvSpPr/>
          <p:nvPr/>
        </p:nvSpPr>
        <p:spPr>
          <a:xfrm>
            <a:off x="3995750" y="457200"/>
            <a:ext cx="20697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FULL MARK-15</a:t>
            </a:r>
            <a:endParaRPr/>
          </a:p>
        </p:txBody>
      </p:sp>
      <p:sp>
        <p:nvSpPr>
          <p:cNvPr id="161" name="Google Shape;161;p8"/>
          <p:cNvSpPr txBox="1"/>
          <p:nvPr/>
        </p:nvSpPr>
        <p:spPr>
          <a:xfrm>
            <a:off x="242134" y="2286000"/>
            <a:ext cx="7010400" cy="163121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chemeClr val="dk1"/>
                </a:solidFill>
                <a:latin typeface="Calibri"/>
                <a:ea typeface="Calibri"/>
                <a:cs typeface="Calibri"/>
                <a:sym typeface="Calibri"/>
              </a:rPr>
              <a:t>6.Estimate the sum </a:t>
            </a:r>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a:p>
            <a:pPr indent="-342900" lvl="0" marL="342900" marR="0" rtl="0" algn="l">
              <a:spcBef>
                <a:spcPts val="0"/>
              </a:spcBef>
              <a:spcAft>
                <a:spcPts val="0"/>
              </a:spcAft>
              <a:buClr>
                <a:srgbClr val="C00000"/>
              </a:buClr>
              <a:buSzPts val="2000"/>
              <a:buFont typeface="Calibri"/>
              <a:buAutoNum type="alphaLcPeriod"/>
            </a:pPr>
            <a:r>
              <a:rPr b="1" lang="en-US" sz="2000">
                <a:solidFill>
                  <a:srgbClr val="C00000"/>
                </a:solidFill>
                <a:latin typeface="Calibri"/>
                <a:ea typeface="Calibri"/>
                <a:cs typeface="Calibri"/>
                <a:sym typeface="Calibri"/>
              </a:rPr>
              <a:t>2,65,893 + 2,541</a:t>
            </a:r>
            <a:endParaRPr/>
          </a:p>
          <a:p>
            <a:pPr indent="-215900" lvl="0" marL="342900" marR="0" rtl="0" algn="l">
              <a:spcBef>
                <a:spcPts val="0"/>
              </a:spcBef>
              <a:spcAft>
                <a:spcPts val="0"/>
              </a:spcAft>
              <a:buClr>
                <a:schemeClr val="dk1"/>
              </a:buClr>
              <a:buSzPts val="2000"/>
              <a:buFont typeface="Calibri"/>
              <a:buNone/>
            </a:pPr>
            <a:r>
              <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p:txBody>
      </p:sp>
      <p:sp>
        <p:nvSpPr>
          <p:cNvPr id="162" name="Google Shape;162;p8"/>
          <p:cNvSpPr/>
          <p:nvPr/>
        </p:nvSpPr>
        <p:spPr>
          <a:xfrm>
            <a:off x="380999" y="1676400"/>
            <a:ext cx="741801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Arial Black"/>
                <a:ea typeface="Arial Black"/>
                <a:cs typeface="Arial Black"/>
                <a:sym typeface="Arial Black"/>
              </a:rPr>
              <a:t>B. </a:t>
            </a:r>
            <a:r>
              <a:rPr b="1" lang="en-US" sz="1800" u="sng">
                <a:solidFill>
                  <a:schemeClr val="dk1"/>
                </a:solidFill>
                <a:latin typeface="Arial Black"/>
                <a:ea typeface="Arial Black"/>
                <a:cs typeface="Arial Black"/>
                <a:sym typeface="Arial Black"/>
              </a:rPr>
              <a:t>Do as Directed</a:t>
            </a:r>
            <a:r>
              <a:rPr b="1" lang="en-US" sz="1800">
                <a:solidFill>
                  <a:schemeClr val="dk1"/>
                </a:solidFill>
                <a:latin typeface="Arial Black"/>
                <a:ea typeface="Arial Black"/>
                <a:cs typeface="Arial Black"/>
                <a:sym typeface="Arial Black"/>
              </a:rPr>
              <a:t>.	                           (2×2=4)</a:t>
            </a:r>
            <a:endParaRPr/>
          </a:p>
        </p:txBody>
      </p:sp>
      <p:sp>
        <p:nvSpPr>
          <p:cNvPr id="163" name="Google Shape;163;p8"/>
          <p:cNvSpPr txBox="1"/>
          <p:nvPr/>
        </p:nvSpPr>
        <p:spPr>
          <a:xfrm>
            <a:off x="495300" y="3410452"/>
            <a:ext cx="71247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Rounding off </a:t>
            </a:r>
            <a:r>
              <a:rPr b="1" lang="en-US" sz="1800">
                <a:solidFill>
                  <a:srgbClr val="C00000"/>
                </a:solidFill>
                <a:latin typeface="Calibri"/>
                <a:ea typeface="Calibri"/>
                <a:cs typeface="Calibri"/>
                <a:sym typeface="Calibri"/>
              </a:rPr>
              <a:t>2,65,893</a:t>
            </a:r>
            <a:r>
              <a:rPr b="1" lang="en-US" sz="1800">
                <a:solidFill>
                  <a:schemeClr val="dk1"/>
                </a:solidFill>
                <a:latin typeface="Calibri"/>
                <a:ea typeface="Calibri"/>
                <a:cs typeface="Calibri"/>
                <a:sym typeface="Calibri"/>
              </a:rPr>
              <a:t> and </a:t>
            </a:r>
            <a:r>
              <a:rPr b="1" lang="en-US" sz="1800">
                <a:solidFill>
                  <a:srgbClr val="C00000"/>
                </a:solidFill>
                <a:latin typeface="Calibri"/>
                <a:ea typeface="Calibri"/>
                <a:cs typeface="Calibri"/>
                <a:sym typeface="Calibri"/>
              </a:rPr>
              <a:t>2,541</a:t>
            </a:r>
            <a:r>
              <a:rPr b="1" lang="en-US" sz="1800">
                <a:solidFill>
                  <a:schemeClr val="dk1"/>
                </a:solidFill>
                <a:latin typeface="Calibri"/>
                <a:ea typeface="Calibri"/>
                <a:cs typeface="Calibri"/>
                <a:sym typeface="Calibri"/>
              </a:rPr>
              <a:t> to the nearest 1000 and add:</a:t>
            </a:r>
            <a:endParaRPr b="1" sz="1800">
              <a:solidFill>
                <a:schemeClr val="dk1"/>
              </a:solidFill>
              <a:latin typeface="Calibri"/>
              <a:ea typeface="Calibri"/>
              <a:cs typeface="Calibri"/>
              <a:sym typeface="Calibri"/>
            </a:endParaRPr>
          </a:p>
        </p:txBody>
      </p:sp>
      <p:sp>
        <p:nvSpPr>
          <p:cNvPr id="164" name="Google Shape;164;p8"/>
          <p:cNvSpPr txBox="1"/>
          <p:nvPr/>
        </p:nvSpPr>
        <p:spPr>
          <a:xfrm>
            <a:off x="762000" y="3910392"/>
            <a:ext cx="4953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2,66,000 + 3000 = 2,69,000</a:t>
            </a:r>
            <a:endParaRPr b="1" sz="1800">
              <a:solidFill>
                <a:srgbClr val="C00000"/>
              </a:solidFill>
              <a:latin typeface="Calibri"/>
              <a:ea typeface="Calibri"/>
              <a:cs typeface="Calibri"/>
              <a:sym typeface="Calibri"/>
            </a:endParaRPr>
          </a:p>
        </p:txBody>
      </p:sp>
      <p:sp>
        <p:nvSpPr>
          <p:cNvPr id="165" name="Google Shape;165;p8"/>
          <p:cNvSpPr txBox="1"/>
          <p:nvPr/>
        </p:nvSpPr>
        <p:spPr>
          <a:xfrm>
            <a:off x="377586" y="4415135"/>
            <a:ext cx="7928213"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7. Estimate the product</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rgbClr val="C00000"/>
                </a:solidFill>
                <a:latin typeface="Calibri"/>
                <a:ea typeface="Calibri"/>
                <a:cs typeface="Calibri"/>
                <a:sym typeface="Calibri"/>
              </a:rPr>
              <a:t>a. 125 × 63</a:t>
            </a:r>
            <a:endParaRPr/>
          </a:p>
        </p:txBody>
      </p:sp>
      <p:sp>
        <p:nvSpPr>
          <p:cNvPr id="166" name="Google Shape;166;p8"/>
          <p:cNvSpPr txBox="1"/>
          <p:nvPr/>
        </p:nvSpPr>
        <p:spPr>
          <a:xfrm>
            <a:off x="304800" y="5338465"/>
            <a:ext cx="71628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Rounding off </a:t>
            </a:r>
            <a:r>
              <a:rPr b="1" lang="en-US" sz="1800">
                <a:solidFill>
                  <a:srgbClr val="C00000"/>
                </a:solidFill>
                <a:latin typeface="Calibri"/>
                <a:ea typeface="Calibri"/>
                <a:cs typeface="Calibri"/>
                <a:sym typeface="Calibri"/>
              </a:rPr>
              <a:t>125</a:t>
            </a:r>
            <a:r>
              <a:rPr b="1" lang="en-US" sz="1800">
                <a:solidFill>
                  <a:schemeClr val="dk1"/>
                </a:solidFill>
                <a:latin typeface="Calibri"/>
                <a:ea typeface="Calibri"/>
                <a:cs typeface="Calibri"/>
                <a:sym typeface="Calibri"/>
              </a:rPr>
              <a:t> and </a:t>
            </a:r>
            <a:r>
              <a:rPr b="1" lang="en-US" sz="1800">
                <a:solidFill>
                  <a:srgbClr val="C00000"/>
                </a:solidFill>
                <a:latin typeface="Calibri"/>
                <a:ea typeface="Calibri"/>
                <a:cs typeface="Calibri"/>
                <a:sym typeface="Calibri"/>
              </a:rPr>
              <a:t>63</a:t>
            </a:r>
            <a:r>
              <a:rPr b="1" lang="en-US" sz="1800">
                <a:solidFill>
                  <a:schemeClr val="dk1"/>
                </a:solidFill>
                <a:latin typeface="Calibri"/>
                <a:ea typeface="Calibri"/>
                <a:cs typeface="Calibri"/>
                <a:sym typeface="Calibri"/>
              </a:rPr>
              <a:t> to their greatest place value and multiply:</a:t>
            </a:r>
            <a:endParaRPr b="1" sz="1800">
              <a:solidFill>
                <a:schemeClr val="dk1"/>
              </a:solidFill>
              <a:latin typeface="Calibri"/>
              <a:ea typeface="Calibri"/>
              <a:cs typeface="Calibri"/>
              <a:sym typeface="Calibri"/>
            </a:endParaRPr>
          </a:p>
        </p:txBody>
      </p:sp>
      <p:sp>
        <p:nvSpPr>
          <p:cNvPr id="167" name="Google Shape;167;p8"/>
          <p:cNvSpPr txBox="1"/>
          <p:nvPr/>
        </p:nvSpPr>
        <p:spPr>
          <a:xfrm>
            <a:off x="647700" y="5869840"/>
            <a:ext cx="62103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100 × 60 = 6000</a:t>
            </a:r>
            <a:endParaRPr sz="1800">
              <a:solidFill>
                <a:schemeClr val="dk1"/>
              </a:solidFill>
              <a:latin typeface="Calibri"/>
              <a:ea typeface="Calibri"/>
              <a:cs typeface="Calibri"/>
              <a:sym typeface="Calibri"/>
            </a:endParaRPr>
          </a:p>
        </p:txBody>
      </p:sp>
      <p:pic>
        <p:nvPicPr>
          <p:cNvPr id="168" name="Google Shape;168;p8"/>
          <p:cNvPicPr preferRelativeResize="0"/>
          <p:nvPr/>
        </p:nvPicPr>
        <p:blipFill rotWithShape="1">
          <a:blip r:embed="rId3">
            <a:alphaModFix/>
          </a:blip>
          <a:srcRect b="0" l="0" r="0" t="0"/>
          <a:stretch/>
        </p:blipFill>
        <p:spPr>
          <a:xfrm>
            <a:off x="7139325" y="131625"/>
            <a:ext cx="1634324" cy="811349"/>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1000"/>
                                        <p:tgtEl>
                                          <p:spTgt spid="1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1000"/>
                                        <p:tgtEl>
                                          <p:spTgt spid="1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1000"/>
                                        <p:tgtEl>
                                          <p:spTgt spid="1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1000"/>
                                        <p:tgtEl>
                                          <p:spTgt spid="1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1000"/>
                                        <p:tgtEl>
                                          <p:spTgt spid="1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9"/>
          <p:cNvSpPr/>
          <p:nvPr/>
        </p:nvSpPr>
        <p:spPr>
          <a:xfrm>
            <a:off x="381000" y="421101"/>
            <a:ext cx="177484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CLASS TEST</a:t>
            </a:r>
            <a:endParaRPr b="1" sz="1800">
              <a:solidFill>
                <a:srgbClr val="C00000"/>
              </a:solidFill>
              <a:latin typeface="Arial Black"/>
              <a:ea typeface="Arial Black"/>
              <a:cs typeface="Arial Black"/>
              <a:sym typeface="Arial Black"/>
            </a:endParaRPr>
          </a:p>
        </p:txBody>
      </p:sp>
      <p:sp>
        <p:nvSpPr>
          <p:cNvPr id="174" name="Google Shape;174;p9"/>
          <p:cNvSpPr/>
          <p:nvPr/>
        </p:nvSpPr>
        <p:spPr>
          <a:xfrm>
            <a:off x="3902097" y="426834"/>
            <a:ext cx="20697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sng">
                <a:solidFill>
                  <a:srgbClr val="C00000"/>
                </a:solidFill>
                <a:latin typeface="Arial Black"/>
                <a:ea typeface="Arial Black"/>
                <a:cs typeface="Arial Black"/>
                <a:sym typeface="Arial Black"/>
              </a:rPr>
              <a:t>FULL MARK-15</a:t>
            </a:r>
            <a:endParaRPr/>
          </a:p>
        </p:txBody>
      </p:sp>
      <p:sp>
        <p:nvSpPr>
          <p:cNvPr id="175" name="Google Shape;175;p9"/>
          <p:cNvSpPr/>
          <p:nvPr/>
        </p:nvSpPr>
        <p:spPr>
          <a:xfrm>
            <a:off x="308173" y="1280221"/>
            <a:ext cx="741801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Arial Black"/>
                <a:ea typeface="Arial Black"/>
                <a:cs typeface="Arial Black"/>
                <a:sym typeface="Arial Black"/>
              </a:rPr>
              <a:t>C. </a:t>
            </a:r>
            <a:r>
              <a:rPr b="1" lang="en-US" sz="1800" u="sng">
                <a:solidFill>
                  <a:schemeClr val="dk1"/>
                </a:solidFill>
                <a:latin typeface="Arial Black"/>
                <a:ea typeface="Arial Black"/>
                <a:cs typeface="Arial Black"/>
                <a:sym typeface="Arial Black"/>
              </a:rPr>
              <a:t>Word Problem</a:t>
            </a:r>
            <a:r>
              <a:rPr b="1" lang="en-US" sz="1800">
                <a:solidFill>
                  <a:schemeClr val="dk1"/>
                </a:solidFill>
                <a:latin typeface="Arial Black"/>
                <a:ea typeface="Arial Black"/>
                <a:cs typeface="Arial Black"/>
                <a:sym typeface="Arial Black"/>
              </a:rPr>
              <a:t>.		                             (3×2=6)</a:t>
            </a:r>
            <a:endParaRPr/>
          </a:p>
        </p:txBody>
      </p:sp>
      <p:sp>
        <p:nvSpPr>
          <p:cNvPr id="176" name="Google Shape;176;p9"/>
          <p:cNvSpPr/>
          <p:nvPr/>
        </p:nvSpPr>
        <p:spPr>
          <a:xfrm>
            <a:off x="398060" y="2133600"/>
            <a:ext cx="8153400"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8. Mohit had ₹ 9876. He gave ₹ 897 to his sister for her school project. Estimate the money left with him. </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p:txBody>
      </p:sp>
      <p:sp>
        <p:nvSpPr>
          <p:cNvPr id="177" name="Google Shape;177;p9"/>
          <p:cNvSpPr txBox="1"/>
          <p:nvPr/>
        </p:nvSpPr>
        <p:spPr>
          <a:xfrm>
            <a:off x="398060" y="3333929"/>
            <a:ext cx="7785351"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Solution: </a:t>
            </a:r>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After rounding off </a:t>
            </a:r>
            <a:r>
              <a:rPr b="1" lang="en-US" sz="1800">
                <a:solidFill>
                  <a:srgbClr val="C00000"/>
                </a:solidFill>
                <a:latin typeface="Calibri"/>
                <a:ea typeface="Calibri"/>
                <a:cs typeface="Calibri"/>
                <a:sym typeface="Calibri"/>
              </a:rPr>
              <a:t>9876</a:t>
            </a:r>
            <a:r>
              <a:rPr b="1" lang="en-US" sz="1800">
                <a:solidFill>
                  <a:schemeClr val="dk1"/>
                </a:solidFill>
                <a:latin typeface="Calibri"/>
                <a:ea typeface="Calibri"/>
                <a:cs typeface="Calibri"/>
                <a:sym typeface="Calibri"/>
              </a:rPr>
              <a:t> and </a:t>
            </a:r>
            <a:r>
              <a:rPr b="1" lang="en-US" sz="1800">
                <a:solidFill>
                  <a:srgbClr val="C00000"/>
                </a:solidFill>
                <a:latin typeface="Calibri"/>
                <a:ea typeface="Calibri"/>
                <a:cs typeface="Calibri"/>
                <a:sym typeface="Calibri"/>
              </a:rPr>
              <a:t>897</a:t>
            </a:r>
            <a:r>
              <a:rPr b="1" lang="en-US" sz="1800">
                <a:solidFill>
                  <a:schemeClr val="dk1"/>
                </a:solidFill>
                <a:latin typeface="Calibri"/>
                <a:ea typeface="Calibri"/>
                <a:cs typeface="Calibri"/>
                <a:sym typeface="Calibri"/>
              </a:rPr>
              <a:t> to the nearest 100, we get</a:t>
            </a:r>
            <a:endParaRPr/>
          </a:p>
          <a:p>
            <a:pPr indent="0" lvl="0" marL="0" marR="0" rtl="0" algn="l">
              <a:spcBef>
                <a:spcPts val="0"/>
              </a:spcBef>
              <a:spcAft>
                <a:spcPts val="0"/>
              </a:spcAft>
              <a:buNone/>
            </a:pPr>
            <a:r>
              <a:t/>
            </a:r>
            <a:endParaRPr b="1" sz="1800">
              <a:solidFill>
                <a:schemeClr val="dk1"/>
              </a:solidFill>
              <a:latin typeface="Calibri"/>
              <a:ea typeface="Calibri"/>
              <a:cs typeface="Calibri"/>
              <a:sym typeface="Calibri"/>
            </a:endParaRPr>
          </a:p>
        </p:txBody>
      </p:sp>
      <p:sp>
        <p:nvSpPr>
          <p:cNvPr id="178" name="Google Shape;178;p9"/>
          <p:cNvSpPr txBox="1"/>
          <p:nvPr/>
        </p:nvSpPr>
        <p:spPr>
          <a:xfrm>
            <a:off x="513509" y="4035483"/>
            <a:ext cx="652743"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9876</a:t>
            </a:r>
            <a:endParaRPr b="1" sz="1800">
              <a:solidFill>
                <a:schemeClr val="dk1"/>
              </a:solidFill>
              <a:latin typeface="Calibri"/>
              <a:ea typeface="Calibri"/>
              <a:cs typeface="Calibri"/>
              <a:sym typeface="Calibri"/>
            </a:endParaRPr>
          </a:p>
        </p:txBody>
      </p:sp>
      <p:sp>
        <p:nvSpPr>
          <p:cNvPr id="179" name="Google Shape;179;p9"/>
          <p:cNvSpPr txBox="1"/>
          <p:nvPr/>
        </p:nvSpPr>
        <p:spPr>
          <a:xfrm>
            <a:off x="2461935" y="4034346"/>
            <a:ext cx="18288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9900</a:t>
            </a:r>
            <a:endParaRPr b="1" sz="1800">
              <a:solidFill>
                <a:srgbClr val="C00000"/>
              </a:solidFill>
              <a:latin typeface="Calibri"/>
              <a:ea typeface="Calibri"/>
              <a:cs typeface="Calibri"/>
              <a:sym typeface="Calibri"/>
            </a:endParaRPr>
          </a:p>
        </p:txBody>
      </p:sp>
      <p:cxnSp>
        <p:nvCxnSpPr>
          <p:cNvPr id="180" name="Google Shape;180;p9"/>
          <p:cNvCxnSpPr/>
          <p:nvPr/>
        </p:nvCxnSpPr>
        <p:spPr>
          <a:xfrm>
            <a:off x="1415155" y="4192558"/>
            <a:ext cx="892155"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181" name="Google Shape;181;p9"/>
          <p:cNvSpPr txBox="1"/>
          <p:nvPr/>
        </p:nvSpPr>
        <p:spPr>
          <a:xfrm>
            <a:off x="476509" y="4481183"/>
            <a:ext cx="72674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897</a:t>
            </a:r>
            <a:endParaRPr b="1" sz="1800">
              <a:solidFill>
                <a:schemeClr val="dk1"/>
              </a:solidFill>
              <a:latin typeface="Calibri"/>
              <a:ea typeface="Calibri"/>
              <a:cs typeface="Calibri"/>
              <a:sym typeface="Calibri"/>
            </a:endParaRPr>
          </a:p>
        </p:txBody>
      </p:sp>
      <p:sp>
        <p:nvSpPr>
          <p:cNvPr id="182" name="Google Shape;182;p9"/>
          <p:cNvSpPr txBox="1"/>
          <p:nvPr/>
        </p:nvSpPr>
        <p:spPr>
          <a:xfrm>
            <a:off x="2495810" y="4475202"/>
            <a:ext cx="53572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900</a:t>
            </a:r>
            <a:endParaRPr b="1" sz="1800">
              <a:solidFill>
                <a:srgbClr val="C00000"/>
              </a:solidFill>
              <a:latin typeface="Calibri"/>
              <a:ea typeface="Calibri"/>
              <a:cs typeface="Calibri"/>
              <a:sym typeface="Calibri"/>
            </a:endParaRPr>
          </a:p>
        </p:txBody>
      </p:sp>
      <p:cxnSp>
        <p:nvCxnSpPr>
          <p:cNvPr id="183" name="Google Shape;183;p9"/>
          <p:cNvCxnSpPr/>
          <p:nvPr/>
        </p:nvCxnSpPr>
        <p:spPr>
          <a:xfrm>
            <a:off x="1415155" y="4659868"/>
            <a:ext cx="892155"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184" name="Google Shape;184;p9"/>
          <p:cNvSpPr txBox="1"/>
          <p:nvPr/>
        </p:nvSpPr>
        <p:spPr>
          <a:xfrm>
            <a:off x="489655" y="5181600"/>
            <a:ext cx="235776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Money left with him = </a:t>
            </a:r>
            <a:endParaRPr b="1" sz="1800">
              <a:solidFill>
                <a:schemeClr val="dk1"/>
              </a:solidFill>
              <a:latin typeface="Calibri"/>
              <a:ea typeface="Calibri"/>
              <a:cs typeface="Calibri"/>
              <a:sym typeface="Calibri"/>
            </a:endParaRPr>
          </a:p>
        </p:txBody>
      </p:sp>
      <p:sp>
        <p:nvSpPr>
          <p:cNvPr id="185" name="Google Shape;185;p9"/>
          <p:cNvSpPr txBox="1"/>
          <p:nvPr/>
        </p:nvSpPr>
        <p:spPr>
          <a:xfrm>
            <a:off x="2802789" y="5181600"/>
            <a:ext cx="270196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C00000"/>
                </a:solidFill>
                <a:latin typeface="Calibri"/>
                <a:ea typeface="Calibri"/>
                <a:cs typeface="Calibri"/>
                <a:sym typeface="Calibri"/>
              </a:rPr>
              <a:t>9900 – 900 = ₹ 9000</a:t>
            </a:r>
            <a:endParaRPr b="1" sz="1800">
              <a:solidFill>
                <a:srgbClr val="C00000"/>
              </a:solidFill>
              <a:latin typeface="Calibri"/>
              <a:ea typeface="Calibri"/>
              <a:cs typeface="Calibri"/>
              <a:sym typeface="Calibri"/>
            </a:endParaRPr>
          </a:p>
        </p:txBody>
      </p:sp>
      <p:sp>
        <p:nvSpPr>
          <p:cNvPr id="186" name="Google Shape;186;p9"/>
          <p:cNvSpPr txBox="1"/>
          <p:nvPr/>
        </p:nvSpPr>
        <p:spPr>
          <a:xfrm>
            <a:off x="476509" y="6096000"/>
            <a:ext cx="753181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So, Mohit is left with about ₹ 9000.</a:t>
            </a:r>
            <a:endParaRPr b="1" sz="1800">
              <a:solidFill>
                <a:schemeClr val="dk1"/>
              </a:solidFill>
              <a:latin typeface="Calibri"/>
              <a:ea typeface="Calibri"/>
              <a:cs typeface="Calibri"/>
              <a:sym typeface="Calibri"/>
            </a:endParaRPr>
          </a:p>
        </p:txBody>
      </p:sp>
      <p:pic>
        <p:nvPicPr>
          <p:cNvPr id="187" name="Google Shape;187;p9"/>
          <p:cNvPicPr preferRelativeResize="0"/>
          <p:nvPr/>
        </p:nvPicPr>
        <p:blipFill rotWithShape="1">
          <a:blip r:embed="rId3">
            <a:alphaModFix/>
          </a:blip>
          <a:srcRect b="0" l="0" r="0" t="0"/>
          <a:stretch/>
        </p:blipFill>
        <p:spPr>
          <a:xfrm>
            <a:off x="6477350" y="131625"/>
            <a:ext cx="2296300" cy="1139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7"/>
                                        </p:tgtEl>
                                        <p:attrNameLst>
                                          <p:attrName>style.visibility</p:attrName>
                                        </p:attrNameLst>
                                      </p:cBhvr>
                                      <p:to>
                                        <p:strVal val="visible"/>
                                      </p:to>
                                    </p:set>
                                    <p:animEffect filter="fade" transition="in">
                                      <p:cBhvr>
                                        <p:cTn dur="500"/>
                                        <p:tgtEl>
                                          <p:spTgt spid="1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1000"/>
                                        <p:tgtEl>
                                          <p:spTgt spid="1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1000"/>
                                        <p:tgtEl>
                                          <p:spTgt spid="1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81"/>
                                        </p:tgtEl>
                                        <p:attrNameLst>
                                          <p:attrName>style.visibility</p:attrName>
                                        </p:attrNameLst>
                                      </p:cBhvr>
                                      <p:to>
                                        <p:strVal val="visible"/>
                                      </p:to>
                                    </p:set>
                                    <p:anim calcmode="lin" valueType="num">
                                      <p:cBhvr additive="base">
                                        <p:cTn dur="500"/>
                                        <p:tgtEl>
                                          <p:spTgt spid="181"/>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1000"/>
                                        <p:tgtEl>
                                          <p:spTgt spid="1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1000"/>
                                        <p:tgtEl>
                                          <p:spTgt spid="1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gtEl>
                                        <p:attrNameLst>
                                          <p:attrName>style.visibility</p:attrName>
                                        </p:attrNameLst>
                                      </p:cBhvr>
                                      <p:to>
                                        <p:strVal val="visible"/>
                                      </p:to>
                                    </p:set>
                                    <p:animEffect filter="fade" transition="in">
                                      <p:cBhvr>
                                        <p:cTn dur="1000"/>
                                        <p:tgtEl>
                                          <p:spTgt spid="1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500"/>
                                        <p:tgtEl>
                                          <p:spTgt spid="1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2021-07-15T16:35:55Z</dcterms:created>
  <dc:creator>Mohit Ranjan Parida</dc:creator>
</cp:coreProperties>
</file>