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21" roundtripDataSignature="AMtx7miUCByfUNC8hUkUl+9WcNYteBEpyw=="/>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2" nam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10" Type="http://schemas.openxmlformats.org/officeDocument/2006/relationships/slide" Target="slides/slide4.xml"/><Relationship Id="rId21" Type="http://customschemas.google.com/relationships/presentationmetadata" Target="metadata"/><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kpDXVo"/>
      </p:ext>
    </p:extLs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2"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IDaGs1E"/>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 name="Google Shape;5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28: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29: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3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3" name="Google Shape;173;p3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9" name="Google Shape;179;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6" name="Google Shape;186;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6" name="Google Shape;66;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2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2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2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2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2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26: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27: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9"/>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9"/>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7" name="Shape 47"/>
        <p:cNvGrpSpPr/>
        <p:nvPr/>
      </p:nvGrpSpPr>
      <p:grpSpPr>
        <a:xfrm>
          <a:off x="0" y="0"/>
          <a:ext cx="0" cy="0"/>
          <a:chOff x="0" y="0"/>
          <a:chExt cx="0" cy="0"/>
        </a:xfrm>
      </p:grpSpPr>
      <p:sp>
        <p:nvSpPr>
          <p:cNvPr id="48" name="Google Shape;48;p17"/>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9" name="Google Shape;49;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0" name="Shape 50"/>
        <p:cNvGrpSpPr/>
        <p:nvPr/>
      </p:nvGrpSpPr>
      <p:grpSpPr>
        <a:xfrm>
          <a:off x="0" y="0"/>
          <a:ext cx="0" cy="0"/>
          <a:chOff x="0" y="0"/>
          <a:chExt cx="0" cy="0"/>
        </a:xfrm>
      </p:grpSpPr>
      <p:sp>
        <p:nvSpPr>
          <p:cNvPr id="51" name="Google Shape;51;p18"/>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52" name="Google Shape;52;p18"/>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53" name="Google Shape;53;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16" name="Google Shape;16;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3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9" name="Google Shape;19;p3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0" name="Google Shape;20;p31"/>
          <p:cNvSpPr txBox="1"/>
          <p:nvPr>
            <p:ph idx="10" type="dt"/>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21" name="Google Shape;21;p31"/>
          <p:cNvSpPr txBox="1"/>
          <p:nvPr>
            <p:ph idx="11" type="ftr"/>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22" name="Google Shape;22;p3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a:lvl1pPr>
            <a:lvl2pPr indent="0" lvl="1" marL="0" marR="0" algn="r">
              <a:lnSpc>
                <a:spcPct val="100000"/>
              </a:lnSpc>
              <a:spcBef>
                <a:spcPts val="0"/>
              </a:spcBef>
              <a:spcAft>
                <a:spcPts val="0"/>
              </a:spcAft>
              <a:buClr>
                <a:srgbClr val="000000"/>
              </a:buClr>
              <a:buSzPts val="1000"/>
              <a:buFont typeface="Arial"/>
              <a:buNone/>
              <a:defRPr/>
            </a:lvl2pPr>
            <a:lvl3pPr indent="0" lvl="2" marL="0" marR="0" algn="r">
              <a:lnSpc>
                <a:spcPct val="100000"/>
              </a:lnSpc>
              <a:spcBef>
                <a:spcPts val="0"/>
              </a:spcBef>
              <a:spcAft>
                <a:spcPts val="0"/>
              </a:spcAft>
              <a:buClr>
                <a:srgbClr val="000000"/>
              </a:buClr>
              <a:buSzPts val="1000"/>
              <a:buFont typeface="Arial"/>
              <a:buNone/>
              <a:defRPr/>
            </a:lvl3pPr>
            <a:lvl4pPr indent="0" lvl="3" marL="0" marR="0" algn="r">
              <a:lnSpc>
                <a:spcPct val="100000"/>
              </a:lnSpc>
              <a:spcBef>
                <a:spcPts val="0"/>
              </a:spcBef>
              <a:spcAft>
                <a:spcPts val="0"/>
              </a:spcAft>
              <a:buClr>
                <a:srgbClr val="000000"/>
              </a:buClr>
              <a:buSzPts val="1000"/>
              <a:buFont typeface="Arial"/>
              <a:buNone/>
              <a:defRPr/>
            </a:lvl4pPr>
            <a:lvl5pPr indent="0" lvl="4" marL="0" marR="0" algn="r">
              <a:lnSpc>
                <a:spcPct val="100000"/>
              </a:lnSpc>
              <a:spcBef>
                <a:spcPts val="0"/>
              </a:spcBef>
              <a:spcAft>
                <a:spcPts val="0"/>
              </a:spcAft>
              <a:buClr>
                <a:srgbClr val="000000"/>
              </a:buClr>
              <a:buSzPts val="1000"/>
              <a:buFont typeface="Arial"/>
              <a:buNone/>
              <a:defRPr/>
            </a:lvl5pPr>
            <a:lvl6pPr indent="0" lvl="5" marL="0" marR="0" algn="r">
              <a:lnSpc>
                <a:spcPct val="100000"/>
              </a:lnSpc>
              <a:spcBef>
                <a:spcPts val="0"/>
              </a:spcBef>
              <a:spcAft>
                <a:spcPts val="0"/>
              </a:spcAft>
              <a:buClr>
                <a:srgbClr val="000000"/>
              </a:buClr>
              <a:buSzPts val="1000"/>
              <a:buFont typeface="Arial"/>
              <a:buNone/>
              <a:defRPr/>
            </a:lvl6pPr>
            <a:lvl7pPr indent="0" lvl="6" marL="0" marR="0" algn="r">
              <a:lnSpc>
                <a:spcPct val="100000"/>
              </a:lnSpc>
              <a:spcBef>
                <a:spcPts val="0"/>
              </a:spcBef>
              <a:spcAft>
                <a:spcPts val="0"/>
              </a:spcAft>
              <a:buClr>
                <a:srgbClr val="000000"/>
              </a:buClr>
              <a:buSzPts val="1000"/>
              <a:buFont typeface="Arial"/>
              <a:buNone/>
              <a:defRPr/>
            </a:lvl7pPr>
            <a:lvl8pPr indent="0" lvl="7" marL="0" marR="0" algn="r">
              <a:lnSpc>
                <a:spcPct val="100000"/>
              </a:lnSpc>
              <a:spcBef>
                <a:spcPts val="0"/>
              </a:spcBef>
              <a:spcAft>
                <a:spcPts val="0"/>
              </a:spcAft>
              <a:buClr>
                <a:srgbClr val="000000"/>
              </a:buClr>
              <a:buSzPts val="1000"/>
              <a:buFont typeface="Arial"/>
              <a:buNone/>
              <a:defRPr/>
            </a:lvl8pPr>
            <a:lvl9pPr indent="0" lvl="8" marL="0" marR="0" algn="r">
              <a:lnSpc>
                <a:spcPct val="100000"/>
              </a:lnSpc>
              <a:spcBef>
                <a:spcPts val="0"/>
              </a:spcBef>
              <a:spcAft>
                <a:spcPts val="0"/>
              </a:spcAft>
              <a:buClr>
                <a:srgbClr val="000000"/>
              </a:buClr>
              <a:buSzPts val="1000"/>
              <a:buFont typeface="Arial"/>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11"/>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5" name="Google Shape;25;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6" name="Shape 26"/>
        <p:cNvGrpSpPr/>
        <p:nvPr/>
      </p:nvGrpSpPr>
      <p:grpSpPr>
        <a:xfrm>
          <a:off x="0" y="0"/>
          <a:ext cx="0" cy="0"/>
          <a:chOff x="0" y="0"/>
          <a:chExt cx="0" cy="0"/>
        </a:xfrm>
      </p:grpSpPr>
      <p:sp>
        <p:nvSpPr>
          <p:cNvPr id="27" name="Google Shape;27;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8" name="Google Shape;28;p12"/>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9" name="Google Shape;29;p12"/>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0" name="Google Shape;30;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33" name="Google Shape;33;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4" name="Shape 34"/>
        <p:cNvGrpSpPr/>
        <p:nvPr/>
      </p:nvGrpSpPr>
      <p:grpSpPr>
        <a:xfrm>
          <a:off x="0" y="0"/>
          <a:ext cx="0" cy="0"/>
          <a:chOff x="0" y="0"/>
          <a:chExt cx="0" cy="0"/>
        </a:xfrm>
      </p:grpSpPr>
      <p:sp>
        <p:nvSpPr>
          <p:cNvPr id="35" name="Google Shape;35;p14"/>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6" name="Google Shape;36;p14"/>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7" name="Google Shape;37;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8" name="Shape 38"/>
        <p:cNvGrpSpPr/>
        <p:nvPr/>
      </p:nvGrpSpPr>
      <p:grpSpPr>
        <a:xfrm>
          <a:off x="0" y="0"/>
          <a:ext cx="0" cy="0"/>
          <a:chOff x="0" y="0"/>
          <a:chExt cx="0" cy="0"/>
        </a:xfrm>
      </p:grpSpPr>
      <p:sp>
        <p:nvSpPr>
          <p:cNvPr id="39" name="Google Shape;39;p15"/>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40" name="Google Shape;40;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16"/>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 name="Google Shape;43;p16"/>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44" name="Google Shape;44;p16"/>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5" name="Google Shape;45;p16"/>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6" name="Google Shape;46;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comments" Target="../comments/commen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comments" Target="../comments/comment1.xml"/><Relationship Id="rId4" Type="http://schemas.openxmlformats.org/officeDocument/2006/relationships/image" Target="../media/image2.jpg"/><Relationship Id="rId5"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pic>
        <p:nvPicPr>
          <p:cNvPr id="60" name="Google Shape;60;p1"/>
          <p:cNvPicPr preferRelativeResize="0"/>
          <p:nvPr/>
        </p:nvPicPr>
        <p:blipFill rotWithShape="1">
          <a:blip r:embed="rId3">
            <a:alphaModFix/>
          </a:blip>
          <a:srcRect b="0" l="0" r="0" t="0"/>
          <a:stretch/>
        </p:blipFill>
        <p:spPr>
          <a:xfrm>
            <a:off x="0" y="3777640"/>
            <a:ext cx="9144000" cy="1365860"/>
          </a:xfrm>
          <a:prstGeom prst="rect">
            <a:avLst/>
          </a:prstGeom>
          <a:noFill/>
          <a:ln>
            <a:noFill/>
          </a:ln>
        </p:spPr>
      </p:pic>
      <p:sp>
        <p:nvSpPr>
          <p:cNvPr id="61" name="Google Shape;61;p1"/>
          <p:cNvSpPr txBox="1"/>
          <p:nvPr/>
        </p:nvSpPr>
        <p:spPr>
          <a:xfrm>
            <a:off x="5874275" y="98375"/>
            <a:ext cx="3176100" cy="1267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 name="Google Shape;62;p1"/>
          <p:cNvSpPr txBox="1"/>
          <p:nvPr/>
        </p:nvSpPr>
        <p:spPr>
          <a:xfrm>
            <a:off x="1534774" y="963525"/>
            <a:ext cx="6607990" cy="2837544"/>
          </a:xfrm>
          <a:prstGeom prst="rect">
            <a:avLst/>
          </a:prstGeom>
          <a:noFill/>
          <a:ln>
            <a:noFill/>
          </a:ln>
        </p:spPr>
        <p:txBody>
          <a:bodyPr anchorCtr="0" anchor="t" bIns="91425" lIns="91425" spcFirstLastPara="1" rIns="91425" wrap="square" tIns="91425">
            <a:noAutofit/>
          </a:bodyPr>
          <a:lstStyle/>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SESSION : 14</a:t>
            </a:r>
            <a:endParaRPr b="0"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CLASS : V</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SUBJECT : MATHEMATICS</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CHAPTER NUMBER: 6</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CHAPTER NAME : Rounding off- Estimation</a:t>
            </a:r>
            <a:endParaRPr b="0"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None/>
            </a:pPr>
            <a:r>
              <a:rPr b="1" i="0" lang="en" sz="1400" u="none" cap="none" strike="noStrike">
                <a:solidFill>
                  <a:srgbClr val="000000"/>
                </a:solidFill>
                <a:latin typeface="Arial"/>
                <a:ea typeface="Arial"/>
                <a:cs typeface="Arial"/>
                <a:sym typeface="Arial"/>
              </a:rPr>
              <a:t>SUBTOPIC : </a:t>
            </a:r>
            <a:r>
              <a:rPr b="1" i="0" lang="en" sz="1800" u="none" cap="none" strike="noStrike">
                <a:solidFill>
                  <a:srgbClr val="000000"/>
                </a:solidFill>
                <a:latin typeface="Calibri"/>
                <a:ea typeface="Calibri"/>
                <a:cs typeface="Calibri"/>
                <a:sym typeface="Calibri"/>
              </a:rPr>
              <a:t>Estimation (Story sums)</a:t>
            </a:r>
            <a:endParaRPr/>
          </a:p>
          <a:p>
            <a:pPr indent="0" lvl="0" marL="0" marR="0" rtl="0" algn="l">
              <a:lnSpc>
                <a:spcPct val="150000"/>
              </a:lnSpc>
              <a:spcBef>
                <a:spcPts val="0"/>
              </a:spcBef>
              <a:spcAft>
                <a:spcPts val="0"/>
              </a:spcAft>
              <a:buNone/>
            </a:pPr>
            <a:r>
              <a:rPr b="1" i="0" lang="en" sz="1800" u="none" cap="none" strike="noStrike">
                <a:solidFill>
                  <a:srgbClr val="000000"/>
                </a:solidFill>
                <a:latin typeface="Calibri"/>
                <a:ea typeface="Calibri"/>
                <a:cs typeface="Calibri"/>
                <a:sym typeface="Calibri"/>
              </a:rPr>
              <a:t>	   Exercise-6 C Q.No. 1 to 3</a:t>
            </a:r>
            <a:endParaRPr b="1" i="0" sz="2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br>
              <a:rPr b="1" i="0" lang="en" sz="2400" u="none" cap="none" strike="noStrike">
                <a:solidFill>
                  <a:srgbClr val="000000"/>
                </a:solidFill>
                <a:latin typeface="Arial"/>
                <a:ea typeface="Arial"/>
                <a:cs typeface="Arial"/>
                <a:sym typeface="Arial"/>
              </a:rPr>
            </a:br>
            <a:br>
              <a:rPr b="0" i="0" lang="en" sz="2400" u="none" cap="none" strike="noStrike">
                <a:solidFill>
                  <a:srgbClr val="000000"/>
                </a:solidFill>
                <a:latin typeface="Arial"/>
                <a:ea typeface="Arial"/>
                <a:cs typeface="Arial"/>
                <a:sym typeface="Arial"/>
              </a:rPr>
            </a:br>
            <a:endParaRPr b="1" i="0" sz="1400" u="none" cap="none" strike="noStrike">
              <a:solidFill>
                <a:srgbClr val="000000"/>
              </a:solidFill>
              <a:latin typeface="Arial"/>
              <a:ea typeface="Arial"/>
              <a:cs typeface="Arial"/>
              <a:sym typeface="Arial"/>
            </a:endParaRPr>
          </a:p>
        </p:txBody>
      </p:sp>
      <p:pic>
        <p:nvPicPr>
          <p:cNvPr id="63" name="Google Shape;63;p1"/>
          <p:cNvPicPr preferRelativeResize="0"/>
          <p:nvPr/>
        </p:nvPicPr>
        <p:blipFill rotWithShape="1">
          <a:blip r:embed="rId4">
            <a:alphaModFix/>
          </a:blip>
          <a:srcRect b="0" l="0" r="0" t="0"/>
          <a:stretch/>
        </p:blipFill>
        <p:spPr>
          <a:xfrm>
            <a:off x="8063323" y="76200"/>
            <a:ext cx="1024924" cy="6784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8"/>
          <p:cNvSpPr txBox="1"/>
          <p:nvPr>
            <p:ph type="title"/>
          </p:nvPr>
        </p:nvSpPr>
        <p:spPr>
          <a:xfrm>
            <a:off x="862574" y="184025"/>
            <a:ext cx="60573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 6 (C )</a:t>
            </a:r>
            <a:endParaRPr b="1" sz="2200">
              <a:solidFill>
                <a:srgbClr val="FF0000"/>
              </a:solidFill>
            </a:endParaRPr>
          </a:p>
        </p:txBody>
      </p:sp>
      <p:sp>
        <p:nvSpPr>
          <p:cNvPr id="154" name="Google Shape;154;p28"/>
          <p:cNvSpPr txBox="1"/>
          <p:nvPr>
            <p:ph idx="1" type="body"/>
          </p:nvPr>
        </p:nvSpPr>
        <p:spPr>
          <a:xfrm>
            <a:off x="127001" y="677334"/>
            <a:ext cx="8906932" cy="927730"/>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Q.No. 3  Estimate the product :</a:t>
            </a:r>
            <a:endParaRPr/>
          </a:p>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c)	178 × 4</a:t>
            </a:r>
            <a:endParaRPr b="1">
              <a:solidFill>
                <a:srgbClr val="FF0000"/>
              </a:solidFill>
              <a:latin typeface="Calibri"/>
              <a:ea typeface="Calibri"/>
              <a:cs typeface="Calibri"/>
              <a:sym typeface="Calibri"/>
            </a:endParaRPr>
          </a:p>
          <a:p>
            <a:pPr indent="-342900" lvl="0" marL="457200" rtl="0" algn="l">
              <a:lnSpc>
                <a:spcPct val="15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155" name="Google Shape;155;p28"/>
          <p:cNvSpPr txBox="1"/>
          <p:nvPr/>
        </p:nvSpPr>
        <p:spPr>
          <a:xfrm>
            <a:off x="297413" y="1519857"/>
            <a:ext cx="7805727" cy="923330"/>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Round off  178 and 4 to their greatest place value  and multiply</a:t>
            </a:r>
            <a:endParaRPr b="0" i="0" sz="1800" u="none" cap="none" strike="noStrike">
              <a:solidFill>
                <a:srgbClr val="000000"/>
              </a:solidFill>
              <a:latin typeface="Arial"/>
              <a:ea typeface="Arial"/>
              <a:cs typeface="Arial"/>
              <a:sym typeface="Arial"/>
            </a:endParaRPr>
          </a:p>
        </p:txBody>
      </p:sp>
      <p:sp>
        <p:nvSpPr>
          <p:cNvPr id="156" name="Google Shape;156;p28"/>
          <p:cNvSpPr txBox="1"/>
          <p:nvPr/>
        </p:nvSpPr>
        <p:spPr>
          <a:xfrm>
            <a:off x="1240978" y="2503280"/>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200 × 4 = 800</a:t>
            </a:r>
            <a:endParaRPr b="0" i="0" sz="1800" u="none" cap="none" strike="noStrike">
              <a:solidFill>
                <a:srgbClr val="000000"/>
              </a:solidFill>
              <a:latin typeface="Calibri"/>
              <a:ea typeface="Calibri"/>
              <a:cs typeface="Calibri"/>
              <a:sym typeface="Calibri"/>
            </a:endParaRPr>
          </a:p>
        </p:txBody>
      </p:sp>
      <p:sp>
        <p:nvSpPr>
          <p:cNvPr id="157" name="Google Shape;157;p28"/>
          <p:cNvSpPr txBox="1"/>
          <p:nvPr/>
        </p:nvSpPr>
        <p:spPr>
          <a:xfrm>
            <a:off x="488705" y="2918327"/>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d) 486 × 31</a:t>
            </a:r>
            <a:endParaRPr b="1" i="0" sz="1800" u="none" cap="none" strike="noStrike">
              <a:solidFill>
                <a:srgbClr val="FF0000"/>
              </a:solidFill>
              <a:latin typeface="Calibri"/>
              <a:ea typeface="Calibri"/>
              <a:cs typeface="Calibri"/>
              <a:sym typeface="Calibri"/>
            </a:endParaRPr>
          </a:p>
        </p:txBody>
      </p:sp>
      <p:sp>
        <p:nvSpPr>
          <p:cNvPr id="158" name="Google Shape;158;p28"/>
          <p:cNvSpPr txBox="1"/>
          <p:nvPr/>
        </p:nvSpPr>
        <p:spPr>
          <a:xfrm>
            <a:off x="556817" y="3325960"/>
            <a:ext cx="7604689" cy="1338828"/>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Round off  486 and 31 to their greatest place value  and multiply</a:t>
            </a:r>
            <a:endParaRPr b="0" i="0" sz="18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a:t>
            </a:r>
            <a:r>
              <a:rPr b="1" i="0" lang="en" sz="1800" u="none" cap="none" strike="noStrike">
                <a:solidFill>
                  <a:srgbClr val="FF0000"/>
                </a:solidFill>
                <a:latin typeface="Calibri"/>
                <a:ea typeface="Calibri"/>
                <a:cs typeface="Calibri"/>
                <a:sym typeface="Calibri"/>
              </a:rPr>
              <a:t> 500 × 30 = 15000</a:t>
            </a:r>
            <a:endParaRPr b="0" i="0" sz="1800" u="none" cap="none" strike="noStrike">
              <a:solidFill>
                <a:srgbClr val="000000"/>
              </a:solidFill>
              <a:latin typeface="Arial"/>
              <a:ea typeface="Arial"/>
              <a:cs typeface="Arial"/>
              <a:sym typeface="Arial"/>
            </a:endParaRPr>
          </a:p>
        </p:txBody>
      </p:sp>
      <p:pic>
        <p:nvPicPr>
          <p:cNvPr id="159" name="Google Shape;159;p28"/>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5"/>
                                        </p:tgtEl>
                                        <p:attrNameLst>
                                          <p:attrName>style.visibility</p:attrName>
                                        </p:attrNameLst>
                                      </p:cBhvr>
                                      <p:to>
                                        <p:strVal val="visible"/>
                                      </p:to>
                                    </p:set>
                                    <p:animEffect filter="fade" transition="in">
                                      <p:cBhvr>
                                        <p:cTn dur="2000"/>
                                        <p:tgtEl>
                                          <p:spTgt spid="15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6"/>
                                        </p:tgtEl>
                                        <p:attrNameLst>
                                          <p:attrName>style.visibility</p:attrName>
                                        </p:attrNameLst>
                                      </p:cBhvr>
                                      <p:to>
                                        <p:strVal val="visible"/>
                                      </p:to>
                                    </p:set>
                                    <p:animEffect filter="fade" transition="in">
                                      <p:cBhvr>
                                        <p:cTn dur="2000"/>
                                        <p:tgtEl>
                                          <p:spTgt spid="15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7"/>
                                        </p:tgtEl>
                                        <p:attrNameLst>
                                          <p:attrName>style.visibility</p:attrName>
                                        </p:attrNameLst>
                                      </p:cBhvr>
                                      <p:to>
                                        <p:strVal val="visible"/>
                                      </p:to>
                                    </p:set>
                                    <p:animEffect filter="fade" transition="in">
                                      <p:cBhvr>
                                        <p:cTn dur="2000"/>
                                        <p:tgtEl>
                                          <p:spTgt spid="1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8"/>
                                        </p:tgtEl>
                                        <p:attrNameLst>
                                          <p:attrName>style.visibility</p:attrName>
                                        </p:attrNameLst>
                                      </p:cBhvr>
                                      <p:to>
                                        <p:strVal val="visible"/>
                                      </p:to>
                                    </p:set>
                                    <p:animEffect filter="fade" transition="in">
                                      <p:cBhvr>
                                        <p:cTn dur="2000"/>
                                        <p:tgtEl>
                                          <p:spTgt spid="15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9"/>
          <p:cNvSpPr txBox="1"/>
          <p:nvPr>
            <p:ph type="title"/>
          </p:nvPr>
        </p:nvSpPr>
        <p:spPr>
          <a:xfrm>
            <a:off x="862574" y="184025"/>
            <a:ext cx="64713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 6 (C )</a:t>
            </a:r>
            <a:endParaRPr b="1" sz="2200">
              <a:solidFill>
                <a:srgbClr val="FF0000"/>
              </a:solidFill>
            </a:endParaRPr>
          </a:p>
        </p:txBody>
      </p:sp>
      <p:sp>
        <p:nvSpPr>
          <p:cNvPr id="165" name="Google Shape;165;p29"/>
          <p:cNvSpPr txBox="1"/>
          <p:nvPr>
            <p:ph idx="1" type="body"/>
          </p:nvPr>
        </p:nvSpPr>
        <p:spPr>
          <a:xfrm>
            <a:off x="127001" y="677334"/>
            <a:ext cx="8906932" cy="927730"/>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Q.No. 3  Estimate the product :</a:t>
            </a:r>
            <a:endParaRPr/>
          </a:p>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e)	2124 × 112</a:t>
            </a:r>
            <a:endParaRPr b="1">
              <a:solidFill>
                <a:srgbClr val="FF0000"/>
              </a:solidFill>
              <a:latin typeface="Calibri"/>
              <a:ea typeface="Calibri"/>
              <a:cs typeface="Calibri"/>
              <a:sym typeface="Calibri"/>
            </a:endParaRPr>
          </a:p>
          <a:p>
            <a:pPr indent="-342900" lvl="0" marL="457200" rtl="0" algn="l">
              <a:lnSpc>
                <a:spcPct val="15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166" name="Google Shape;166;p29"/>
          <p:cNvSpPr txBox="1"/>
          <p:nvPr/>
        </p:nvSpPr>
        <p:spPr>
          <a:xfrm>
            <a:off x="297413" y="1519857"/>
            <a:ext cx="7805727" cy="923330"/>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Round off  2124 and 112 to their greatest place value  and multiply</a:t>
            </a:r>
            <a:endParaRPr b="0" i="0" sz="1800" u="none" cap="none" strike="noStrike">
              <a:solidFill>
                <a:srgbClr val="000000"/>
              </a:solidFill>
              <a:latin typeface="Arial"/>
              <a:ea typeface="Arial"/>
              <a:cs typeface="Arial"/>
              <a:sym typeface="Arial"/>
            </a:endParaRPr>
          </a:p>
        </p:txBody>
      </p:sp>
      <p:sp>
        <p:nvSpPr>
          <p:cNvPr id="167" name="Google Shape;167;p29"/>
          <p:cNvSpPr txBox="1"/>
          <p:nvPr/>
        </p:nvSpPr>
        <p:spPr>
          <a:xfrm>
            <a:off x="1240978" y="2503280"/>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2000 × 100 = 2,00,000</a:t>
            </a:r>
            <a:endParaRPr b="0" i="0" sz="1800" u="none" cap="none" strike="noStrike">
              <a:solidFill>
                <a:srgbClr val="000000"/>
              </a:solidFill>
              <a:latin typeface="Calibri"/>
              <a:ea typeface="Calibri"/>
              <a:cs typeface="Calibri"/>
              <a:sym typeface="Calibri"/>
            </a:endParaRPr>
          </a:p>
        </p:txBody>
      </p:sp>
      <p:sp>
        <p:nvSpPr>
          <p:cNvPr id="168" name="Google Shape;168;p29"/>
          <p:cNvSpPr txBox="1"/>
          <p:nvPr/>
        </p:nvSpPr>
        <p:spPr>
          <a:xfrm>
            <a:off x="488705" y="2918327"/>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f) 997 × 47</a:t>
            </a:r>
            <a:endParaRPr b="1" i="0" sz="1800" u="none" cap="none" strike="noStrike">
              <a:solidFill>
                <a:srgbClr val="FF0000"/>
              </a:solidFill>
              <a:latin typeface="Calibri"/>
              <a:ea typeface="Calibri"/>
              <a:cs typeface="Calibri"/>
              <a:sym typeface="Calibri"/>
            </a:endParaRPr>
          </a:p>
        </p:txBody>
      </p:sp>
      <p:sp>
        <p:nvSpPr>
          <p:cNvPr id="169" name="Google Shape;169;p29"/>
          <p:cNvSpPr txBox="1"/>
          <p:nvPr/>
        </p:nvSpPr>
        <p:spPr>
          <a:xfrm>
            <a:off x="556817" y="3325960"/>
            <a:ext cx="7604689" cy="1338828"/>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Round off  997 and 47 to their greatest place value  and multiply</a:t>
            </a:r>
            <a:endParaRPr b="0" i="0" sz="18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a:t>
            </a:r>
            <a:r>
              <a:rPr b="1" i="0" lang="en" sz="1800" u="none" cap="none" strike="noStrike">
                <a:solidFill>
                  <a:srgbClr val="FF0000"/>
                </a:solidFill>
                <a:latin typeface="Calibri"/>
                <a:ea typeface="Calibri"/>
                <a:cs typeface="Calibri"/>
                <a:sym typeface="Calibri"/>
              </a:rPr>
              <a:t> 1000 × 50 = 50,000</a:t>
            </a:r>
            <a:endParaRPr b="0" i="0" sz="1800" u="none" cap="none" strike="noStrike">
              <a:solidFill>
                <a:srgbClr val="000000"/>
              </a:solidFill>
              <a:latin typeface="Arial"/>
              <a:ea typeface="Arial"/>
              <a:cs typeface="Arial"/>
              <a:sym typeface="Arial"/>
            </a:endParaRPr>
          </a:p>
        </p:txBody>
      </p:sp>
      <p:pic>
        <p:nvPicPr>
          <p:cNvPr id="170" name="Google Shape;170;p29"/>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6"/>
                                        </p:tgtEl>
                                        <p:attrNameLst>
                                          <p:attrName>style.visibility</p:attrName>
                                        </p:attrNameLst>
                                      </p:cBhvr>
                                      <p:to>
                                        <p:strVal val="visible"/>
                                      </p:to>
                                    </p:set>
                                    <p:animEffect filter="fade" transition="in">
                                      <p:cBhvr>
                                        <p:cTn dur="2000"/>
                                        <p:tgtEl>
                                          <p:spTgt spid="16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7"/>
                                        </p:tgtEl>
                                        <p:attrNameLst>
                                          <p:attrName>style.visibility</p:attrName>
                                        </p:attrNameLst>
                                      </p:cBhvr>
                                      <p:to>
                                        <p:strVal val="visible"/>
                                      </p:to>
                                    </p:set>
                                    <p:animEffect filter="fade" transition="in">
                                      <p:cBhvr>
                                        <p:cTn dur="2000"/>
                                        <p:tgtEl>
                                          <p:spTgt spid="16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8"/>
                                        </p:tgtEl>
                                        <p:attrNameLst>
                                          <p:attrName>style.visibility</p:attrName>
                                        </p:attrNameLst>
                                      </p:cBhvr>
                                      <p:to>
                                        <p:strVal val="visible"/>
                                      </p:to>
                                    </p:set>
                                    <p:animEffect filter="fade" transition="in">
                                      <p:cBhvr>
                                        <p:cTn dur="2000"/>
                                        <p:tgtEl>
                                          <p:spTgt spid="16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9"/>
                                        </p:tgtEl>
                                        <p:attrNameLst>
                                          <p:attrName>style.visibility</p:attrName>
                                        </p:attrNameLst>
                                      </p:cBhvr>
                                      <p:to>
                                        <p:strVal val="visible"/>
                                      </p:to>
                                    </p:set>
                                    <p:animEffect filter="fade" transition="in">
                                      <p:cBhvr>
                                        <p:cTn dur="2000"/>
                                        <p:tgtEl>
                                          <p:spTgt spid="16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30"/>
          <p:cNvSpPr txBox="1"/>
          <p:nvPr/>
        </p:nvSpPr>
        <p:spPr>
          <a:xfrm>
            <a:off x="899769" y="972921"/>
            <a:ext cx="7444131" cy="2542911"/>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rPr b="1" i="0" lang="en" sz="2400" u="none" cap="none" strike="noStrike">
                <a:solidFill>
                  <a:srgbClr val="FF0000"/>
                </a:solidFill>
                <a:latin typeface="Calibri"/>
                <a:ea typeface="Calibri"/>
                <a:cs typeface="Calibri"/>
                <a:sym typeface="Calibri"/>
              </a:rPr>
              <a:t>HOME WORK- </a:t>
            </a:r>
            <a:endParaRPr b="1" i="0" sz="24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24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 sz="2400" u="none" cap="none" strike="noStrike">
                <a:solidFill>
                  <a:srgbClr val="000000"/>
                </a:solidFill>
                <a:latin typeface="Calibri"/>
                <a:ea typeface="Calibri"/>
                <a:cs typeface="Calibri"/>
                <a:sym typeface="Calibri"/>
              </a:rPr>
              <a:t>		 Exercise-6 C Q.No. 1 to 3 in the notebook</a:t>
            </a:r>
            <a:endParaRPr b="1" i="0" sz="24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2400" u="none" cap="none" strike="noStrike">
              <a:solidFill>
                <a:srgbClr val="000000"/>
              </a:solidFill>
              <a:latin typeface="Arial"/>
              <a:ea typeface="Arial"/>
              <a:cs typeface="Arial"/>
              <a:sym typeface="Arial"/>
            </a:endParaRPr>
          </a:p>
        </p:txBody>
      </p:sp>
      <p:pic>
        <p:nvPicPr>
          <p:cNvPr id="176" name="Google Shape;176;p30"/>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
          <p:cNvSpPr txBox="1"/>
          <p:nvPr/>
        </p:nvSpPr>
        <p:spPr>
          <a:xfrm>
            <a:off x="272675" y="2850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FF0000"/>
                </a:solidFill>
                <a:latin typeface="Arial"/>
                <a:ea typeface="Arial"/>
                <a:cs typeface="Arial"/>
                <a:sym typeface="Arial"/>
              </a:rPr>
              <a:t>LEARNING </a:t>
            </a:r>
            <a:r>
              <a:rPr b="1" lang="en" sz="2200">
                <a:solidFill>
                  <a:srgbClr val="FF0000"/>
                </a:solidFill>
              </a:rPr>
              <a:t>OUTCOME</a:t>
            </a:r>
            <a:r>
              <a:rPr b="1" i="0" lang="en" sz="2200" u="none" cap="none" strike="noStrike">
                <a:solidFill>
                  <a:srgbClr val="FF0000"/>
                </a:solidFill>
                <a:latin typeface="Arial"/>
                <a:ea typeface="Arial"/>
                <a:cs typeface="Arial"/>
                <a:sym typeface="Arial"/>
              </a:rPr>
              <a:t>:</a:t>
            </a:r>
            <a:endParaRPr b="1" i="0" sz="2200" u="none" cap="none" strike="noStrike">
              <a:solidFill>
                <a:srgbClr val="FF0000"/>
              </a:solidFill>
              <a:latin typeface="Arial"/>
              <a:ea typeface="Arial"/>
              <a:cs typeface="Arial"/>
              <a:sym typeface="Arial"/>
            </a:endParaRPr>
          </a:p>
        </p:txBody>
      </p:sp>
      <p:sp>
        <p:nvSpPr>
          <p:cNvPr id="182" name="Google Shape;182;p2"/>
          <p:cNvSpPr txBox="1"/>
          <p:nvPr/>
        </p:nvSpPr>
        <p:spPr>
          <a:xfrm>
            <a:off x="1270000" y="1161705"/>
            <a:ext cx="6477000" cy="2453562"/>
          </a:xfrm>
          <a:prstGeom prst="rect">
            <a:avLst/>
          </a:prstGeom>
          <a:noFill/>
          <a:ln>
            <a:noFill/>
          </a:ln>
        </p:spPr>
        <p:txBody>
          <a:bodyPr anchorCtr="0" anchor="t" bIns="91425" lIns="91425" spcFirstLastPara="1" rIns="91425" wrap="square" tIns="91425">
            <a:noAutofit/>
          </a:bodyPr>
          <a:lstStyle/>
          <a:p>
            <a:pPr indent="0" lvl="0" marL="0" marR="0" rtl="0" algn="just">
              <a:lnSpc>
                <a:spcPct val="150000"/>
              </a:lnSpc>
              <a:spcBef>
                <a:spcPts val="0"/>
              </a:spcBef>
              <a:spcAft>
                <a:spcPts val="0"/>
              </a:spcAft>
              <a:buNone/>
            </a:pPr>
            <a:r>
              <a:rPr b="1" lang="en" sz="2000">
                <a:latin typeface="Calibri"/>
                <a:ea typeface="Calibri"/>
                <a:cs typeface="Calibri"/>
                <a:sym typeface="Calibri"/>
              </a:rPr>
              <a:t>S</a:t>
            </a:r>
            <a:r>
              <a:rPr b="1" i="0" lang="en" sz="2000" u="none" cap="none" strike="noStrike">
                <a:solidFill>
                  <a:srgbClr val="000000"/>
                </a:solidFill>
                <a:latin typeface="Calibri"/>
                <a:ea typeface="Calibri"/>
                <a:cs typeface="Calibri"/>
                <a:sym typeface="Calibri"/>
              </a:rPr>
              <a:t>tudents are able  </a:t>
            </a:r>
            <a:endParaRPr/>
          </a:p>
          <a:p>
            <a:pPr indent="-285750" lvl="0" marL="285750" marR="0" rtl="0" algn="just">
              <a:lnSpc>
                <a:spcPct val="150000"/>
              </a:lnSpc>
              <a:spcBef>
                <a:spcPts val="0"/>
              </a:spcBef>
              <a:spcAft>
                <a:spcPts val="0"/>
              </a:spcAft>
              <a:buClr>
                <a:srgbClr val="000000"/>
              </a:buClr>
              <a:buSzPts val="2000"/>
              <a:buFont typeface="Arial"/>
              <a:buChar char="•"/>
            </a:pPr>
            <a:r>
              <a:rPr b="1" i="0" lang="en" sz="2000" u="none" cap="none" strike="noStrike">
                <a:solidFill>
                  <a:srgbClr val="000000"/>
                </a:solidFill>
                <a:latin typeface="Calibri"/>
                <a:ea typeface="Calibri"/>
                <a:cs typeface="Calibri"/>
                <a:sym typeface="Calibri"/>
              </a:rPr>
              <a:t>To understand the need of rounding off</a:t>
            </a:r>
            <a:endParaRPr/>
          </a:p>
          <a:p>
            <a:pPr indent="-285750" lvl="0" marL="285750" marR="0" rtl="0" algn="just">
              <a:lnSpc>
                <a:spcPct val="150000"/>
              </a:lnSpc>
              <a:spcBef>
                <a:spcPts val="0"/>
              </a:spcBef>
              <a:spcAft>
                <a:spcPts val="0"/>
              </a:spcAft>
              <a:buClr>
                <a:srgbClr val="000000"/>
              </a:buClr>
              <a:buSzPts val="2000"/>
              <a:buFont typeface="Arial"/>
              <a:buChar char="•"/>
            </a:pPr>
            <a:r>
              <a:rPr b="1" i="0" lang="en" sz="2000" u="none" cap="none" strike="noStrike">
                <a:solidFill>
                  <a:srgbClr val="000000"/>
                </a:solidFill>
                <a:latin typeface="Calibri"/>
                <a:ea typeface="Calibri"/>
                <a:cs typeface="Calibri"/>
                <a:sym typeface="Calibri"/>
              </a:rPr>
              <a:t>To apply it in day to day life</a:t>
            </a:r>
            <a:endParaRPr/>
          </a:p>
          <a:p>
            <a:pPr indent="-285750" lvl="0" marL="285750" marR="0" rtl="0" algn="just">
              <a:lnSpc>
                <a:spcPct val="150000"/>
              </a:lnSpc>
              <a:spcBef>
                <a:spcPts val="0"/>
              </a:spcBef>
              <a:spcAft>
                <a:spcPts val="0"/>
              </a:spcAft>
              <a:buClr>
                <a:srgbClr val="000000"/>
              </a:buClr>
              <a:buSzPts val="2000"/>
              <a:buFont typeface="Arial"/>
              <a:buChar char="•"/>
            </a:pPr>
            <a:r>
              <a:rPr b="1" i="0" lang="en" sz="2000" u="none" cap="none" strike="noStrike">
                <a:solidFill>
                  <a:srgbClr val="000000"/>
                </a:solidFill>
                <a:latin typeface="Calibri"/>
                <a:ea typeface="Calibri"/>
                <a:cs typeface="Calibri"/>
                <a:sym typeface="Calibri"/>
              </a:rPr>
              <a:t>To get a general idea about situations involving addition, subtraction, multiplication or division.</a:t>
            </a:r>
            <a:endParaRPr/>
          </a:p>
          <a:p>
            <a:pPr indent="-158750" lvl="0" marL="285750" marR="0" rtl="0" algn="just">
              <a:lnSpc>
                <a:spcPct val="150000"/>
              </a:lnSpc>
              <a:spcBef>
                <a:spcPts val="0"/>
              </a:spcBef>
              <a:spcAft>
                <a:spcPts val="0"/>
              </a:spcAft>
              <a:buClr>
                <a:srgbClr val="000000"/>
              </a:buClr>
              <a:buSzPts val="2000"/>
              <a:buFont typeface="Arial"/>
              <a:buNone/>
            </a:pPr>
            <a:r>
              <a:t/>
            </a:r>
            <a:endParaRPr b="1" i="0" sz="2000" u="none" cap="none" strike="noStrike">
              <a:solidFill>
                <a:srgbClr val="000000"/>
              </a:solidFill>
              <a:latin typeface="Calibri"/>
              <a:ea typeface="Calibri"/>
              <a:cs typeface="Calibri"/>
              <a:sym typeface="Calibri"/>
            </a:endParaRPr>
          </a:p>
          <a:p>
            <a:pPr indent="-196850" lvl="0" marL="28575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pic>
        <p:nvPicPr>
          <p:cNvPr id="183" name="Google Shape;183;p2"/>
          <p:cNvPicPr preferRelativeResize="0"/>
          <p:nvPr/>
        </p:nvPicPr>
        <p:blipFill rotWithShape="1">
          <a:blip r:embed="rId4">
            <a:alphaModFix/>
          </a:blip>
          <a:srcRect b="0" l="0" r="0" t="0"/>
          <a:stretch/>
        </p:blipFill>
        <p:spPr>
          <a:xfrm>
            <a:off x="8063323" y="76200"/>
            <a:ext cx="1024924" cy="6784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pic>
        <p:nvPicPr>
          <p:cNvPr id="188" name="Google Shape;188;p7"/>
          <p:cNvPicPr preferRelativeResize="0"/>
          <p:nvPr/>
        </p:nvPicPr>
        <p:blipFill rotWithShape="1">
          <a:blip r:embed="rId3">
            <a:alphaModFix/>
          </a:blip>
          <a:srcRect b="0" l="0" r="0" t="0"/>
          <a:stretch/>
        </p:blipFill>
        <p:spPr>
          <a:xfrm>
            <a:off x="7635025" y="131625"/>
            <a:ext cx="1232526" cy="611875"/>
          </a:xfrm>
          <a:prstGeom prst="rect">
            <a:avLst/>
          </a:prstGeom>
          <a:noFill/>
          <a:ln>
            <a:noFill/>
          </a:ln>
        </p:spPr>
      </p:pic>
      <p:sp>
        <p:nvSpPr>
          <p:cNvPr id="189" name="Google Shape;189;p7"/>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20"/>
          <p:cNvSpPr txBox="1"/>
          <p:nvPr/>
        </p:nvSpPr>
        <p:spPr>
          <a:xfrm>
            <a:off x="272675" y="285050"/>
            <a:ext cx="8688300" cy="460017"/>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FF0000"/>
                </a:solidFill>
                <a:latin typeface="Arial"/>
                <a:ea typeface="Arial"/>
                <a:cs typeface="Arial"/>
                <a:sym typeface="Arial"/>
              </a:rPr>
              <a:t>6.3 ESTIMATION – STORY SUMS</a:t>
            </a:r>
            <a:endParaRPr b="1" i="0" sz="2200" u="none" cap="none" strike="noStrike">
              <a:solidFill>
                <a:srgbClr val="FF0000"/>
              </a:solidFill>
              <a:latin typeface="Arial"/>
              <a:ea typeface="Arial"/>
              <a:cs typeface="Arial"/>
              <a:sym typeface="Arial"/>
            </a:endParaRPr>
          </a:p>
        </p:txBody>
      </p:sp>
      <p:sp>
        <p:nvSpPr>
          <p:cNvPr id="69" name="Google Shape;69;p20"/>
          <p:cNvSpPr txBox="1"/>
          <p:nvPr/>
        </p:nvSpPr>
        <p:spPr>
          <a:xfrm>
            <a:off x="365818" y="1072805"/>
            <a:ext cx="8232532" cy="3051723"/>
          </a:xfrm>
          <a:prstGeom prst="rect">
            <a:avLst/>
          </a:prstGeom>
          <a:noFill/>
          <a:ln>
            <a:noFill/>
          </a:ln>
        </p:spPr>
        <p:txBody>
          <a:bodyPr anchorCtr="0" anchor="t" bIns="91425" lIns="91425" spcFirstLastPara="1" rIns="91425" wrap="square" tIns="91425">
            <a:noAutofit/>
          </a:bodyPr>
          <a:lstStyle/>
          <a:p>
            <a:pPr indent="0" lvl="0" marL="0" marR="0" rtl="0" algn="just">
              <a:lnSpc>
                <a:spcPct val="150000"/>
              </a:lnSpc>
              <a:spcBef>
                <a:spcPts val="0"/>
              </a:spcBef>
              <a:spcAft>
                <a:spcPts val="0"/>
              </a:spcAft>
              <a:buNone/>
            </a:pPr>
            <a:r>
              <a:rPr b="1" i="0" lang="en" sz="2000" u="sng" cap="none" strike="noStrike">
                <a:solidFill>
                  <a:srgbClr val="000000"/>
                </a:solidFill>
                <a:latin typeface="Calibri"/>
                <a:ea typeface="Calibri"/>
                <a:cs typeface="Calibri"/>
                <a:sym typeface="Calibri"/>
              </a:rPr>
              <a:t>RULE – 1</a:t>
            </a:r>
            <a:r>
              <a:rPr b="1" i="0" lang="en" sz="2000" u="none" cap="none" strike="noStrike">
                <a:solidFill>
                  <a:srgbClr val="000000"/>
                </a:solidFill>
                <a:latin typeface="Calibri"/>
                <a:ea typeface="Calibri"/>
                <a:cs typeface="Calibri"/>
                <a:sym typeface="Calibri"/>
              </a:rPr>
              <a:t> In case rounding off </a:t>
            </a:r>
            <a:r>
              <a:rPr b="1" i="0" lang="en" sz="2000" u="none" cap="none" strike="noStrike">
                <a:solidFill>
                  <a:srgbClr val="FF0000"/>
                </a:solidFill>
                <a:latin typeface="Calibri"/>
                <a:ea typeface="Calibri"/>
                <a:cs typeface="Calibri"/>
                <a:sym typeface="Calibri"/>
              </a:rPr>
              <a:t>place value is not specified</a:t>
            </a:r>
            <a:r>
              <a:rPr b="1" i="0" lang="en" sz="2000" u="none" cap="none" strike="noStrike">
                <a:solidFill>
                  <a:srgbClr val="000000"/>
                </a:solidFill>
                <a:latin typeface="Calibri"/>
                <a:ea typeface="Calibri"/>
                <a:cs typeface="Calibri"/>
                <a:sym typeface="Calibri"/>
              </a:rPr>
              <a:t>, we add or subtract numbers having different digits by </a:t>
            </a:r>
            <a:r>
              <a:rPr b="1" i="0" lang="en" sz="2000" u="none" cap="none" strike="noStrike">
                <a:solidFill>
                  <a:srgbClr val="FF0000"/>
                </a:solidFill>
                <a:latin typeface="Calibri"/>
                <a:ea typeface="Calibri"/>
                <a:cs typeface="Calibri"/>
                <a:sym typeface="Calibri"/>
              </a:rPr>
              <a:t>rounding off all the numbers to the greatest place of the number having the least number of digits.</a:t>
            </a:r>
            <a:endParaRPr/>
          </a:p>
          <a:p>
            <a:pPr indent="0" lvl="0" marL="0" marR="0" rtl="0" algn="just">
              <a:lnSpc>
                <a:spcPct val="150000"/>
              </a:lnSpc>
              <a:spcBef>
                <a:spcPts val="0"/>
              </a:spcBef>
              <a:spcAft>
                <a:spcPts val="0"/>
              </a:spcAft>
              <a:buNone/>
            </a:pPr>
            <a:r>
              <a:rPr b="1" i="0" lang="en" sz="2000" u="sng" cap="none" strike="noStrike">
                <a:solidFill>
                  <a:srgbClr val="000000"/>
                </a:solidFill>
                <a:latin typeface="Calibri"/>
                <a:ea typeface="Calibri"/>
                <a:cs typeface="Calibri"/>
                <a:sym typeface="Calibri"/>
              </a:rPr>
              <a:t>RULE – 2</a:t>
            </a:r>
            <a:r>
              <a:rPr b="1" i="0" lang="en" sz="2000" u="none" cap="none" strike="noStrike">
                <a:solidFill>
                  <a:srgbClr val="000000"/>
                </a:solidFill>
                <a:latin typeface="Calibri"/>
                <a:ea typeface="Calibri"/>
                <a:cs typeface="Calibri"/>
                <a:sym typeface="Calibri"/>
              </a:rPr>
              <a:t>   </a:t>
            </a:r>
            <a:r>
              <a:rPr b="1" i="0" lang="en" sz="2000" u="none" cap="none" strike="noStrike">
                <a:solidFill>
                  <a:schemeClr val="dk1"/>
                </a:solidFill>
                <a:latin typeface="Calibri"/>
                <a:ea typeface="Calibri"/>
                <a:cs typeface="Calibri"/>
                <a:sym typeface="Calibri"/>
              </a:rPr>
              <a:t>When finding the product of numbers, we round off each factor to its greatest place and multiply the rounded off factors.</a:t>
            </a:r>
            <a:endParaRPr b="0" i="0" sz="1400" u="none" cap="none" strike="noStrike">
              <a:solidFill>
                <a:srgbClr val="000000"/>
              </a:solidFill>
              <a:latin typeface="Calibri"/>
              <a:ea typeface="Calibri"/>
              <a:cs typeface="Calibri"/>
              <a:sym typeface="Calibri"/>
            </a:endParaRPr>
          </a:p>
        </p:txBody>
      </p:sp>
      <p:pic>
        <p:nvPicPr>
          <p:cNvPr descr="C:\Users\Sanjukta Dash\Downloads\images.jpg" id="70" name="Google Shape;70;p20"/>
          <p:cNvPicPr preferRelativeResize="0"/>
          <p:nvPr/>
        </p:nvPicPr>
        <p:blipFill rotWithShape="1">
          <a:blip r:embed="rId4">
            <a:alphaModFix/>
          </a:blip>
          <a:srcRect b="0" l="0" r="0" t="0"/>
          <a:stretch/>
        </p:blipFill>
        <p:spPr>
          <a:xfrm>
            <a:off x="1" y="3762934"/>
            <a:ext cx="1778000" cy="1380565"/>
          </a:xfrm>
          <a:prstGeom prst="rect">
            <a:avLst/>
          </a:prstGeom>
          <a:noFill/>
          <a:ln>
            <a:noFill/>
          </a:ln>
        </p:spPr>
      </p:pic>
      <p:pic>
        <p:nvPicPr>
          <p:cNvPr id="71" name="Google Shape;71;p20"/>
          <p:cNvPicPr preferRelativeResize="0"/>
          <p:nvPr/>
        </p:nvPicPr>
        <p:blipFill rotWithShape="1">
          <a:blip r:embed="rId5">
            <a:alphaModFix/>
          </a:blip>
          <a:srcRect b="0" l="0" r="0" t="0"/>
          <a:stretch/>
        </p:blipFill>
        <p:spPr>
          <a:xfrm>
            <a:off x="8063323" y="76200"/>
            <a:ext cx="1024924" cy="6784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21"/>
          <p:cNvSpPr txBox="1"/>
          <p:nvPr>
            <p:ph type="title"/>
          </p:nvPr>
        </p:nvSpPr>
        <p:spPr>
          <a:xfrm>
            <a:off x="938774" y="184025"/>
            <a:ext cx="63513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 6 (C )</a:t>
            </a:r>
            <a:endParaRPr b="1" sz="2200">
              <a:solidFill>
                <a:srgbClr val="FF0000"/>
              </a:solidFill>
            </a:endParaRPr>
          </a:p>
        </p:txBody>
      </p:sp>
      <p:sp>
        <p:nvSpPr>
          <p:cNvPr id="77" name="Google Shape;77;p21"/>
          <p:cNvSpPr txBox="1"/>
          <p:nvPr>
            <p:ph idx="1" type="body"/>
          </p:nvPr>
        </p:nvSpPr>
        <p:spPr>
          <a:xfrm>
            <a:off x="127001" y="677334"/>
            <a:ext cx="8906932" cy="927730"/>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Q.No. 1  Estimate the sum :</a:t>
            </a:r>
            <a:endParaRPr/>
          </a:p>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a)	 53 + 47</a:t>
            </a:r>
            <a:endParaRPr b="1">
              <a:solidFill>
                <a:srgbClr val="FF0000"/>
              </a:solidFill>
              <a:latin typeface="Calibri"/>
              <a:ea typeface="Calibri"/>
              <a:cs typeface="Calibri"/>
              <a:sym typeface="Calibri"/>
            </a:endParaRPr>
          </a:p>
          <a:p>
            <a:pPr indent="-342900" lvl="0" marL="457200" rtl="0" algn="l">
              <a:lnSpc>
                <a:spcPct val="15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78" name="Google Shape;78;p21"/>
          <p:cNvSpPr txBox="1"/>
          <p:nvPr/>
        </p:nvSpPr>
        <p:spPr>
          <a:xfrm>
            <a:off x="297413" y="1519857"/>
            <a:ext cx="5792101" cy="923330"/>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Round off  53 and 47 to the nearest tens, we get</a:t>
            </a:r>
            <a:endParaRPr b="0" i="0" sz="1800" u="none" cap="none" strike="noStrike">
              <a:solidFill>
                <a:srgbClr val="000000"/>
              </a:solidFill>
              <a:latin typeface="Arial"/>
              <a:ea typeface="Arial"/>
              <a:cs typeface="Arial"/>
              <a:sym typeface="Arial"/>
            </a:endParaRPr>
          </a:p>
        </p:txBody>
      </p:sp>
      <p:sp>
        <p:nvSpPr>
          <p:cNvPr id="79" name="Google Shape;79;p21"/>
          <p:cNvSpPr txBox="1"/>
          <p:nvPr/>
        </p:nvSpPr>
        <p:spPr>
          <a:xfrm>
            <a:off x="1240978" y="2503280"/>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50 + 50 =100</a:t>
            </a:r>
            <a:endParaRPr b="0" i="0" sz="1800" u="none" cap="none" strike="noStrike">
              <a:solidFill>
                <a:srgbClr val="000000"/>
              </a:solidFill>
              <a:latin typeface="Calibri"/>
              <a:ea typeface="Calibri"/>
              <a:cs typeface="Calibri"/>
              <a:sym typeface="Calibri"/>
            </a:endParaRPr>
          </a:p>
        </p:txBody>
      </p:sp>
      <p:sp>
        <p:nvSpPr>
          <p:cNvPr id="80" name="Google Shape;80;p21"/>
          <p:cNvSpPr txBox="1"/>
          <p:nvPr/>
        </p:nvSpPr>
        <p:spPr>
          <a:xfrm>
            <a:off x="488705" y="2918327"/>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b) 28 + 69 + 67</a:t>
            </a:r>
            <a:endParaRPr b="1" i="0" sz="1800" u="none" cap="none" strike="noStrike">
              <a:solidFill>
                <a:srgbClr val="FF0000"/>
              </a:solidFill>
              <a:latin typeface="Calibri"/>
              <a:ea typeface="Calibri"/>
              <a:cs typeface="Calibri"/>
              <a:sym typeface="Calibri"/>
            </a:endParaRPr>
          </a:p>
        </p:txBody>
      </p:sp>
      <p:sp>
        <p:nvSpPr>
          <p:cNvPr id="81" name="Google Shape;81;p21"/>
          <p:cNvSpPr txBox="1"/>
          <p:nvPr/>
        </p:nvSpPr>
        <p:spPr>
          <a:xfrm>
            <a:off x="556817" y="3325960"/>
            <a:ext cx="6593013" cy="1338828"/>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Round off  28, 69 and 67 to the nearest tens, we get</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30 + 70 + 70 = 170</a:t>
            </a:r>
            <a:endParaRPr b="0" i="0" sz="1800" u="none" cap="none" strike="noStrike">
              <a:solidFill>
                <a:srgbClr val="000000"/>
              </a:solidFill>
              <a:latin typeface="Arial"/>
              <a:ea typeface="Arial"/>
              <a:cs typeface="Arial"/>
              <a:sym typeface="Arial"/>
            </a:endParaRPr>
          </a:p>
        </p:txBody>
      </p:sp>
      <p:pic>
        <p:nvPicPr>
          <p:cNvPr id="82" name="Google Shape;82;p21"/>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8"/>
                                        </p:tgtEl>
                                        <p:attrNameLst>
                                          <p:attrName>style.visibility</p:attrName>
                                        </p:attrNameLst>
                                      </p:cBhvr>
                                      <p:to>
                                        <p:strVal val="visible"/>
                                      </p:to>
                                    </p:set>
                                    <p:animEffect filter="fade" transition="in">
                                      <p:cBhvr>
                                        <p:cTn dur="2000"/>
                                        <p:tgtEl>
                                          <p:spTgt spid="7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9"/>
                                        </p:tgtEl>
                                        <p:attrNameLst>
                                          <p:attrName>style.visibility</p:attrName>
                                        </p:attrNameLst>
                                      </p:cBhvr>
                                      <p:to>
                                        <p:strVal val="visible"/>
                                      </p:to>
                                    </p:set>
                                    <p:animEffect filter="fade" transition="in">
                                      <p:cBhvr>
                                        <p:cTn dur="2000"/>
                                        <p:tgtEl>
                                          <p:spTgt spid="7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0"/>
                                        </p:tgtEl>
                                        <p:attrNameLst>
                                          <p:attrName>style.visibility</p:attrName>
                                        </p:attrNameLst>
                                      </p:cBhvr>
                                      <p:to>
                                        <p:strVal val="visible"/>
                                      </p:to>
                                    </p:set>
                                    <p:animEffect filter="fade" transition="in">
                                      <p:cBhvr>
                                        <p:cTn dur="2000"/>
                                        <p:tgtEl>
                                          <p:spTgt spid="8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gtEl>
                                        <p:attrNameLst>
                                          <p:attrName>style.visibility</p:attrName>
                                        </p:attrNameLst>
                                      </p:cBhvr>
                                      <p:to>
                                        <p:strVal val="visible"/>
                                      </p:to>
                                    </p:set>
                                    <p:animEffect filter="fade" transition="in">
                                      <p:cBhvr>
                                        <p:cTn dur="2000"/>
                                        <p:tgtEl>
                                          <p:spTgt spid="8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22"/>
          <p:cNvSpPr txBox="1"/>
          <p:nvPr>
            <p:ph type="title"/>
          </p:nvPr>
        </p:nvSpPr>
        <p:spPr>
          <a:xfrm>
            <a:off x="862574" y="184025"/>
            <a:ext cx="59265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 6 (C )</a:t>
            </a:r>
            <a:endParaRPr b="1" sz="2200">
              <a:solidFill>
                <a:srgbClr val="FF0000"/>
              </a:solidFill>
            </a:endParaRPr>
          </a:p>
        </p:txBody>
      </p:sp>
      <p:sp>
        <p:nvSpPr>
          <p:cNvPr id="88" name="Google Shape;88;p22"/>
          <p:cNvSpPr txBox="1"/>
          <p:nvPr>
            <p:ph idx="1" type="body"/>
          </p:nvPr>
        </p:nvSpPr>
        <p:spPr>
          <a:xfrm>
            <a:off x="127001" y="677334"/>
            <a:ext cx="8906932" cy="927730"/>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Q.No. 1  Estimate the sum :</a:t>
            </a:r>
            <a:endParaRPr/>
          </a:p>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c)	 240 + 398</a:t>
            </a:r>
            <a:endParaRPr b="1">
              <a:solidFill>
                <a:srgbClr val="FF0000"/>
              </a:solidFill>
              <a:latin typeface="Calibri"/>
              <a:ea typeface="Calibri"/>
              <a:cs typeface="Calibri"/>
              <a:sym typeface="Calibri"/>
            </a:endParaRPr>
          </a:p>
          <a:p>
            <a:pPr indent="-342900" lvl="0" marL="457200" rtl="0" algn="l">
              <a:lnSpc>
                <a:spcPct val="15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89" name="Google Shape;89;p22"/>
          <p:cNvSpPr txBox="1"/>
          <p:nvPr/>
        </p:nvSpPr>
        <p:spPr>
          <a:xfrm>
            <a:off x="297413" y="1519857"/>
            <a:ext cx="6910783" cy="923330"/>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Round off  240 and 398 to the nearest 100, we get</a:t>
            </a:r>
            <a:endParaRPr b="0" i="0" sz="1800" u="none" cap="none" strike="noStrike">
              <a:solidFill>
                <a:srgbClr val="000000"/>
              </a:solidFill>
              <a:latin typeface="Arial"/>
              <a:ea typeface="Arial"/>
              <a:cs typeface="Arial"/>
              <a:sym typeface="Arial"/>
            </a:endParaRPr>
          </a:p>
        </p:txBody>
      </p:sp>
      <p:sp>
        <p:nvSpPr>
          <p:cNvPr id="90" name="Google Shape;90;p22"/>
          <p:cNvSpPr txBox="1"/>
          <p:nvPr/>
        </p:nvSpPr>
        <p:spPr>
          <a:xfrm>
            <a:off x="1240978" y="2503280"/>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200 + 400 = 600</a:t>
            </a:r>
            <a:endParaRPr b="0" i="0" sz="1800" u="none" cap="none" strike="noStrike">
              <a:solidFill>
                <a:srgbClr val="000000"/>
              </a:solidFill>
              <a:latin typeface="Calibri"/>
              <a:ea typeface="Calibri"/>
              <a:cs typeface="Calibri"/>
              <a:sym typeface="Calibri"/>
            </a:endParaRPr>
          </a:p>
        </p:txBody>
      </p:sp>
      <p:sp>
        <p:nvSpPr>
          <p:cNvPr id="91" name="Google Shape;91;p22"/>
          <p:cNvSpPr txBox="1"/>
          <p:nvPr/>
        </p:nvSpPr>
        <p:spPr>
          <a:xfrm>
            <a:off x="488705" y="2918327"/>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d) 467 + 176 + 87</a:t>
            </a:r>
            <a:endParaRPr b="1" i="0" sz="1800" u="none" cap="none" strike="noStrike">
              <a:solidFill>
                <a:srgbClr val="FF0000"/>
              </a:solidFill>
              <a:latin typeface="Calibri"/>
              <a:ea typeface="Calibri"/>
              <a:cs typeface="Calibri"/>
              <a:sym typeface="Calibri"/>
            </a:endParaRPr>
          </a:p>
        </p:txBody>
      </p:sp>
      <p:sp>
        <p:nvSpPr>
          <p:cNvPr id="92" name="Google Shape;92;p22"/>
          <p:cNvSpPr txBox="1"/>
          <p:nvPr/>
        </p:nvSpPr>
        <p:spPr>
          <a:xfrm>
            <a:off x="556817" y="3325960"/>
            <a:ext cx="6593013" cy="1338828"/>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Round off  467,176  and 87 to the nearest 10, we get</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470 + 180 + 90 = 740</a:t>
            </a:r>
            <a:endParaRPr b="0" i="0" sz="1800" u="none" cap="none" strike="noStrike">
              <a:solidFill>
                <a:srgbClr val="000000"/>
              </a:solidFill>
              <a:latin typeface="Arial"/>
              <a:ea typeface="Arial"/>
              <a:cs typeface="Arial"/>
              <a:sym typeface="Arial"/>
            </a:endParaRPr>
          </a:p>
        </p:txBody>
      </p:sp>
      <p:pic>
        <p:nvPicPr>
          <p:cNvPr id="93" name="Google Shape;93;p22"/>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2000"/>
                                        <p:tgtEl>
                                          <p:spTgt spid="8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2000"/>
                                        <p:tgtEl>
                                          <p:spTgt spid="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
                                        </p:tgtEl>
                                        <p:attrNameLst>
                                          <p:attrName>style.visibility</p:attrName>
                                        </p:attrNameLst>
                                      </p:cBhvr>
                                      <p:to>
                                        <p:strVal val="visible"/>
                                      </p:to>
                                    </p:set>
                                    <p:animEffect filter="fade" transition="in">
                                      <p:cBhvr>
                                        <p:cTn dur="2000"/>
                                        <p:tgtEl>
                                          <p:spTgt spid="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2"/>
                                        </p:tgtEl>
                                        <p:attrNameLst>
                                          <p:attrName>style.visibility</p:attrName>
                                        </p:attrNameLst>
                                      </p:cBhvr>
                                      <p:to>
                                        <p:strVal val="visible"/>
                                      </p:to>
                                    </p:set>
                                    <p:animEffect filter="fade" transition="in">
                                      <p:cBhvr>
                                        <p:cTn dur="2000"/>
                                        <p:tgtEl>
                                          <p:spTgt spid="9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23"/>
          <p:cNvSpPr txBox="1"/>
          <p:nvPr>
            <p:ph type="title"/>
          </p:nvPr>
        </p:nvSpPr>
        <p:spPr>
          <a:xfrm>
            <a:off x="862574" y="184025"/>
            <a:ext cx="62205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 6 (C )</a:t>
            </a:r>
            <a:endParaRPr b="1" sz="2200">
              <a:solidFill>
                <a:srgbClr val="FF0000"/>
              </a:solidFill>
            </a:endParaRPr>
          </a:p>
        </p:txBody>
      </p:sp>
      <p:sp>
        <p:nvSpPr>
          <p:cNvPr id="99" name="Google Shape;99;p23"/>
          <p:cNvSpPr txBox="1"/>
          <p:nvPr>
            <p:ph idx="1" type="body"/>
          </p:nvPr>
        </p:nvSpPr>
        <p:spPr>
          <a:xfrm>
            <a:off x="127001" y="677334"/>
            <a:ext cx="8906932" cy="927730"/>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Q.No. 1  Estimate the sum :</a:t>
            </a:r>
            <a:endParaRPr/>
          </a:p>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e)	2843 + 4382 + 9324</a:t>
            </a:r>
            <a:endParaRPr b="1">
              <a:solidFill>
                <a:srgbClr val="FF0000"/>
              </a:solidFill>
              <a:latin typeface="Calibri"/>
              <a:ea typeface="Calibri"/>
              <a:cs typeface="Calibri"/>
              <a:sym typeface="Calibri"/>
            </a:endParaRPr>
          </a:p>
          <a:p>
            <a:pPr indent="-342900" lvl="0" marL="457200" rtl="0" algn="l">
              <a:lnSpc>
                <a:spcPct val="15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100" name="Google Shape;100;p23"/>
          <p:cNvSpPr txBox="1"/>
          <p:nvPr/>
        </p:nvSpPr>
        <p:spPr>
          <a:xfrm>
            <a:off x="297413" y="1519857"/>
            <a:ext cx="7805727" cy="923330"/>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Round off  2843, 4382 and 9324 to the nearest 1000, we get</a:t>
            </a:r>
            <a:endParaRPr b="0" i="0" sz="1800" u="none" cap="none" strike="noStrike">
              <a:solidFill>
                <a:srgbClr val="000000"/>
              </a:solidFill>
              <a:latin typeface="Arial"/>
              <a:ea typeface="Arial"/>
              <a:cs typeface="Arial"/>
              <a:sym typeface="Arial"/>
            </a:endParaRPr>
          </a:p>
        </p:txBody>
      </p:sp>
      <p:sp>
        <p:nvSpPr>
          <p:cNvPr id="101" name="Google Shape;101;p23"/>
          <p:cNvSpPr txBox="1"/>
          <p:nvPr/>
        </p:nvSpPr>
        <p:spPr>
          <a:xfrm>
            <a:off x="1240978" y="2503280"/>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3000 + 4000 + 9000 = 16,000</a:t>
            </a:r>
            <a:endParaRPr b="0" i="0" sz="1800" u="none" cap="none" strike="noStrike">
              <a:solidFill>
                <a:srgbClr val="000000"/>
              </a:solidFill>
              <a:latin typeface="Calibri"/>
              <a:ea typeface="Calibri"/>
              <a:cs typeface="Calibri"/>
              <a:sym typeface="Calibri"/>
            </a:endParaRPr>
          </a:p>
        </p:txBody>
      </p:sp>
      <p:sp>
        <p:nvSpPr>
          <p:cNvPr id="102" name="Google Shape;102;p23"/>
          <p:cNvSpPr txBox="1"/>
          <p:nvPr/>
        </p:nvSpPr>
        <p:spPr>
          <a:xfrm>
            <a:off x="488705" y="2918327"/>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d) 83413 + 2567 + 43928 </a:t>
            </a:r>
            <a:endParaRPr b="1" i="0" sz="1800" u="none" cap="none" strike="noStrike">
              <a:solidFill>
                <a:srgbClr val="FF0000"/>
              </a:solidFill>
              <a:latin typeface="Calibri"/>
              <a:ea typeface="Calibri"/>
              <a:cs typeface="Calibri"/>
              <a:sym typeface="Calibri"/>
            </a:endParaRPr>
          </a:p>
        </p:txBody>
      </p:sp>
      <p:sp>
        <p:nvSpPr>
          <p:cNvPr id="103" name="Google Shape;103;p23"/>
          <p:cNvSpPr txBox="1"/>
          <p:nvPr/>
        </p:nvSpPr>
        <p:spPr>
          <a:xfrm>
            <a:off x="556817" y="3325960"/>
            <a:ext cx="7604689" cy="1338828"/>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Round off  83413, 2567 and 43928 to the nearest 1000, we get</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83000  +  3000  +  44000 = 1,30,000</a:t>
            </a:r>
            <a:endParaRPr b="0" i="0" sz="1800" u="none" cap="none" strike="noStrike">
              <a:solidFill>
                <a:srgbClr val="000000"/>
              </a:solidFill>
              <a:latin typeface="Arial"/>
              <a:ea typeface="Arial"/>
              <a:cs typeface="Arial"/>
              <a:sym typeface="Arial"/>
            </a:endParaRPr>
          </a:p>
        </p:txBody>
      </p:sp>
      <p:pic>
        <p:nvPicPr>
          <p:cNvPr id="104" name="Google Shape;104;p23"/>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gtEl>
                                        <p:attrNameLst>
                                          <p:attrName>style.visibility</p:attrName>
                                        </p:attrNameLst>
                                      </p:cBhvr>
                                      <p:to>
                                        <p:strVal val="visible"/>
                                      </p:to>
                                    </p:set>
                                    <p:animEffect filter="fade" transition="in">
                                      <p:cBhvr>
                                        <p:cTn dur="2000"/>
                                        <p:tgtEl>
                                          <p:spTgt spid="10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1"/>
                                        </p:tgtEl>
                                        <p:attrNameLst>
                                          <p:attrName>style.visibility</p:attrName>
                                        </p:attrNameLst>
                                      </p:cBhvr>
                                      <p:to>
                                        <p:strVal val="visible"/>
                                      </p:to>
                                    </p:set>
                                    <p:animEffect filter="fade" transition="in">
                                      <p:cBhvr>
                                        <p:cTn dur="2000"/>
                                        <p:tgtEl>
                                          <p:spTgt spid="1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2"/>
                                        </p:tgtEl>
                                        <p:attrNameLst>
                                          <p:attrName>style.visibility</p:attrName>
                                        </p:attrNameLst>
                                      </p:cBhvr>
                                      <p:to>
                                        <p:strVal val="visible"/>
                                      </p:to>
                                    </p:set>
                                    <p:animEffect filter="fade" transition="in">
                                      <p:cBhvr>
                                        <p:cTn dur="2000"/>
                                        <p:tgtEl>
                                          <p:spTgt spid="10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3"/>
                                        </p:tgtEl>
                                        <p:attrNameLst>
                                          <p:attrName>style.visibility</p:attrName>
                                        </p:attrNameLst>
                                      </p:cBhvr>
                                      <p:to>
                                        <p:strVal val="visible"/>
                                      </p:to>
                                    </p:set>
                                    <p:animEffect filter="fade" transition="in">
                                      <p:cBhvr>
                                        <p:cTn dur="2000"/>
                                        <p:tgtEl>
                                          <p:spTgt spid="10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4"/>
          <p:cNvSpPr txBox="1"/>
          <p:nvPr>
            <p:ph type="title"/>
          </p:nvPr>
        </p:nvSpPr>
        <p:spPr>
          <a:xfrm>
            <a:off x="862574" y="184025"/>
            <a:ext cx="63513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 6 (C )</a:t>
            </a:r>
            <a:endParaRPr b="1" sz="2200">
              <a:solidFill>
                <a:srgbClr val="FF0000"/>
              </a:solidFill>
            </a:endParaRPr>
          </a:p>
        </p:txBody>
      </p:sp>
      <p:sp>
        <p:nvSpPr>
          <p:cNvPr id="110" name="Google Shape;110;p24"/>
          <p:cNvSpPr txBox="1"/>
          <p:nvPr>
            <p:ph idx="1" type="body"/>
          </p:nvPr>
        </p:nvSpPr>
        <p:spPr>
          <a:xfrm>
            <a:off x="127001" y="677334"/>
            <a:ext cx="8906932" cy="927730"/>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Q.No. 2  Estimate the difference :</a:t>
            </a:r>
            <a:endParaRPr/>
          </a:p>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a)	85 - 32</a:t>
            </a:r>
            <a:endParaRPr b="1">
              <a:solidFill>
                <a:srgbClr val="FF0000"/>
              </a:solidFill>
              <a:latin typeface="Calibri"/>
              <a:ea typeface="Calibri"/>
              <a:cs typeface="Calibri"/>
              <a:sym typeface="Calibri"/>
            </a:endParaRPr>
          </a:p>
          <a:p>
            <a:pPr indent="-342900" lvl="0" marL="457200" rtl="0" algn="l">
              <a:lnSpc>
                <a:spcPct val="15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111" name="Google Shape;111;p24"/>
          <p:cNvSpPr txBox="1"/>
          <p:nvPr/>
        </p:nvSpPr>
        <p:spPr>
          <a:xfrm>
            <a:off x="297413" y="1519857"/>
            <a:ext cx="7805727" cy="923330"/>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Round off  85 and 32 to the nearest 10, we get</a:t>
            </a:r>
            <a:endParaRPr b="0" i="0" sz="1800" u="none" cap="none" strike="noStrike">
              <a:solidFill>
                <a:srgbClr val="000000"/>
              </a:solidFill>
              <a:latin typeface="Arial"/>
              <a:ea typeface="Arial"/>
              <a:cs typeface="Arial"/>
              <a:sym typeface="Arial"/>
            </a:endParaRPr>
          </a:p>
        </p:txBody>
      </p:sp>
      <p:sp>
        <p:nvSpPr>
          <p:cNvPr id="112" name="Google Shape;112;p24"/>
          <p:cNvSpPr txBox="1"/>
          <p:nvPr/>
        </p:nvSpPr>
        <p:spPr>
          <a:xfrm>
            <a:off x="1240978" y="2503280"/>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90  – 30 = 60</a:t>
            </a:r>
            <a:endParaRPr b="0" i="0" sz="1800" u="none" cap="none" strike="noStrike">
              <a:solidFill>
                <a:srgbClr val="000000"/>
              </a:solidFill>
              <a:latin typeface="Calibri"/>
              <a:ea typeface="Calibri"/>
              <a:cs typeface="Calibri"/>
              <a:sym typeface="Calibri"/>
            </a:endParaRPr>
          </a:p>
        </p:txBody>
      </p:sp>
      <p:sp>
        <p:nvSpPr>
          <p:cNvPr id="113" name="Google Shape;113;p24"/>
          <p:cNvSpPr txBox="1"/>
          <p:nvPr/>
        </p:nvSpPr>
        <p:spPr>
          <a:xfrm>
            <a:off x="488705" y="2918327"/>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b) 56 – 27</a:t>
            </a:r>
            <a:endParaRPr b="1" i="0" sz="1800" u="none" cap="none" strike="noStrike">
              <a:solidFill>
                <a:srgbClr val="FF0000"/>
              </a:solidFill>
              <a:latin typeface="Calibri"/>
              <a:ea typeface="Calibri"/>
              <a:cs typeface="Calibri"/>
              <a:sym typeface="Calibri"/>
            </a:endParaRPr>
          </a:p>
        </p:txBody>
      </p:sp>
      <p:sp>
        <p:nvSpPr>
          <p:cNvPr id="114" name="Google Shape;114;p24"/>
          <p:cNvSpPr txBox="1"/>
          <p:nvPr/>
        </p:nvSpPr>
        <p:spPr>
          <a:xfrm>
            <a:off x="556817" y="3325960"/>
            <a:ext cx="7604689" cy="1338828"/>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Round off  56 and 27 to the nearest 10, we get</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60  – 30  = 30</a:t>
            </a:r>
            <a:endParaRPr b="0" i="0" sz="1800" u="none" cap="none" strike="noStrike">
              <a:solidFill>
                <a:srgbClr val="000000"/>
              </a:solidFill>
              <a:latin typeface="Arial"/>
              <a:ea typeface="Arial"/>
              <a:cs typeface="Arial"/>
              <a:sym typeface="Arial"/>
            </a:endParaRPr>
          </a:p>
        </p:txBody>
      </p:sp>
      <p:pic>
        <p:nvPicPr>
          <p:cNvPr id="115" name="Google Shape;115;p24"/>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1"/>
                                        </p:tgtEl>
                                        <p:attrNameLst>
                                          <p:attrName>style.visibility</p:attrName>
                                        </p:attrNameLst>
                                      </p:cBhvr>
                                      <p:to>
                                        <p:strVal val="visible"/>
                                      </p:to>
                                    </p:set>
                                    <p:animEffect filter="fade" transition="in">
                                      <p:cBhvr>
                                        <p:cTn dur="2000"/>
                                        <p:tgtEl>
                                          <p:spTgt spid="11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2"/>
                                        </p:tgtEl>
                                        <p:attrNameLst>
                                          <p:attrName>style.visibility</p:attrName>
                                        </p:attrNameLst>
                                      </p:cBhvr>
                                      <p:to>
                                        <p:strVal val="visible"/>
                                      </p:to>
                                    </p:set>
                                    <p:animEffect filter="fade" transition="in">
                                      <p:cBhvr>
                                        <p:cTn dur="2000"/>
                                        <p:tgtEl>
                                          <p:spTgt spid="11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3"/>
                                        </p:tgtEl>
                                        <p:attrNameLst>
                                          <p:attrName>style.visibility</p:attrName>
                                        </p:attrNameLst>
                                      </p:cBhvr>
                                      <p:to>
                                        <p:strVal val="visible"/>
                                      </p:to>
                                    </p:set>
                                    <p:animEffect filter="fade" transition="in">
                                      <p:cBhvr>
                                        <p:cTn dur="2000"/>
                                        <p:tgtEl>
                                          <p:spTgt spid="1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2000"/>
                                        <p:tgtEl>
                                          <p:spTgt spid="11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5"/>
          <p:cNvSpPr txBox="1"/>
          <p:nvPr>
            <p:ph type="title"/>
          </p:nvPr>
        </p:nvSpPr>
        <p:spPr>
          <a:xfrm>
            <a:off x="862573" y="184025"/>
            <a:ext cx="51417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 6 (C )</a:t>
            </a:r>
            <a:endParaRPr b="1" sz="2200">
              <a:solidFill>
                <a:srgbClr val="FF0000"/>
              </a:solidFill>
            </a:endParaRPr>
          </a:p>
        </p:txBody>
      </p:sp>
      <p:sp>
        <p:nvSpPr>
          <p:cNvPr id="121" name="Google Shape;121;p25"/>
          <p:cNvSpPr txBox="1"/>
          <p:nvPr>
            <p:ph idx="1" type="body"/>
          </p:nvPr>
        </p:nvSpPr>
        <p:spPr>
          <a:xfrm>
            <a:off x="127001" y="677334"/>
            <a:ext cx="8906932" cy="927730"/>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Q.No. 2  Estimate the difference :</a:t>
            </a:r>
            <a:endParaRPr/>
          </a:p>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c)	567 - 84</a:t>
            </a:r>
            <a:endParaRPr b="1">
              <a:solidFill>
                <a:srgbClr val="FF0000"/>
              </a:solidFill>
              <a:latin typeface="Calibri"/>
              <a:ea typeface="Calibri"/>
              <a:cs typeface="Calibri"/>
              <a:sym typeface="Calibri"/>
            </a:endParaRPr>
          </a:p>
          <a:p>
            <a:pPr indent="-342900" lvl="0" marL="457200" rtl="0" algn="l">
              <a:lnSpc>
                <a:spcPct val="15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122" name="Google Shape;122;p25"/>
          <p:cNvSpPr txBox="1"/>
          <p:nvPr/>
        </p:nvSpPr>
        <p:spPr>
          <a:xfrm>
            <a:off x="297413" y="1519857"/>
            <a:ext cx="7805727" cy="923330"/>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Round off  567 and 84 to the nearest 10, we get</a:t>
            </a:r>
            <a:endParaRPr b="0" i="0" sz="1800" u="none" cap="none" strike="noStrike">
              <a:solidFill>
                <a:srgbClr val="000000"/>
              </a:solidFill>
              <a:latin typeface="Arial"/>
              <a:ea typeface="Arial"/>
              <a:cs typeface="Arial"/>
              <a:sym typeface="Arial"/>
            </a:endParaRPr>
          </a:p>
        </p:txBody>
      </p:sp>
      <p:sp>
        <p:nvSpPr>
          <p:cNvPr id="123" name="Google Shape;123;p25"/>
          <p:cNvSpPr txBox="1"/>
          <p:nvPr/>
        </p:nvSpPr>
        <p:spPr>
          <a:xfrm>
            <a:off x="1240978" y="2503280"/>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570  -  80 = 490</a:t>
            </a:r>
            <a:endParaRPr b="0" i="0" sz="1800" u="none" cap="none" strike="noStrike">
              <a:solidFill>
                <a:srgbClr val="000000"/>
              </a:solidFill>
              <a:latin typeface="Calibri"/>
              <a:ea typeface="Calibri"/>
              <a:cs typeface="Calibri"/>
              <a:sym typeface="Calibri"/>
            </a:endParaRPr>
          </a:p>
        </p:txBody>
      </p:sp>
      <p:sp>
        <p:nvSpPr>
          <p:cNvPr id="124" name="Google Shape;124;p25"/>
          <p:cNvSpPr txBox="1"/>
          <p:nvPr/>
        </p:nvSpPr>
        <p:spPr>
          <a:xfrm>
            <a:off x="488705" y="2918327"/>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d) 3678 - 1256</a:t>
            </a:r>
            <a:endParaRPr b="1" i="0" sz="1800" u="none" cap="none" strike="noStrike">
              <a:solidFill>
                <a:srgbClr val="FF0000"/>
              </a:solidFill>
              <a:latin typeface="Calibri"/>
              <a:ea typeface="Calibri"/>
              <a:cs typeface="Calibri"/>
              <a:sym typeface="Calibri"/>
            </a:endParaRPr>
          </a:p>
        </p:txBody>
      </p:sp>
      <p:sp>
        <p:nvSpPr>
          <p:cNvPr id="125" name="Google Shape;125;p25"/>
          <p:cNvSpPr txBox="1"/>
          <p:nvPr/>
        </p:nvSpPr>
        <p:spPr>
          <a:xfrm>
            <a:off x="556817" y="3325960"/>
            <a:ext cx="7604689" cy="1338828"/>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Round off  3678 and 1256 to the nearest 1000, we get</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4000 – 1000 = 3000</a:t>
            </a:r>
            <a:endParaRPr b="0" i="0" sz="1800" u="none" cap="none" strike="noStrike">
              <a:solidFill>
                <a:srgbClr val="000000"/>
              </a:solidFill>
              <a:latin typeface="Arial"/>
              <a:ea typeface="Arial"/>
              <a:cs typeface="Arial"/>
              <a:sym typeface="Arial"/>
            </a:endParaRPr>
          </a:p>
        </p:txBody>
      </p:sp>
      <p:pic>
        <p:nvPicPr>
          <p:cNvPr id="126" name="Google Shape;126;p25"/>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2"/>
                                        </p:tgtEl>
                                        <p:attrNameLst>
                                          <p:attrName>style.visibility</p:attrName>
                                        </p:attrNameLst>
                                      </p:cBhvr>
                                      <p:to>
                                        <p:strVal val="visible"/>
                                      </p:to>
                                    </p:set>
                                    <p:animEffect filter="fade" transition="in">
                                      <p:cBhvr>
                                        <p:cTn dur="2000"/>
                                        <p:tgtEl>
                                          <p:spTgt spid="12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3"/>
                                        </p:tgtEl>
                                        <p:attrNameLst>
                                          <p:attrName>style.visibility</p:attrName>
                                        </p:attrNameLst>
                                      </p:cBhvr>
                                      <p:to>
                                        <p:strVal val="visible"/>
                                      </p:to>
                                    </p:set>
                                    <p:animEffect filter="fade" transition="in">
                                      <p:cBhvr>
                                        <p:cTn dur="2000"/>
                                        <p:tgtEl>
                                          <p:spTgt spid="12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2000"/>
                                        <p:tgtEl>
                                          <p:spTgt spid="1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2000"/>
                                        <p:tgtEl>
                                          <p:spTgt spid="1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6"/>
          <p:cNvSpPr txBox="1"/>
          <p:nvPr>
            <p:ph type="title"/>
          </p:nvPr>
        </p:nvSpPr>
        <p:spPr>
          <a:xfrm>
            <a:off x="862574" y="184025"/>
            <a:ext cx="61554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 6 (C )</a:t>
            </a:r>
            <a:endParaRPr b="1" sz="2200">
              <a:solidFill>
                <a:srgbClr val="FF0000"/>
              </a:solidFill>
            </a:endParaRPr>
          </a:p>
        </p:txBody>
      </p:sp>
      <p:sp>
        <p:nvSpPr>
          <p:cNvPr id="132" name="Google Shape;132;p26"/>
          <p:cNvSpPr txBox="1"/>
          <p:nvPr>
            <p:ph idx="1" type="body"/>
          </p:nvPr>
        </p:nvSpPr>
        <p:spPr>
          <a:xfrm>
            <a:off x="127001" y="677334"/>
            <a:ext cx="8906932" cy="927730"/>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Q.No. 2  Estimate the difference :</a:t>
            </a:r>
            <a:endParaRPr/>
          </a:p>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e)	3056 - 1506</a:t>
            </a:r>
            <a:endParaRPr b="1">
              <a:solidFill>
                <a:srgbClr val="FF0000"/>
              </a:solidFill>
              <a:latin typeface="Calibri"/>
              <a:ea typeface="Calibri"/>
              <a:cs typeface="Calibri"/>
              <a:sym typeface="Calibri"/>
            </a:endParaRPr>
          </a:p>
          <a:p>
            <a:pPr indent="-342900" lvl="0" marL="457200" rtl="0" algn="l">
              <a:lnSpc>
                <a:spcPct val="15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133" name="Google Shape;133;p26"/>
          <p:cNvSpPr txBox="1"/>
          <p:nvPr/>
        </p:nvSpPr>
        <p:spPr>
          <a:xfrm>
            <a:off x="297413" y="1519857"/>
            <a:ext cx="7805727" cy="923330"/>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Round off  3056 and 1506 to the nearest 10, we get</a:t>
            </a:r>
            <a:endParaRPr b="0" i="0" sz="1800" u="none" cap="none" strike="noStrike">
              <a:solidFill>
                <a:srgbClr val="000000"/>
              </a:solidFill>
              <a:latin typeface="Arial"/>
              <a:ea typeface="Arial"/>
              <a:cs typeface="Arial"/>
              <a:sym typeface="Arial"/>
            </a:endParaRPr>
          </a:p>
        </p:txBody>
      </p:sp>
      <p:sp>
        <p:nvSpPr>
          <p:cNvPr id="134" name="Google Shape;134;p26"/>
          <p:cNvSpPr txBox="1"/>
          <p:nvPr/>
        </p:nvSpPr>
        <p:spPr>
          <a:xfrm>
            <a:off x="1240978" y="2503280"/>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3000 – 2000 = 1000</a:t>
            </a:r>
            <a:endParaRPr b="0" i="0" sz="1800" u="none" cap="none" strike="noStrike">
              <a:solidFill>
                <a:srgbClr val="000000"/>
              </a:solidFill>
              <a:latin typeface="Calibri"/>
              <a:ea typeface="Calibri"/>
              <a:cs typeface="Calibri"/>
              <a:sym typeface="Calibri"/>
            </a:endParaRPr>
          </a:p>
        </p:txBody>
      </p:sp>
      <p:sp>
        <p:nvSpPr>
          <p:cNvPr id="135" name="Google Shape;135;p26"/>
          <p:cNvSpPr txBox="1"/>
          <p:nvPr/>
        </p:nvSpPr>
        <p:spPr>
          <a:xfrm>
            <a:off x="488705" y="2918327"/>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f) 93125 - 34123</a:t>
            </a:r>
            <a:endParaRPr b="1" i="0" sz="1800" u="none" cap="none" strike="noStrike">
              <a:solidFill>
                <a:srgbClr val="FF0000"/>
              </a:solidFill>
              <a:latin typeface="Calibri"/>
              <a:ea typeface="Calibri"/>
              <a:cs typeface="Calibri"/>
              <a:sym typeface="Calibri"/>
            </a:endParaRPr>
          </a:p>
        </p:txBody>
      </p:sp>
      <p:sp>
        <p:nvSpPr>
          <p:cNvPr id="136" name="Google Shape;136;p26"/>
          <p:cNvSpPr txBox="1"/>
          <p:nvPr/>
        </p:nvSpPr>
        <p:spPr>
          <a:xfrm>
            <a:off x="556817" y="3325960"/>
            <a:ext cx="7604689" cy="1338828"/>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Round off  93125 and 34123 to the nearest 10000, we get</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90000 – 30000 = 60000</a:t>
            </a:r>
            <a:endParaRPr b="0" i="0" sz="1800" u="none" cap="none" strike="noStrike">
              <a:solidFill>
                <a:srgbClr val="000000"/>
              </a:solidFill>
              <a:latin typeface="Arial"/>
              <a:ea typeface="Arial"/>
              <a:cs typeface="Arial"/>
              <a:sym typeface="Arial"/>
            </a:endParaRPr>
          </a:p>
        </p:txBody>
      </p:sp>
      <p:pic>
        <p:nvPicPr>
          <p:cNvPr id="137" name="Google Shape;137;p26"/>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3"/>
                                        </p:tgtEl>
                                        <p:attrNameLst>
                                          <p:attrName>style.visibility</p:attrName>
                                        </p:attrNameLst>
                                      </p:cBhvr>
                                      <p:to>
                                        <p:strVal val="visible"/>
                                      </p:to>
                                    </p:set>
                                    <p:animEffect filter="fade" transition="in">
                                      <p:cBhvr>
                                        <p:cTn dur="2000"/>
                                        <p:tgtEl>
                                          <p:spTgt spid="1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4"/>
                                        </p:tgtEl>
                                        <p:attrNameLst>
                                          <p:attrName>style.visibility</p:attrName>
                                        </p:attrNameLst>
                                      </p:cBhvr>
                                      <p:to>
                                        <p:strVal val="visible"/>
                                      </p:to>
                                    </p:set>
                                    <p:animEffect filter="fade" transition="in">
                                      <p:cBhvr>
                                        <p:cTn dur="2000"/>
                                        <p:tgtEl>
                                          <p:spTgt spid="13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5"/>
                                        </p:tgtEl>
                                        <p:attrNameLst>
                                          <p:attrName>style.visibility</p:attrName>
                                        </p:attrNameLst>
                                      </p:cBhvr>
                                      <p:to>
                                        <p:strVal val="visible"/>
                                      </p:to>
                                    </p:set>
                                    <p:animEffect filter="fade" transition="in">
                                      <p:cBhvr>
                                        <p:cTn dur="2000"/>
                                        <p:tgtEl>
                                          <p:spTgt spid="13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6"/>
                                        </p:tgtEl>
                                        <p:attrNameLst>
                                          <p:attrName>style.visibility</p:attrName>
                                        </p:attrNameLst>
                                      </p:cBhvr>
                                      <p:to>
                                        <p:strVal val="visible"/>
                                      </p:to>
                                    </p:set>
                                    <p:animEffect filter="fade" transition="in">
                                      <p:cBhvr>
                                        <p:cTn dur="2000"/>
                                        <p:tgtEl>
                                          <p:spTgt spid="13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7"/>
          <p:cNvSpPr txBox="1"/>
          <p:nvPr>
            <p:ph type="title"/>
          </p:nvPr>
        </p:nvSpPr>
        <p:spPr>
          <a:xfrm>
            <a:off x="862574" y="184025"/>
            <a:ext cx="58284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EXERCISE – 6 (C )</a:t>
            </a:r>
            <a:endParaRPr b="1" sz="2200">
              <a:solidFill>
                <a:srgbClr val="FF0000"/>
              </a:solidFill>
            </a:endParaRPr>
          </a:p>
        </p:txBody>
      </p:sp>
      <p:sp>
        <p:nvSpPr>
          <p:cNvPr id="143" name="Google Shape;143;p27"/>
          <p:cNvSpPr txBox="1"/>
          <p:nvPr>
            <p:ph idx="1" type="body"/>
          </p:nvPr>
        </p:nvSpPr>
        <p:spPr>
          <a:xfrm>
            <a:off x="127001" y="677334"/>
            <a:ext cx="8906932" cy="927730"/>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Q.No. 3  Estimate the product :</a:t>
            </a:r>
            <a:endParaRPr/>
          </a:p>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a)	33 × 17</a:t>
            </a:r>
            <a:endParaRPr b="1">
              <a:solidFill>
                <a:srgbClr val="FF0000"/>
              </a:solidFill>
              <a:latin typeface="Calibri"/>
              <a:ea typeface="Calibri"/>
              <a:cs typeface="Calibri"/>
              <a:sym typeface="Calibri"/>
            </a:endParaRPr>
          </a:p>
          <a:p>
            <a:pPr indent="-342900" lvl="0" marL="457200" rtl="0" algn="l">
              <a:lnSpc>
                <a:spcPct val="15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144" name="Google Shape;144;p27"/>
          <p:cNvSpPr txBox="1"/>
          <p:nvPr/>
        </p:nvSpPr>
        <p:spPr>
          <a:xfrm>
            <a:off x="297413" y="1519857"/>
            <a:ext cx="7805727" cy="923330"/>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Round off  33 and 17 to their greatest place value  and multiply</a:t>
            </a:r>
            <a:endParaRPr b="0" i="0" sz="1800" u="none" cap="none" strike="noStrike">
              <a:solidFill>
                <a:srgbClr val="000000"/>
              </a:solidFill>
              <a:latin typeface="Arial"/>
              <a:ea typeface="Arial"/>
              <a:cs typeface="Arial"/>
              <a:sym typeface="Arial"/>
            </a:endParaRPr>
          </a:p>
        </p:txBody>
      </p:sp>
      <p:sp>
        <p:nvSpPr>
          <p:cNvPr id="145" name="Google Shape;145;p27"/>
          <p:cNvSpPr txBox="1"/>
          <p:nvPr/>
        </p:nvSpPr>
        <p:spPr>
          <a:xfrm>
            <a:off x="1240978" y="2503280"/>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30 × 20 = 600</a:t>
            </a:r>
            <a:endParaRPr b="0" i="0" sz="1800" u="none" cap="none" strike="noStrike">
              <a:solidFill>
                <a:srgbClr val="000000"/>
              </a:solidFill>
              <a:latin typeface="Calibri"/>
              <a:ea typeface="Calibri"/>
              <a:cs typeface="Calibri"/>
              <a:sym typeface="Calibri"/>
            </a:endParaRPr>
          </a:p>
        </p:txBody>
      </p:sp>
      <p:sp>
        <p:nvSpPr>
          <p:cNvPr id="146" name="Google Shape;146;p27"/>
          <p:cNvSpPr txBox="1"/>
          <p:nvPr/>
        </p:nvSpPr>
        <p:spPr>
          <a:xfrm>
            <a:off x="488705" y="2918327"/>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b) 88 × 21</a:t>
            </a:r>
            <a:endParaRPr b="1" i="0" sz="1800" u="none" cap="none" strike="noStrike">
              <a:solidFill>
                <a:srgbClr val="FF0000"/>
              </a:solidFill>
              <a:latin typeface="Calibri"/>
              <a:ea typeface="Calibri"/>
              <a:cs typeface="Calibri"/>
              <a:sym typeface="Calibri"/>
            </a:endParaRPr>
          </a:p>
        </p:txBody>
      </p:sp>
      <p:sp>
        <p:nvSpPr>
          <p:cNvPr id="147" name="Google Shape;147;p27"/>
          <p:cNvSpPr txBox="1"/>
          <p:nvPr/>
        </p:nvSpPr>
        <p:spPr>
          <a:xfrm>
            <a:off x="556817" y="3325960"/>
            <a:ext cx="7604689" cy="1338828"/>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Round off  88 and 21 to their greatest place value  and multiply</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a:t>
            </a:r>
            <a:r>
              <a:rPr b="1" i="0" lang="en" sz="1800" u="none" cap="none" strike="noStrike">
                <a:solidFill>
                  <a:srgbClr val="FF0000"/>
                </a:solidFill>
                <a:latin typeface="Calibri"/>
                <a:ea typeface="Calibri"/>
                <a:cs typeface="Calibri"/>
                <a:sym typeface="Calibri"/>
              </a:rPr>
              <a:t> 90 × 20 = 1800</a:t>
            </a:r>
            <a:endParaRPr b="0" i="0" sz="1800" u="none" cap="none" strike="noStrike">
              <a:solidFill>
                <a:srgbClr val="000000"/>
              </a:solidFill>
              <a:latin typeface="Arial"/>
              <a:ea typeface="Arial"/>
              <a:cs typeface="Arial"/>
              <a:sym typeface="Arial"/>
            </a:endParaRPr>
          </a:p>
        </p:txBody>
      </p:sp>
      <p:pic>
        <p:nvPicPr>
          <p:cNvPr id="148" name="Google Shape;148;p27"/>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4"/>
                                        </p:tgtEl>
                                        <p:attrNameLst>
                                          <p:attrName>style.visibility</p:attrName>
                                        </p:attrNameLst>
                                      </p:cBhvr>
                                      <p:to>
                                        <p:strVal val="visible"/>
                                      </p:to>
                                    </p:set>
                                    <p:animEffect filter="fade" transition="in">
                                      <p:cBhvr>
                                        <p:cTn dur="2000"/>
                                        <p:tgtEl>
                                          <p:spTgt spid="1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5"/>
                                        </p:tgtEl>
                                        <p:attrNameLst>
                                          <p:attrName>style.visibility</p:attrName>
                                        </p:attrNameLst>
                                      </p:cBhvr>
                                      <p:to>
                                        <p:strVal val="visible"/>
                                      </p:to>
                                    </p:set>
                                    <p:animEffect filter="fade" transition="in">
                                      <p:cBhvr>
                                        <p:cTn dur="2000"/>
                                        <p:tgtEl>
                                          <p:spTgt spid="14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6"/>
                                        </p:tgtEl>
                                        <p:attrNameLst>
                                          <p:attrName>style.visibility</p:attrName>
                                        </p:attrNameLst>
                                      </p:cBhvr>
                                      <p:to>
                                        <p:strVal val="visible"/>
                                      </p:to>
                                    </p:set>
                                    <p:animEffect filter="fade" transition="in">
                                      <p:cBhvr>
                                        <p:cTn dur="2000"/>
                                        <p:tgtEl>
                                          <p:spTgt spid="14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7"/>
                                        </p:tgtEl>
                                        <p:attrNameLst>
                                          <p:attrName>style.visibility</p:attrName>
                                        </p:attrNameLst>
                                      </p:cBhvr>
                                      <p:to>
                                        <p:strVal val="visible"/>
                                      </p:to>
                                    </p:set>
                                    <p:animEffect filter="fade" transition="in">
                                      <p:cBhvr>
                                        <p:cTn dur="2000"/>
                                        <p:tgtEl>
                                          <p:spTgt spid="14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