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y="5143500" cx="9144000"/>
  <p:notesSz cx="6858000" cy="9144000"/>
  <p:embeddedFontLst>
    <p:embeddedFont>
      <p:font typeface="Bell MT"/>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3" roundtripDataSignature="AMtx7mjkh1aFGGTtS3gN4nTnbCkpED9qW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CA896AF-99B8-4F03-B638-F9FA713BA389}">
  <a:tblStyle styleId="{7CA896AF-99B8-4F03-B638-F9FA713BA389}"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1E8"/>
          </a:solidFill>
        </a:fill>
      </a:tcStyle>
    </a:wholeTbl>
    <a:band1H>
      <a:tcTxStyle/>
      <a:tcStyle>
        <a:fill>
          <a:solidFill>
            <a:srgbClr val="FFE2CD"/>
          </a:solidFill>
        </a:fill>
      </a:tcStyle>
    </a:band1H>
    <a:band2H>
      <a:tcTxStyle/>
    </a:band2H>
    <a:band1V>
      <a:tcTxStyle/>
      <a:tcStyle>
        <a:fill>
          <a:solidFill>
            <a:srgbClr val="FFE2CD"/>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BellMT-bold.fntdata"/><Relationship Id="rId11" Type="http://schemas.openxmlformats.org/officeDocument/2006/relationships/slide" Target="slides/slide4.xml"/><Relationship Id="rId22" Type="http://schemas.openxmlformats.org/officeDocument/2006/relationships/font" Target="fonts/BellMT-boldItalic.fntdata"/><Relationship Id="rId10" Type="http://schemas.openxmlformats.org/officeDocument/2006/relationships/slide" Target="slides/slide3.xml"/><Relationship Id="rId21" Type="http://schemas.openxmlformats.org/officeDocument/2006/relationships/font" Target="fonts/BellMT-italic.fntdata"/><Relationship Id="rId13" Type="http://schemas.openxmlformats.org/officeDocument/2006/relationships/slide" Target="slides/slide6.xml"/><Relationship Id="rId12" Type="http://schemas.openxmlformats.org/officeDocument/2006/relationships/slide" Target="slides/slide5.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commentAuthors" Target="commentAuthors.xml"/><Relationship Id="rId19" Type="http://schemas.openxmlformats.org/officeDocument/2006/relationships/font" Target="fonts/BellMT-regular.fntdata"/><Relationship Id="rId6" Type="http://schemas.openxmlformats.org/officeDocument/2006/relationships/slideMaster" Target="slideMasters/slideMaster1.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glJQ1mI"/>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2" name="Google Shape;172;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8" name="Google Shape;17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 name="Google Shape;6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5" name="Google Shape;85;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2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0" name="Google Shape;20;p28"/>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 name="Google Shape;21;p28"/>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 name="Google Shape;22;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a:lvl1pPr>
            <a:lvl2pPr indent="0" lvl="1" marL="0" marR="0" algn="r">
              <a:lnSpc>
                <a:spcPct val="100000"/>
              </a:lnSpc>
              <a:spcBef>
                <a:spcPts val="0"/>
              </a:spcBef>
              <a:spcAft>
                <a:spcPts val="0"/>
              </a:spcAft>
              <a:buClr>
                <a:srgbClr val="000000"/>
              </a:buClr>
              <a:buSzPts val="1000"/>
              <a:buFont typeface="Arial"/>
              <a:buNone/>
              <a:defRPr/>
            </a:lvl2pPr>
            <a:lvl3pPr indent="0" lvl="2" marL="0" marR="0" algn="r">
              <a:lnSpc>
                <a:spcPct val="100000"/>
              </a:lnSpc>
              <a:spcBef>
                <a:spcPts val="0"/>
              </a:spcBef>
              <a:spcAft>
                <a:spcPts val="0"/>
              </a:spcAft>
              <a:buClr>
                <a:srgbClr val="000000"/>
              </a:buClr>
              <a:buSzPts val="1000"/>
              <a:buFont typeface="Arial"/>
              <a:buNone/>
              <a:defRPr/>
            </a:lvl3pPr>
            <a:lvl4pPr indent="0" lvl="3" marL="0" marR="0" algn="r">
              <a:lnSpc>
                <a:spcPct val="100000"/>
              </a:lnSpc>
              <a:spcBef>
                <a:spcPts val="0"/>
              </a:spcBef>
              <a:spcAft>
                <a:spcPts val="0"/>
              </a:spcAft>
              <a:buClr>
                <a:srgbClr val="000000"/>
              </a:buClr>
              <a:buSzPts val="1000"/>
              <a:buFont typeface="Arial"/>
              <a:buNone/>
              <a:defRPr/>
            </a:lvl4pPr>
            <a:lvl5pPr indent="0" lvl="4" marL="0" marR="0" algn="r">
              <a:lnSpc>
                <a:spcPct val="100000"/>
              </a:lnSpc>
              <a:spcBef>
                <a:spcPts val="0"/>
              </a:spcBef>
              <a:spcAft>
                <a:spcPts val="0"/>
              </a:spcAft>
              <a:buClr>
                <a:srgbClr val="000000"/>
              </a:buClr>
              <a:buSzPts val="1000"/>
              <a:buFont typeface="Arial"/>
              <a:buNone/>
              <a:defRPr/>
            </a:lvl5pPr>
            <a:lvl6pPr indent="0" lvl="5" marL="0" marR="0" algn="r">
              <a:lnSpc>
                <a:spcPct val="100000"/>
              </a:lnSpc>
              <a:spcBef>
                <a:spcPts val="0"/>
              </a:spcBef>
              <a:spcAft>
                <a:spcPts val="0"/>
              </a:spcAft>
              <a:buClr>
                <a:srgbClr val="000000"/>
              </a:buClr>
              <a:buSzPts val="1000"/>
              <a:buFont typeface="Arial"/>
              <a:buNone/>
              <a:defRPr/>
            </a:lvl6pPr>
            <a:lvl7pPr indent="0" lvl="6" marL="0" marR="0" algn="r">
              <a:lnSpc>
                <a:spcPct val="100000"/>
              </a:lnSpc>
              <a:spcBef>
                <a:spcPts val="0"/>
              </a:spcBef>
              <a:spcAft>
                <a:spcPts val="0"/>
              </a:spcAft>
              <a:buClr>
                <a:srgbClr val="000000"/>
              </a:buClr>
              <a:buSzPts val="1000"/>
              <a:buFont typeface="Arial"/>
              <a:buNone/>
              <a:defRPr/>
            </a:lvl7pPr>
            <a:lvl8pPr indent="0" lvl="7" marL="0" marR="0" algn="r">
              <a:lnSpc>
                <a:spcPct val="100000"/>
              </a:lnSpc>
              <a:spcBef>
                <a:spcPts val="0"/>
              </a:spcBef>
              <a:spcAft>
                <a:spcPts val="0"/>
              </a:spcAft>
              <a:buClr>
                <a:srgbClr val="000000"/>
              </a:buClr>
              <a:buSzPts val="1000"/>
              <a:buFont typeface="Arial"/>
              <a:buNone/>
              <a:defRPr/>
            </a:lvl8pPr>
            <a:lvl9pPr indent="0" lvl="8" marL="0" marR="0" algn="r">
              <a:lnSpc>
                <a:spcPct val="100000"/>
              </a:lnSpc>
              <a:spcBef>
                <a:spcPts val="0"/>
              </a:spcBef>
              <a:spcAft>
                <a:spcPts val="0"/>
              </a:spcAft>
              <a:buClr>
                <a:srgbClr val="000000"/>
              </a:buClr>
              <a:buSzPts val="1000"/>
              <a:buFont typeface="Aria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1.xml"/><Relationship Id="rId4" Type="http://schemas.openxmlformats.org/officeDocument/2006/relationships/image" Target="../media/image2.jpg"/><Relationship Id="rId5"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comments" Target="../comments/commen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sp>
        <p:nvSpPr>
          <p:cNvPr id="61" name="Google Shape;61;p1"/>
          <p:cNvSpPr txBox="1"/>
          <p:nvPr/>
        </p:nvSpPr>
        <p:spPr>
          <a:xfrm>
            <a:off x="1534774" y="963525"/>
            <a:ext cx="6607990" cy="2837544"/>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13</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Rounding off- Estimation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400" u="none" cap="none" strike="noStrike">
                <a:solidFill>
                  <a:srgbClr val="000000"/>
                </a:solidFill>
                <a:latin typeface="Arial"/>
                <a:ea typeface="Arial"/>
                <a:cs typeface="Arial"/>
                <a:sym typeface="Arial"/>
              </a:rPr>
              <a:t>SUBTOPIC : </a:t>
            </a:r>
            <a:r>
              <a:rPr b="1" i="0" lang="en" sz="1800" u="none" cap="none" strike="noStrike">
                <a:solidFill>
                  <a:srgbClr val="000000"/>
                </a:solidFill>
                <a:latin typeface="Calibri"/>
                <a:ea typeface="Calibri"/>
                <a:cs typeface="Calibri"/>
                <a:sym typeface="Calibri"/>
              </a:rPr>
              <a:t>Estimation (Story sums)</a:t>
            </a:r>
            <a:endParaRPr/>
          </a:p>
          <a:p>
            <a:pPr indent="0" lvl="0" marL="0" marR="0" rtl="0" algn="l">
              <a:lnSpc>
                <a:spcPct val="150000"/>
              </a:lnSpc>
              <a:spcBef>
                <a:spcPts val="0"/>
              </a:spcBef>
              <a:spcAft>
                <a:spcPts val="0"/>
              </a:spcAft>
              <a:buNone/>
            </a:pPr>
            <a:r>
              <a:rPr b="1" i="0" lang="en" sz="1800" u="none" cap="none" strike="noStrike">
                <a:solidFill>
                  <a:srgbClr val="000000"/>
                </a:solidFill>
                <a:latin typeface="Calibri"/>
                <a:ea typeface="Calibri"/>
                <a:cs typeface="Calibri"/>
                <a:sym typeface="Calibri"/>
              </a:rPr>
              <a:t>	   Discussion of Examples</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2400" u="none" cap="none" strike="noStrike">
                <a:solidFill>
                  <a:srgbClr val="000000"/>
                </a:solidFill>
                <a:latin typeface="Arial"/>
                <a:ea typeface="Arial"/>
                <a:cs typeface="Arial"/>
                <a:sym typeface="Arial"/>
              </a:rPr>
            </a:br>
            <a:br>
              <a:rPr b="0" i="0" lang="en" sz="2400" u="none" cap="none" strike="noStrike">
                <a:solidFill>
                  <a:srgbClr val="000000"/>
                </a:solidFill>
                <a:latin typeface="Arial"/>
                <a:ea typeface="Arial"/>
                <a:cs typeface="Arial"/>
                <a:sym typeface="Arial"/>
              </a:rPr>
            </a:br>
            <a:endParaRPr b="1" i="0" sz="1400" u="none" cap="none" strike="noStrike">
              <a:solidFill>
                <a:srgbClr val="000000"/>
              </a:solidFill>
              <a:latin typeface="Arial"/>
              <a:ea typeface="Arial"/>
              <a:cs typeface="Arial"/>
              <a:sym typeface="Arial"/>
            </a:endParaRPr>
          </a:p>
        </p:txBody>
      </p:sp>
      <p:pic>
        <p:nvPicPr>
          <p:cNvPr id="62" name="Google Shape;62;p1"/>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7"/>
          <p:cNvSpPr txBox="1"/>
          <p:nvPr/>
        </p:nvSpPr>
        <p:spPr>
          <a:xfrm>
            <a:off x="899769" y="972921"/>
            <a:ext cx="8061205" cy="254291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2400" u="none" cap="none" strike="noStrike">
                <a:solidFill>
                  <a:srgbClr val="FF0000"/>
                </a:solidFill>
                <a:latin typeface="Calibri"/>
                <a:ea typeface="Calibri"/>
                <a:cs typeface="Calibri"/>
                <a:sym typeface="Calibri"/>
              </a:rPr>
              <a:t>HOME WORK-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2400" u="none" cap="none" strike="noStrike">
                <a:solidFill>
                  <a:srgbClr val="000000"/>
                </a:solidFill>
                <a:latin typeface="Calibri"/>
                <a:ea typeface="Calibri"/>
                <a:cs typeface="Calibri"/>
                <a:sym typeface="Calibri"/>
              </a:rPr>
              <a:t>		Practice examples</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2400" u="none" cap="none" strike="noStrike">
              <a:solidFill>
                <a:srgbClr val="000000"/>
              </a:solidFill>
              <a:latin typeface="Arial"/>
              <a:ea typeface="Arial"/>
              <a:cs typeface="Arial"/>
              <a:sym typeface="Arial"/>
            </a:endParaRPr>
          </a:p>
        </p:txBody>
      </p:sp>
      <p:pic>
        <p:nvPicPr>
          <p:cNvPr id="175" name="Google Shape;175;p27"/>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7"/>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81" name="Google Shape;181;p7"/>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20"/>
          <p:cNvSpPr txBox="1"/>
          <p:nvPr/>
        </p:nvSpPr>
        <p:spPr>
          <a:xfrm>
            <a:off x="272675" y="285050"/>
            <a:ext cx="3683099" cy="59622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800" u="none" cap="none" strike="noStrike">
              <a:solidFill>
                <a:srgbClr val="000000"/>
              </a:solidFill>
              <a:latin typeface="Arial"/>
              <a:ea typeface="Arial"/>
              <a:cs typeface="Arial"/>
              <a:sym typeface="Arial"/>
            </a:endParaRPr>
          </a:p>
        </p:txBody>
      </p:sp>
      <p:pic>
        <p:nvPicPr>
          <p:cNvPr descr="C:\Users\Sanjukta Dash\Downloads\Number_puzzle_31537767337.jpg" id="68" name="Google Shape;68;p20"/>
          <p:cNvPicPr preferRelativeResize="0"/>
          <p:nvPr/>
        </p:nvPicPr>
        <p:blipFill rotWithShape="1">
          <a:blip r:embed="rId3">
            <a:alphaModFix/>
          </a:blip>
          <a:srcRect b="0" l="7908" r="5470" t="15"/>
          <a:stretch/>
        </p:blipFill>
        <p:spPr>
          <a:xfrm>
            <a:off x="2138287" y="668215"/>
            <a:ext cx="4107767" cy="3523957"/>
          </a:xfrm>
          <a:prstGeom prst="rect">
            <a:avLst/>
          </a:prstGeom>
          <a:noFill/>
          <a:ln>
            <a:noFill/>
          </a:ln>
        </p:spPr>
      </p:pic>
      <p:sp>
        <p:nvSpPr>
          <p:cNvPr id="69" name="Google Shape;69;p20"/>
          <p:cNvSpPr/>
          <p:nvPr/>
        </p:nvSpPr>
        <p:spPr>
          <a:xfrm>
            <a:off x="2754451" y="237369"/>
            <a:ext cx="2890535" cy="369332"/>
          </a:xfrm>
          <a:prstGeom prst="rect">
            <a:avLst/>
          </a:prstGeom>
          <a:solidFill>
            <a:schemeClr val="lt1"/>
          </a:solidFill>
          <a:ln cap="flat" cmpd="sng" w="25400">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rgbClr val="C00000"/>
                </a:solidFill>
                <a:latin typeface="Arial"/>
                <a:ea typeface="Arial"/>
                <a:cs typeface="Arial"/>
                <a:sym typeface="Arial"/>
              </a:rPr>
              <a:t>Solve this number puzzle?</a:t>
            </a:r>
            <a:endParaRPr b="0" i="0" sz="1800" u="none" cap="none" strike="noStrike">
              <a:solidFill>
                <a:srgbClr val="C00000"/>
              </a:solidFill>
              <a:latin typeface="Arial"/>
              <a:ea typeface="Arial"/>
              <a:cs typeface="Arial"/>
              <a:sym typeface="Arial"/>
            </a:endParaRPr>
          </a:p>
        </p:txBody>
      </p:sp>
      <p:graphicFrame>
        <p:nvGraphicFramePr>
          <p:cNvPr id="70" name="Google Shape;70;p20"/>
          <p:cNvGraphicFramePr/>
          <p:nvPr/>
        </p:nvGraphicFramePr>
        <p:xfrm>
          <a:off x="2597833" y="4327476"/>
          <a:ext cx="3000000" cy="3000000"/>
        </p:xfrm>
        <a:graphic>
          <a:graphicData uri="http://schemas.openxmlformats.org/drawingml/2006/table">
            <a:tbl>
              <a:tblPr>
                <a:noFill/>
                <a:tableStyleId>{7CA896AF-99B8-4F03-B638-F9FA713BA389}</a:tableStyleId>
              </a:tblPr>
              <a:tblGrid>
                <a:gridCol w="1524000"/>
                <a:gridCol w="1524000"/>
              </a:tblGrid>
              <a:tr h="177800">
                <a:tc>
                  <a:txBody>
                    <a:bodyPr/>
                    <a:lstStyle/>
                    <a:p>
                      <a:pPr indent="0" lvl="0" marL="0" marR="0" rtl="0" algn="ctr">
                        <a:lnSpc>
                          <a:spcPct val="100000"/>
                        </a:lnSpc>
                        <a:spcBef>
                          <a:spcPts val="0"/>
                        </a:spcBef>
                        <a:spcAft>
                          <a:spcPts val="0"/>
                        </a:spcAft>
                        <a:buNone/>
                      </a:pPr>
                      <a:r>
                        <a:rPr lang="en" sz="1400" u="none" cap="none" strike="noStrike"/>
                        <a:t>A) 40 </a:t>
                      </a:r>
                      <a:endParaRPr/>
                    </a:p>
                  </a:txBody>
                  <a:tcPr marT="63500" marB="63500" marR="95250" marL="63500" anchor="ctr"/>
                </a:tc>
                <a:tc>
                  <a:txBody>
                    <a:bodyPr/>
                    <a:lstStyle/>
                    <a:p>
                      <a:pPr indent="0" lvl="0" marL="0" marR="0" rtl="0" algn="ctr">
                        <a:lnSpc>
                          <a:spcPct val="100000"/>
                        </a:lnSpc>
                        <a:spcBef>
                          <a:spcPts val="0"/>
                        </a:spcBef>
                        <a:spcAft>
                          <a:spcPts val="0"/>
                        </a:spcAft>
                        <a:buNone/>
                      </a:pPr>
                      <a:r>
                        <a:rPr lang="en" sz="1400" u="none" cap="none" strike="noStrike"/>
                        <a:t>B) 44</a:t>
                      </a:r>
                      <a:endParaRPr/>
                    </a:p>
                  </a:txBody>
                  <a:tcPr marT="63500" marB="63500" marR="63500" marL="63500" anchor="ctr"/>
                </a:tc>
              </a:tr>
              <a:tr h="177800">
                <a:tc>
                  <a:txBody>
                    <a:bodyPr/>
                    <a:lstStyle/>
                    <a:p>
                      <a:pPr indent="0" lvl="0" marL="0" marR="0" rtl="0" algn="ctr">
                        <a:lnSpc>
                          <a:spcPct val="100000"/>
                        </a:lnSpc>
                        <a:spcBef>
                          <a:spcPts val="0"/>
                        </a:spcBef>
                        <a:spcAft>
                          <a:spcPts val="0"/>
                        </a:spcAft>
                        <a:buNone/>
                      </a:pPr>
                      <a:r>
                        <a:rPr lang="en" sz="1400" u="none" cap="none" strike="noStrike"/>
                        <a:t>C) 60</a:t>
                      </a:r>
                      <a:endParaRPr/>
                    </a:p>
                  </a:txBody>
                  <a:tcPr marT="63500" marB="63500" marR="95250" marL="63500" anchor="ctr"/>
                </a:tc>
                <a:tc>
                  <a:txBody>
                    <a:bodyPr/>
                    <a:lstStyle/>
                    <a:p>
                      <a:pPr indent="0" lvl="0" marL="0" marR="0" rtl="0" algn="ctr">
                        <a:lnSpc>
                          <a:spcPct val="100000"/>
                        </a:lnSpc>
                        <a:spcBef>
                          <a:spcPts val="0"/>
                        </a:spcBef>
                        <a:spcAft>
                          <a:spcPts val="0"/>
                        </a:spcAft>
                        <a:buNone/>
                      </a:pPr>
                      <a:r>
                        <a:rPr lang="en" sz="1400" u="none" cap="none" strike="noStrike"/>
                        <a:t>D) 56</a:t>
                      </a:r>
                      <a:endParaRPr/>
                    </a:p>
                  </a:txBody>
                  <a:tcPr marT="63500" marB="63500" marR="63500" marL="63500" anchor="ctr"/>
                </a:tc>
              </a:tr>
            </a:tbl>
          </a:graphicData>
        </a:graphic>
      </p:graphicFrame>
      <p:sp>
        <p:nvSpPr>
          <p:cNvPr id="71" name="Google Shape;71;p20"/>
          <p:cNvSpPr/>
          <p:nvPr/>
        </p:nvSpPr>
        <p:spPr>
          <a:xfrm>
            <a:off x="0" y="0"/>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2A2A2A"/>
              </a:buClr>
              <a:buSzPts val="1200"/>
              <a:buFont typeface="Arial"/>
              <a:buNone/>
            </a:pPr>
            <a:br>
              <a:rPr b="0" i="0" lang="en" sz="1200" u="none" cap="none" strike="noStrike">
                <a:solidFill>
                  <a:srgbClr val="2A2A2A"/>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p:txBody>
      </p:sp>
      <p:pic>
        <p:nvPicPr>
          <p:cNvPr id="72" name="Google Shape;72;p20"/>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21"/>
          <p:cNvSpPr txBox="1"/>
          <p:nvPr/>
        </p:nvSpPr>
        <p:spPr>
          <a:xfrm>
            <a:off x="272675" y="285050"/>
            <a:ext cx="3683099" cy="59622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800" u="none" cap="none" strike="noStrike">
              <a:solidFill>
                <a:srgbClr val="000000"/>
              </a:solidFill>
              <a:latin typeface="Arial"/>
              <a:ea typeface="Arial"/>
              <a:cs typeface="Arial"/>
              <a:sym typeface="Arial"/>
            </a:endParaRPr>
          </a:p>
        </p:txBody>
      </p:sp>
      <p:sp>
        <p:nvSpPr>
          <p:cNvPr id="78" name="Google Shape;78;p21"/>
          <p:cNvSpPr/>
          <p:nvPr/>
        </p:nvSpPr>
        <p:spPr>
          <a:xfrm>
            <a:off x="2325387" y="230335"/>
            <a:ext cx="3698448" cy="369332"/>
          </a:xfrm>
          <a:prstGeom prst="rect">
            <a:avLst/>
          </a:prstGeom>
          <a:solidFill>
            <a:schemeClr val="lt1"/>
          </a:solidFill>
          <a:ln cap="flat" cmpd="sng" w="25400">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rgbClr val="C00000"/>
                </a:solidFill>
                <a:latin typeface="Arial"/>
                <a:ea typeface="Arial"/>
                <a:cs typeface="Arial"/>
                <a:sym typeface="Arial"/>
              </a:rPr>
              <a:t>Solve the missing number puzzle?</a:t>
            </a:r>
            <a:endParaRPr b="0" i="0" sz="1800" u="none" cap="none" strike="noStrike">
              <a:solidFill>
                <a:srgbClr val="C00000"/>
              </a:solidFill>
              <a:latin typeface="Arial"/>
              <a:ea typeface="Arial"/>
              <a:cs typeface="Arial"/>
              <a:sym typeface="Arial"/>
            </a:endParaRPr>
          </a:p>
        </p:txBody>
      </p:sp>
      <p:graphicFrame>
        <p:nvGraphicFramePr>
          <p:cNvPr id="79" name="Google Shape;79;p21"/>
          <p:cNvGraphicFramePr/>
          <p:nvPr/>
        </p:nvGraphicFramePr>
        <p:xfrm>
          <a:off x="2597834" y="3961716"/>
          <a:ext cx="3000000" cy="3000000"/>
        </p:xfrm>
        <a:graphic>
          <a:graphicData uri="http://schemas.openxmlformats.org/drawingml/2006/table">
            <a:tbl>
              <a:tblPr>
                <a:noFill/>
                <a:tableStyleId>{7CA896AF-99B8-4F03-B638-F9FA713BA389}</a:tableStyleId>
              </a:tblPr>
              <a:tblGrid>
                <a:gridCol w="1524000"/>
                <a:gridCol w="1524000"/>
              </a:tblGrid>
              <a:tr h="177800">
                <a:tc>
                  <a:txBody>
                    <a:bodyPr/>
                    <a:lstStyle/>
                    <a:p>
                      <a:pPr indent="0" lvl="0" marL="0" marR="0" rtl="0" algn="ctr">
                        <a:lnSpc>
                          <a:spcPct val="100000"/>
                        </a:lnSpc>
                        <a:spcBef>
                          <a:spcPts val="0"/>
                        </a:spcBef>
                        <a:spcAft>
                          <a:spcPts val="0"/>
                        </a:spcAft>
                        <a:buNone/>
                      </a:pPr>
                      <a:r>
                        <a:rPr lang="en" sz="1400" u="none" cap="none" strike="noStrike"/>
                        <a:t>A) 58</a:t>
                      </a:r>
                      <a:endParaRPr sz="1400" u="none" cap="none" strike="noStrike"/>
                    </a:p>
                  </a:txBody>
                  <a:tcPr marT="63500" marB="63500" marR="95250" marL="63500" anchor="ctr"/>
                </a:tc>
                <a:tc>
                  <a:txBody>
                    <a:bodyPr/>
                    <a:lstStyle/>
                    <a:p>
                      <a:pPr indent="0" lvl="0" marL="0" marR="0" rtl="0" algn="ctr">
                        <a:lnSpc>
                          <a:spcPct val="100000"/>
                        </a:lnSpc>
                        <a:spcBef>
                          <a:spcPts val="0"/>
                        </a:spcBef>
                        <a:spcAft>
                          <a:spcPts val="0"/>
                        </a:spcAft>
                        <a:buNone/>
                      </a:pPr>
                      <a:r>
                        <a:rPr lang="en" sz="1400" u="none" cap="none" strike="noStrike"/>
                        <a:t>B) 63</a:t>
                      </a:r>
                      <a:endParaRPr sz="1400" u="none" cap="none" strike="noStrike"/>
                    </a:p>
                  </a:txBody>
                  <a:tcPr marT="63500" marB="63500" marR="63500" marL="63500" anchor="ctr"/>
                </a:tc>
              </a:tr>
              <a:tr h="177800">
                <a:tc>
                  <a:txBody>
                    <a:bodyPr/>
                    <a:lstStyle/>
                    <a:p>
                      <a:pPr indent="0" lvl="0" marL="0" marR="0" rtl="0" algn="ctr">
                        <a:lnSpc>
                          <a:spcPct val="100000"/>
                        </a:lnSpc>
                        <a:spcBef>
                          <a:spcPts val="0"/>
                        </a:spcBef>
                        <a:spcAft>
                          <a:spcPts val="0"/>
                        </a:spcAft>
                        <a:buNone/>
                      </a:pPr>
                      <a:r>
                        <a:rPr lang="en" sz="1400" u="none" cap="none" strike="noStrike"/>
                        <a:t>C) 78</a:t>
                      </a:r>
                      <a:endParaRPr sz="1400" u="none" cap="none" strike="noStrike"/>
                    </a:p>
                  </a:txBody>
                  <a:tcPr marT="63500" marB="63500" marR="95250" marL="63500" anchor="ctr"/>
                </a:tc>
                <a:tc>
                  <a:txBody>
                    <a:bodyPr/>
                    <a:lstStyle/>
                    <a:p>
                      <a:pPr indent="0" lvl="0" marL="0" marR="0" rtl="0" algn="ctr">
                        <a:lnSpc>
                          <a:spcPct val="100000"/>
                        </a:lnSpc>
                        <a:spcBef>
                          <a:spcPts val="0"/>
                        </a:spcBef>
                        <a:spcAft>
                          <a:spcPts val="0"/>
                        </a:spcAft>
                        <a:buNone/>
                      </a:pPr>
                      <a:r>
                        <a:rPr lang="en" sz="1400" u="none" cap="none" strike="noStrike"/>
                        <a:t>D) 65</a:t>
                      </a:r>
                      <a:endParaRPr sz="1400" u="none" cap="none" strike="noStrike"/>
                    </a:p>
                  </a:txBody>
                  <a:tcPr marT="63500" marB="63500" marR="63500" marL="63500" anchor="ctr"/>
                </a:tc>
              </a:tr>
            </a:tbl>
          </a:graphicData>
        </a:graphic>
      </p:graphicFrame>
      <p:sp>
        <p:nvSpPr>
          <p:cNvPr id="80" name="Google Shape;80;p21"/>
          <p:cNvSpPr/>
          <p:nvPr/>
        </p:nvSpPr>
        <p:spPr>
          <a:xfrm>
            <a:off x="0" y="0"/>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2A2A2A"/>
              </a:buClr>
              <a:buSzPts val="1200"/>
              <a:buFont typeface="Arial"/>
              <a:buNone/>
            </a:pPr>
            <a:br>
              <a:rPr b="0" i="0" lang="en" sz="1200" u="none" cap="none" strike="noStrike">
                <a:solidFill>
                  <a:srgbClr val="2A2A2A"/>
                </a:solidFill>
                <a:latin typeface="Arial"/>
                <a:ea typeface="Arial"/>
                <a:cs typeface="Arial"/>
                <a:sym typeface="Arial"/>
              </a:rPr>
            </a:br>
            <a:endParaRPr b="0" i="0" sz="1800" u="none" cap="none" strike="noStrike">
              <a:solidFill>
                <a:schemeClr val="dk1"/>
              </a:solidFill>
              <a:latin typeface="Arial"/>
              <a:ea typeface="Arial"/>
              <a:cs typeface="Arial"/>
              <a:sym typeface="Arial"/>
            </a:endParaRPr>
          </a:p>
        </p:txBody>
      </p:sp>
      <p:pic>
        <p:nvPicPr>
          <p:cNvPr descr="C:\Users\Sanjukta Dash\Downloads\number_puzzle31533710656.jpg" id="81" name="Google Shape;81;p21"/>
          <p:cNvPicPr preferRelativeResize="0"/>
          <p:nvPr/>
        </p:nvPicPr>
        <p:blipFill rotWithShape="1">
          <a:blip r:embed="rId3">
            <a:alphaModFix/>
          </a:blip>
          <a:srcRect b="5830" l="0" r="0" t="0"/>
          <a:stretch/>
        </p:blipFill>
        <p:spPr>
          <a:xfrm>
            <a:off x="2548401" y="738065"/>
            <a:ext cx="3175000" cy="2989873"/>
          </a:xfrm>
          <a:prstGeom prst="rect">
            <a:avLst/>
          </a:prstGeom>
          <a:noFill/>
          <a:ln>
            <a:noFill/>
          </a:ln>
        </p:spPr>
      </p:pic>
      <p:pic>
        <p:nvPicPr>
          <p:cNvPr id="82" name="Google Shape;82;p21"/>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22"/>
          <p:cNvSpPr txBox="1"/>
          <p:nvPr/>
        </p:nvSpPr>
        <p:spPr>
          <a:xfrm>
            <a:off x="272675" y="285050"/>
            <a:ext cx="8688300" cy="4600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6.3 ESTIMATION – STORY SUMS</a:t>
            </a:r>
            <a:endParaRPr b="1" i="0" sz="2200" u="none" cap="none" strike="noStrike">
              <a:solidFill>
                <a:srgbClr val="FF0000"/>
              </a:solidFill>
              <a:latin typeface="Arial"/>
              <a:ea typeface="Arial"/>
              <a:cs typeface="Arial"/>
              <a:sym typeface="Arial"/>
            </a:endParaRPr>
          </a:p>
        </p:txBody>
      </p:sp>
      <p:sp>
        <p:nvSpPr>
          <p:cNvPr id="88" name="Google Shape;88;p22"/>
          <p:cNvSpPr txBox="1"/>
          <p:nvPr/>
        </p:nvSpPr>
        <p:spPr>
          <a:xfrm>
            <a:off x="395001" y="899238"/>
            <a:ext cx="8232532" cy="4070695"/>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none" cap="none" strike="noStrike">
                <a:solidFill>
                  <a:srgbClr val="000000"/>
                </a:solidFill>
                <a:latin typeface="Bell MT"/>
                <a:ea typeface="Bell MT"/>
                <a:cs typeface="Bell MT"/>
                <a:sym typeface="Bell MT"/>
              </a:rPr>
              <a:t>RULE – In case rounding off </a:t>
            </a:r>
            <a:r>
              <a:rPr b="1" i="0" lang="en" sz="2000" u="none" cap="none" strike="noStrike">
                <a:solidFill>
                  <a:srgbClr val="FF0000"/>
                </a:solidFill>
                <a:latin typeface="Bell MT"/>
                <a:ea typeface="Bell MT"/>
                <a:cs typeface="Bell MT"/>
                <a:sym typeface="Bell MT"/>
              </a:rPr>
              <a:t>place value is not specified</a:t>
            </a:r>
            <a:r>
              <a:rPr b="1" i="0" lang="en" sz="2000" u="none" cap="none" strike="noStrike">
                <a:solidFill>
                  <a:srgbClr val="000000"/>
                </a:solidFill>
                <a:latin typeface="Bell MT"/>
                <a:ea typeface="Bell MT"/>
                <a:cs typeface="Bell MT"/>
                <a:sym typeface="Bell MT"/>
              </a:rPr>
              <a:t>, we add or subtract numbers having different digits by </a:t>
            </a:r>
            <a:r>
              <a:rPr b="1" i="0" lang="en" sz="2000" u="none" cap="none" strike="noStrike">
                <a:solidFill>
                  <a:srgbClr val="FF0000"/>
                </a:solidFill>
                <a:latin typeface="Bell MT"/>
                <a:ea typeface="Bell MT"/>
                <a:cs typeface="Bell MT"/>
                <a:sym typeface="Bell MT"/>
              </a:rPr>
              <a:t>rounding off all the numbers to the greatest place of the number having the least number of digits.</a:t>
            </a:r>
            <a:endParaRPr/>
          </a:p>
          <a:p>
            <a:pPr indent="0" lvl="0" marL="0" marR="0" rtl="0" algn="just">
              <a:lnSpc>
                <a:spcPct val="150000"/>
              </a:lnSpc>
              <a:spcBef>
                <a:spcPts val="0"/>
              </a:spcBef>
              <a:spcAft>
                <a:spcPts val="0"/>
              </a:spcAft>
              <a:buNone/>
            </a:pPr>
            <a:r>
              <a:t/>
            </a:r>
            <a:endParaRPr b="1" i="0" sz="2000" u="none" cap="none" strike="noStrike">
              <a:solidFill>
                <a:srgbClr val="000000"/>
              </a:solidFill>
              <a:latin typeface="Bell MT"/>
              <a:ea typeface="Bell MT"/>
              <a:cs typeface="Bell MT"/>
              <a:sym typeface="Bell MT"/>
            </a:endParaRPr>
          </a:p>
          <a:p>
            <a:pPr indent="0" lvl="0" marL="0" marR="0" rtl="0" algn="ctr">
              <a:lnSpc>
                <a:spcPct val="150000"/>
              </a:lnSpc>
              <a:spcBef>
                <a:spcPts val="0"/>
              </a:spcBef>
              <a:spcAft>
                <a:spcPts val="0"/>
              </a:spcAft>
              <a:buNone/>
            </a:pPr>
            <a:r>
              <a:rPr b="1" i="0" lang="en" sz="2000" u="none" cap="none" strike="noStrike">
                <a:solidFill>
                  <a:srgbClr val="FF0000"/>
                </a:solidFill>
                <a:latin typeface="Bell MT"/>
                <a:ea typeface="Bell MT"/>
                <a:cs typeface="Bell MT"/>
                <a:sym typeface="Bell MT"/>
              </a:rPr>
              <a:t>An estimation is the answer close to the actual answer.</a:t>
            </a:r>
            <a:endParaRPr/>
          </a:p>
          <a:p>
            <a:pPr indent="0" lvl="0" marL="0" marR="0" rtl="0" algn="just">
              <a:lnSpc>
                <a:spcPct val="15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descr="C:\Users\Sanjukta Dash\Downloads\images.jpg" id="89" name="Google Shape;89;p22"/>
          <p:cNvPicPr preferRelativeResize="0"/>
          <p:nvPr/>
        </p:nvPicPr>
        <p:blipFill rotWithShape="1">
          <a:blip r:embed="rId4">
            <a:alphaModFix/>
          </a:blip>
          <a:srcRect b="0" l="0" r="0" t="0"/>
          <a:stretch/>
        </p:blipFill>
        <p:spPr>
          <a:xfrm>
            <a:off x="1" y="3762934"/>
            <a:ext cx="1778000" cy="1380565"/>
          </a:xfrm>
          <a:prstGeom prst="rect">
            <a:avLst/>
          </a:prstGeom>
          <a:noFill/>
          <a:ln>
            <a:noFill/>
          </a:ln>
        </p:spPr>
      </p:pic>
      <p:pic>
        <p:nvPicPr>
          <p:cNvPr id="90" name="Google Shape;90;p22"/>
          <p:cNvPicPr preferRelativeResize="0"/>
          <p:nvPr/>
        </p:nvPicPr>
        <p:blipFill rotWithShape="1">
          <a:blip r:embed="rId5">
            <a:alphaModFix/>
          </a:blip>
          <a:srcRect b="0" l="0" r="0" t="0"/>
          <a:stretch/>
        </p:blipFill>
        <p:spPr>
          <a:xfrm>
            <a:off x="8063323" y="76200"/>
            <a:ext cx="1024924" cy="678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3"/>
          <p:cNvSpPr txBox="1"/>
          <p:nvPr>
            <p:ph type="title"/>
          </p:nvPr>
        </p:nvSpPr>
        <p:spPr>
          <a:xfrm>
            <a:off x="862569" y="184032"/>
            <a:ext cx="7367031" cy="474334"/>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 STORY SUMS</a:t>
            </a:r>
            <a:endParaRPr b="1" sz="2200">
              <a:solidFill>
                <a:srgbClr val="FF0000"/>
              </a:solidFill>
            </a:endParaRPr>
          </a:p>
        </p:txBody>
      </p:sp>
      <p:sp>
        <p:nvSpPr>
          <p:cNvPr id="96" name="Google Shape;96;p23"/>
          <p:cNvSpPr txBox="1"/>
          <p:nvPr>
            <p:ph idx="1" type="body"/>
          </p:nvPr>
        </p:nvSpPr>
        <p:spPr>
          <a:xfrm>
            <a:off x="127001" y="677334"/>
            <a:ext cx="8906932" cy="1034734"/>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EXAMPLE 1 </a:t>
            </a:r>
            <a:endParaRPr/>
          </a:p>
          <a:p>
            <a:pPr indent="-342900" lvl="0" marL="457200" rtl="0" algn="l">
              <a:lnSpc>
                <a:spcPct val="150000"/>
              </a:lnSpc>
              <a:spcBef>
                <a:spcPts val="0"/>
              </a:spcBef>
              <a:spcAft>
                <a:spcPts val="0"/>
              </a:spcAft>
              <a:buSzPts val="1800"/>
              <a:buNone/>
            </a:pPr>
            <a:r>
              <a:rPr b="1" lang="en">
                <a:solidFill>
                  <a:srgbClr val="FF0000"/>
                </a:solidFill>
                <a:latin typeface="Calibri"/>
                <a:ea typeface="Calibri"/>
                <a:cs typeface="Calibri"/>
                <a:sym typeface="Calibri"/>
              </a:rPr>
              <a:t> Mr. Singh has 193 Pepsi, 187 Coca Cola and 95 Fanta bottles in his shop. Estimate about how many bottles he has in stock by rounding off  each number to the nearest tens.</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97" name="Google Shape;97;p23"/>
          <p:cNvSpPr txBox="1"/>
          <p:nvPr/>
        </p:nvSpPr>
        <p:spPr>
          <a:xfrm>
            <a:off x="3739366" y="3142604"/>
            <a:ext cx="62835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190</a:t>
            </a:r>
            <a:endParaRPr b="0" i="0" sz="1800" u="none" cap="none" strike="noStrike">
              <a:solidFill>
                <a:srgbClr val="000000"/>
              </a:solidFill>
              <a:latin typeface="Calibri"/>
              <a:ea typeface="Calibri"/>
              <a:cs typeface="Calibri"/>
              <a:sym typeface="Calibri"/>
            </a:endParaRPr>
          </a:p>
        </p:txBody>
      </p:sp>
      <p:cxnSp>
        <p:nvCxnSpPr>
          <p:cNvPr id="98" name="Google Shape;98;p23"/>
          <p:cNvCxnSpPr/>
          <p:nvPr/>
        </p:nvCxnSpPr>
        <p:spPr>
          <a:xfrm flipH="1" rot="10800000">
            <a:off x="3320915" y="4020225"/>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99" name="Google Shape;99;p23"/>
          <p:cNvSpPr/>
          <p:nvPr/>
        </p:nvSpPr>
        <p:spPr>
          <a:xfrm>
            <a:off x="3529879" y="3432425"/>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a:t>
            </a:r>
            <a:endParaRPr b="0" i="0" sz="2000" u="none" cap="none" strike="noStrike">
              <a:solidFill>
                <a:schemeClr val="dk1"/>
              </a:solidFill>
              <a:latin typeface="Arial"/>
              <a:ea typeface="Arial"/>
              <a:cs typeface="Arial"/>
              <a:sym typeface="Arial"/>
            </a:endParaRPr>
          </a:p>
        </p:txBody>
      </p:sp>
      <p:sp>
        <p:nvSpPr>
          <p:cNvPr id="100" name="Google Shape;100;p23"/>
          <p:cNvSpPr txBox="1"/>
          <p:nvPr/>
        </p:nvSpPr>
        <p:spPr>
          <a:xfrm>
            <a:off x="3711800" y="3600165"/>
            <a:ext cx="56836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100</a:t>
            </a:r>
            <a:endParaRPr b="0" i="0" sz="1800" u="none" cap="none" strike="noStrike">
              <a:solidFill>
                <a:srgbClr val="000000"/>
              </a:solidFill>
              <a:latin typeface="Calibri"/>
              <a:ea typeface="Calibri"/>
              <a:cs typeface="Calibri"/>
              <a:sym typeface="Calibri"/>
            </a:endParaRPr>
          </a:p>
        </p:txBody>
      </p:sp>
      <p:sp>
        <p:nvSpPr>
          <p:cNvPr id="101" name="Google Shape;101;p23"/>
          <p:cNvSpPr txBox="1"/>
          <p:nvPr/>
        </p:nvSpPr>
        <p:spPr>
          <a:xfrm>
            <a:off x="3692800" y="4034865"/>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480</a:t>
            </a:r>
            <a:endParaRPr b="1" i="0" sz="1800" u="none" cap="none" strike="noStrike">
              <a:solidFill>
                <a:srgbClr val="FF0000"/>
              </a:solidFill>
              <a:latin typeface="Calibri"/>
              <a:ea typeface="Calibri"/>
              <a:cs typeface="Calibri"/>
              <a:sym typeface="Calibri"/>
            </a:endParaRPr>
          </a:p>
        </p:txBody>
      </p:sp>
      <p:sp>
        <p:nvSpPr>
          <p:cNvPr id="102" name="Google Shape;102;p23"/>
          <p:cNvSpPr txBox="1"/>
          <p:nvPr/>
        </p:nvSpPr>
        <p:spPr>
          <a:xfrm>
            <a:off x="297413" y="1831142"/>
            <a:ext cx="5792101" cy="216982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193, 187  and 95 to the nearest tens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193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187</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95</a:t>
            </a:r>
            <a:endParaRPr b="0" i="0" sz="1800" u="none" cap="none" strike="noStrike">
              <a:solidFill>
                <a:srgbClr val="000000"/>
              </a:solidFill>
              <a:latin typeface="Arial"/>
              <a:ea typeface="Arial"/>
              <a:cs typeface="Arial"/>
              <a:sym typeface="Arial"/>
            </a:endParaRPr>
          </a:p>
        </p:txBody>
      </p:sp>
      <p:sp>
        <p:nvSpPr>
          <p:cNvPr id="103" name="Google Shape;103;p23"/>
          <p:cNvSpPr txBox="1"/>
          <p:nvPr/>
        </p:nvSpPr>
        <p:spPr>
          <a:xfrm>
            <a:off x="3739566" y="2752022"/>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190</a:t>
            </a:r>
            <a:endParaRPr b="1" i="0" sz="1800" u="none" cap="none" strike="noStrike">
              <a:solidFill>
                <a:srgbClr val="FF0000"/>
              </a:solidFill>
              <a:latin typeface="Calibri"/>
              <a:ea typeface="Calibri"/>
              <a:cs typeface="Calibri"/>
              <a:sym typeface="Calibri"/>
            </a:endParaRPr>
          </a:p>
        </p:txBody>
      </p:sp>
      <p:cxnSp>
        <p:nvCxnSpPr>
          <p:cNvPr id="104" name="Google Shape;104;p23"/>
          <p:cNvCxnSpPr/>
          <p:nvPr/>
        </p:nvCxnSpPr>
        <p:spPr>
          <a:xfrm flipH="1" rot="10800000">
            <a:off x="3373697" y="4383751"/>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05" name="Google Shape;105;p23"/>
          <p:cNvSpPr txBox="1"/>
          <p:nvPr/>
        </p:nvSpPr>
        <p:spPr>
          <a:xfrm>
            <a:off x="851871" y="4526633"/>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about 480 bottles are in the stock.</a:t>
            </a:r>
            <a:endParaRPr b="0" i="0" sz="1800" u="none" cap="none" strike="noStrike">
              <a:solidFill>
                <a:srgbClr val="000000"/>
              </a:solidFill>
              <a:latin typeface="Calibri"/>
              <a:ea typeface="Calibri"/>
              <a:cs typeface="Calibri"/>
              <a:sym typeface="Calibri"/>
            </a:endParaRPr>
          </a:p>
        </p:txBody>
      </p:sp>
      <p:cxnSp>
        <p:nvCxnSpPr>
          <p:cNvPr id="106" name="Google Shape;106;p23"/>
          <p:cNvCxnSpPr/>
          <p:nvPr/>
        </p:nvCxnSpPr>
        <p:spPr>
          <a:xfrm flipH="1" rot="10800000">
            <a:off x="2684834" y="2937752"/>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07" name="Google Shape;107;p23"/>
          <p:cNvCxnSpPr/>
          <p:nvPr/>
        </p:nvCxnSpPr>
        <p:spPr>
          <a:xfrm flipH="1" rot="10800000">
            <a:off x="2691320" y="3343073"/>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08" name="Google Shape;108;p23"/>
          <p:cNvCxnSpPr/>
          <p:nvPr/>
        </p:nvCxnSpPr>
        <p:spPr>
          <a:xfrm flipH="1" rot="10800000">
            <a:off x="2720503" y="3771088"/>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pic>
        <p:nvPicPr>
          <p:cNvPr id="109" name="Google Shape;109;p23"/>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2000"/>
                                        <p:tgtEl>
                                          <p:spTgt spid="1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2000"/>
                                        <p:tgtEl>
                                          <p:spTgt spid="106"/>
                                        </p:tgtEl>
                                      </p:cBhvr>
                                    </p:animEffect>
                                  </p:childTnLst>
                                </p:cTn>
                              </p:par>
                              <p:par>
                                <p:cTn fill="hold" nodeType="with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2000"/>
                                        <p:tgtEl>
                                          <p:spTgt spid="107"/>
                                        </p:tgtEl>
                                      </p:cBhvr>
                                    </p:animEffect>
                                  </p:childTnLst>
                                </p:cTn>
                              </p:par>
                              <p:par>
                                <p:cTn fill="hold" nodeType="with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2000"/>
                                        <p:tgtEl>
                                          <p:spTgt spid="1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3"/>
                                        </p:tgtEl>
                                        <p:attrNameLst>
                                          <p:attrName>style.visibility</p:attrName>
                                        </p:attrNameLst>
                                      </p:cBhvr>
                                      <p:to>
                                        <p:strVal val="visible"/>
                                      </p:to>
                                    </p:set>
                                    <p:animEffect filter="fade" transition="in">
                                      <p:cBhvr>
                                        <p:cTn dur="2000"/>
                                        <p:tgtEl>
                                          <p:spTgt spid="1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2000"/>
                                        <p:tgtEl>
                                          <p:spTgt spid="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2000"/>
                                        <p:tgtEl>
                                          <p:spTgt spid="1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20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2000"/>
                                        <p:tgtEl>
                                          <p:spTgt spid="98"/>
                                        </p:tgtEl>
                                      </p:cBhvr>
                                    </p:animEffect>
                                  </p:childTnLst>
                                </p:cTn>
                              </p:par>
                              <p:par>
                                <p:cTn fill="hold" nodeType="with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2000"/>
                                        <p:tgtEl>
                                          <p:spTgt spid="101"/>
                                        </p:tgtEl>
                                      </p:cBhvr>
                                    </p:animEffect>
                                  </p:childTnLst>
                                </p:cTn>
                              </p:par>
                              <p:par>
                                <p:cTn fill="hold" nodeType="with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2000"/>
                                        <p:tgtEl>
                                          <p:spTgt spid="1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20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4"/>
          <p:cNvSpPr txBox="1"/>
          <p:nvPr>
            <p:ph type="title"/>
          </p:nvPr>
        </p:nvSpPr>
        <p:spPr>
          <a:xfrm>
            <a:off x="862574" y="184025"/>
            <a:ext cx="63186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 STORY SUMS</a:t>
            </a:r>
            <a:endParaRPr b="1" sz="2200">
              <a:solidFill>
                <a:srgbClr val="FF0000"/>
              </a:solidFill>
            </a:endParaRPr>
          </a:p>
        </p:txBody>
      </p:sp>
      <p:sp>
        <p:nvSpPr>
          <p:cNvPr id="115" name="Google Shape;115;p24"/>
          <p:cNvSpPr txBox="1"/>
          <p:nvPr>
            <p:ph idx="1" type="body"/>
          </p:nvPr>
        </p:nvSpPr>
        <p:spPr>
          <a:xfrm>
            <a:off x="127001" y="677334"/>
            <a:ext cx="8906932" cy="879092"/>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EXAMPLE 2 </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A shopkeeper’s monthly income by sale was Rs.27,650 and his expenditure was Rs. 15,275. Estimate his profit by rounding off to the nearest thousands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16" name="Google Shape;116;p24"/>
          <p:cNvSpPr txBox="1"/>
          <p:nvPr/>
        </p:nvSpPr>
        <p:spPr>
          <a:xfrm>
            <a:off x="3875552" y="3327431"/>
            <a:ext cx="89100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15,000</a:t>
            </a:r>
            <a:endParaRPr b="0" i="0" sz="1800" u="none" cap="none" strike="noStrike">
              <a:solidFill>
                <a:srgbClr val="000000"/>
              </a:solidFill>
              <a:latin typeface="Calibri"/>
              <a:ea typeface="Calibri"/>
              <a:cs typeface="Calibri"/>
              <a:sym typeface="Calibri"/>
            </a:endParaRPr>
          </a:p>
        </p:txBody>
      </p:sp>
      <p:cxnSp>
        <p:nvCxnSpPr>
          <p:cNvPr id="117" name="Google Shape;117;p24"/>
          <p:cNvCxnSpPr/>
          <p:nvPr/>
        </p:nvCxnSpPr>
        <p:spPr>
          <a:xfrm flipH="1" rot="10800000">
            <a:off x="3651656" y="3767306"/>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18" name="Google Shape;118;p24"/>
          <p:cNvSpPr/>
          <p:nvPr/>
        </p:nvSpPr>
        <p:spPr>
          <a:xfrm>
            <a:off x="3695249" y="3276783"/>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a:t>
            </a:r>
            <a:endParaRPr b="0" i="0" sz="2000" u="none" cap="none" strike="noStrike">
              <a:solidFill>
                <a:schemeClr val="dk1"/>
              </a:solidFill>
              <a:latin typeface="Arial"/>
              <a:ea typeface="Arial"/>
              <a:cs typeface="Arial"/>
              <a:sym typeface="Arial"/>
            </a:endParaRPr>
          </a:p>
        </p:txBody>
      </p:sp>
      <p:sp>
        <p:nvSpPr>
          <p:cNvPr id="119" name="Google Shape;119;p24"/>
          <p:cNvSpPr txBox="1"/>
          <p:nvPr/>
        </p:nvSpPr>
        <p:spPr>
          <a:xfrm>
            <a:off x="3858172" y="3772218"/>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13,000</a:t>
            </a:r>
            <a:endParaRPr b="1" i="0" sz="1800" u="none" cap="none" strike="noStrike">
              <a:solidFill>
                <a:srgbClr val="FF0000"/>
              </a:solidFill>
              <a:latin typeface="Calibri"/>
              <a:ea typeface="Calibri"/>
              <a:cs typeface="Calibri"/>
              <a:sym typeface="Calibri"/>
            </a:endParaRPr>
          </a:p>
        </p:txBody>
      </p:sp>
      <p:sp>
        <p:nvSpPr>
          <p:cNvPr id="120" name="Google Shape;120;p24"/>
          <p:cNvSpPr txBox="1"/>
          <p:nvPr/>
        </p:nvSpPr>
        <p:spPr>
          <a:xfrm>
            <a:off x="297414" y="1605064"/>
            <a:ext cx="7241522" cy="2585323"/>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	</a:t>
            </a:r>
            <a:r>
              <a:rPr b="0" i="0" lang="en" sz="1800" u="none" cap="none" strike="noStrike">
                <a:solidFill>
                  <a:schemeClr val="dk1"/>
                </a:solidFill>
                <a:latin typeface="Calibri"/>
                <a:ea typeface="Calibri"/>
                <a:cs typeface="Calibri"/>
                <a:sym typeface="Calibri"/>
              </a:rPr>
              <a:t>Round off each number to its greatest place value and subtract.</a:t>
            </a:r>
            <a:endParaRPr b="0" i="0" sz="1800" u="none" cap="none" strike="noStrike">
              <a:solidFill>
                <a:schemeClr val="dk1"/>
              </a:solidFill>
              <a:latin typeface="Calibri"/>
              <a:ea typeface="Calibri"/>
              <a:cs typeface="Calibri"/>
              <a:sym typeface="Calibri"/>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Round off  27,650 and 15,275 to the nearest thousands</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27,650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15,270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a:t>
            </a:r>
            <a:endParaRPr b="0" i="0" sz="1800" u="none" cap="none" strike="noStrike">
              <a:solidFill>
                <a:srgbClr val="000000"/>
              </a:solidFill>
              <a:latin typeface="Arial"/>
              <a:ea typeface="Arial"/>
              <a:cs typeface="Arial"/>
              <a:sym typeface="Arial"/>
            </a:endParaRPr>
          </a:p>
        </p:txBody>
      </p:sp>
      <p:sp>
        <p:nvSpPr>
          <p:cNvPr id="121" name="Google Shape;121;p24"/>
          <p:cNvSpPr txBox="1"/>
          <p:nvPr/>
        </p:nvSpPr>
        <p:spPr>
          <a:xfrm>
            <a:off x="3866025" y="2936847"/>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28,000</a:t>
            </a:r>
            <a:endParaRPr b="1" i="0" sz="1800" u="none" cap="none" strike="noStrike">
              <a:solidFill>
                <a:srgbClr val="FF0000"/>
              </a:solidFill>
              <a:latin typeface="Calibri"/>
              <a:ea typeface="Calibri"/>
              <a:cs typeface="Calibri"/>
              <a:sym typeface="Calibri"/>
            </a:endParaRPr>
          </a:p>
        </p:txBody>
      </p:sp>
      <p:cxnSp>
        <p:nvCxnSpPr>
          <p:cNvPr id="122" name="Google Shape;122;p24"/>
          <p:cNvCxnSpPr/>
          <p:nvPr/>
        </p:nvCxnSpPr>
        <p:spPr>
          <a:xfrm flipH="1" rot="10800000">
            <a:off x="3636344" y="4169742"/>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23" name="Google Shape;123;p24"/>
          <p:cNvSpPr txBox="1"/>
          <p:nvPr/>
        </p:nvSpPr>
        <p:spPr>
          <a:xfrm>
            <a:off x="1231250" y="4370990"/>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his profit was about Rs. 13,000</a:t>
            </a:r>
            <a:endParaRPr b="0" i="0" sz="1800" u="none" cap="none" strike="noStrike">
              <a:solidFill>
                <a:srgbClr val="000000"/>
              </a:solidFill>
              <a:latin typeface="Calibri"/>
              <a:ea typeface="Calibri"/>
              <a:cs typeface="Calibri"/>
              <a:sym typeface="Calibri"/>
            </a:endParaRPr>
          </a:p>
        </p:txBody>
      </p:sp>
      <p:cxnSp>
        <p:nvCxnSpPr>
          <p:cNvPr id="124" name="Google Shape;124;p24"/>
          <p:cNvCxnSpPr/>
          <p:nvPr/>
        </p:nvCxnSpPr>
        <p:spPr>
          <a:xfrm flipH="1" rot="10800000">
            <a:off x="2957210" y="3103122"/>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25" name="Google Shape;125;p24"/>
          <p:cNvCxnSpPr/>
          <p:nvPr/>
        </p:nvCxnSpPr>
        <p:spPr>
          <a:xfrm flipH="1" rot="10800000">
            <a:off x="2924783" y="3498716"/>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pic>
        <p:nvPicPr>
          <p:cNvPr id="126" name="Google Shape;126;p24"/>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2000"/>
                                        <p:tgtEl>
                                          <p:spTgt spid="1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2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2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2000"/>
                                        <p:tgtEl>
                                          <p:spTgt spid="1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20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2000"/>
                                        <p:tgtEl>
                                          <p:spTgt spid="1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2000"/>
                                        <p:tgtEl>
                                          <p:spTgt spid="117"/>
                                        </p:tgtEl>
                                      </p:cBhvr>
                                    </p:animEffect>
                                  </p:childTnLst>
                                </p:cTn>
                              </p:par>
                              <p:par>
                                <p:cTn fill="hold" nodeType="with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2000"/>
                                        <p:tgtEl>
                                          <p:spTgt spid="119"/>
                                        </p:tgtEl>
                                      </p:cBhvr>
                                    </p:animEffect>
                                  </p:childTnLst>
                                </p:cTn>
                              </p:par>
                              <p:par>
                                <p:cTn fill="hold" nodeType="with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2000"/>
                                        <p:tgtEl>
                                          <p:spTgt spid="1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2000"/>
                                        <p:tgtEl>
                                          <p:spTgt spid="1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5"/>
          <p:cNvSpPr txBox="1"/>
          <p:nvPr>
            <p:ph type="title"/>
          </p:nvPr>
        </p:nvSpPr>
        <p:spPr>
          <a:xfrm>
            <a:off x="862574" y="184025"/>
            <a:ext cx="64278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 STORY SUMS</a:t>
            </a:r>
            <a:endParaRPr b="1" sz="2200">
              <a:solidFill>
                <a:srgbClr val="FF0000"/>
              </a:solidFill>
            </a:endParaRPr>
          </a:p>
        </p:txBody>
      </p:sp>
      <p:sp>
        <p:nvSpPr>
          <p:cNvPr id="132" name="Google Shape;132;p25"/>
          <p:cNvSpPr txBox="1"/>
          <p:nvPr>
            <p:ph idx="1" type="body"/>
          </p:nvPr>
        </p:nvSpPr>
        <p:spPr>
          <a:xfrm>
            <a:off x="127001" y="677334"/>
            <a:ext cx="8906932" cy="879092"/>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EXAMPLE 3</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Sahil bought a mobile phone for Rs. 6,325 and mobile cover for Rs.189. Find  out about how much money he spent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33" name="Google Shape;133;p25"/>
          <p:cNvSpPr txBox="1"/>
          <p:nvPr/>
        </p:nvSpPr>
        <p:spPr>
          <a:xfrm>
            <a:off x="3875552" y="3327431"/>
            <a:ext cx="89100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200</a:t>
            </a:r>
            <a:endParaRPr b="0" i="0" sz="1800" u="none" cap="none" strike="noStrike">
              <a:solidFill>
                <a:srgbClr val="000000"/>
              </a:solidFill>
              <a:latin typeface="Calibri"/>
              <a:ea typeface="Calibri"/>
              <a:cs typeface="Calibri"/>
              <a:sym typeface="Calibri"/>
            </a:endParaRPr>
          </a:p>
        </p:txBody>
      </p:sp>
      <p:cxnSp>
        <p:nvCxnSpPr>
          <p:cNvPr id="134" name="Google Shape;134;p25"/>
          <p:cNvCxnSpPr/>
          <p:nvPr/>
        </p:nvCxnSpPr>
        <p:spPr>
          <a:xfrm flipH="1" rot="10800000">
            <a:off x="3651656" y="3767306"/>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35" name="Google Shape;135;p25"/>
          <p:cNvSpPr/>
          <p:nvPr/>
        </p:nvSpPr>
        <p:spPr>
          <a:xfrm>
            <a:off x="3695249" y="3276783"/>
            <a:ext cx="220132" cy="254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Calibri"/>
                <a:ea typeface="Calibri"/>
                <a:cs typeface="Calibri"/>
                <a:sym typeface="Calibri"/>
              </a:rPr>
              <a:t>+</a:t>
            </a:r>
            <a:endParaRPr b="0" i="0" sz="2000" u="none" cap="none" strike="noStrike">
              <a:solidFill>
                <a:schemeClr val="dk1"/>
              </a:solidFill>
              <a:latin typeface="Arial"/>
              <a:ea typeface="Arial"/>
              <a:cs typeface="Arial"/>
              <a:sym typeface="Arial"/>
            </a:endParaRPr>
          </a:p>
        </p:txBody>
      </p:sp>
      <p:sp>
        <p:nvSpPr>
          <p:cNvPr id="136" name="Google Shape;136;p25"/>
          <p:cNvSpPr txBox="1"/>
          <p:nvPr/>
        </p:nvSpPr>
        <p:spPr>
          <a:xfrm>
            <a:off x="3858172" y="3772218"/>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6,500</a:t>
            </a:r>
            <a:endParaRPr b="1" i="0" sz="1800" u="none" cap="none" strike="noStrike">
              <a:solidFill>
                <a:srgbClr val="FF0000"/>
              </a:solidFill>
              <a:latin typeface="Calibri"/>
              <a:ea typeface="Calibri"/>
              <a:cs typeface="Calibri"/>
              <a:sym typeface="Calibri"/>
            </a:endParaRPr>
          </a:p>
        </p:txBody>
      </p:sp>
      <p:sp>
        <p:nvSpPr>
          <p:cNvPr id="137" name="Google Shape;137;p25"/>
          <p:cNvSpPr txBox="1"/>
          <p:nvPr/>
        </p:nvSpPr>
        <p:spPr>
          <a:xfrm>
            <a:off x="0" y="2869660"/>
            <a:ext cx="2937753"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6,325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189</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a:t>
            </a:r>
            <a:endParaRPr b="0" i="0" sz="1800" u="none" cap="none" strike="noStrike">
              <a:solidFill>
                <a:srgbClr val="000000"/>
              </a:solidFill>
              <a:latin typeface="Arial"/>
              <a:ea typeface="Arial"/>
              <a:cs typeface="Arial"/>
              <a:sym typeface="Arial"/>
            </a:endParaRPr>
          </a:p>
        </p:txBody>
      </p:sp>
      <p:sp>
        <p:nvSpPr>
          <p:cNvPr id="138" name="Google Shape;138;p25"/>
          <p:cNvSpPr txBox="1"/>
          <p:nvPr/>
        </p:nvSpPr>
        <p:spPr>
          <a:xfrm>
            <a:off x="3866025" y="2936847"/>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6,300</a:t>
            </a:r>
            <a:endParaRPr b="1" i="0" sz="1800" u="none" cap="none" strike="noStrike">
              <a:solidFill>
                <a:srgbClr val="FF0000"/>
              </a:solidFill>
              <a:latin typeface="Calibri"/>
              <a:ea typeface="Calibri"/>
              <a:cs typeface="Calibri"/>
              <a:sym typeface="Calibri"/>
            </a:endParaRPr>
          </a:p>
        </p:txBody>
      </p:sp>
      <p:cxnSp>
        <p:nvCxnSpPr>
          <p:cNvPr id="139" name="Google Shape;139;p25"/>
          <p:cNvCxnSpPr/>
          <p:nvPr/>
        </p:nvCxnSpPr>
        <p:spPr>
          <a:xfrm flipH="1" rot="10800000">
            <a:off x="3636344" y="4169742"/>
            <a:ext cx="1270000" cy="8467"/>
          </a:xfrm>
          <a:prstGeom prst="straightConnector1">
            <a:avLst/>
          </a:prstGeom>
          <a:noFill/>
          <a:ln cap="flat" cmpd="sng" w="25400">
            <a:solidFill>
              <a:schemeClr val="dk1"/>
            </a:solidFill>
            <a:prstDash val="solid"/>
            <a:round/>
            <a:headEnd len="sm" w="sm" type="none"/>
            <a:tailEnd len="sm" w="sm" type="none"/>
          </a:ln>
          <a:effectLst>
            <a:outerShdw blurRad="40000" rotWithShape="0" dir="5400000" dist="20000">
              <a:srgbClr val="000000">
                <a:alpha val="37647"/>
              </a:srgbClr>
            </a:outerShdw>
          </a:effectLst>
        </p:spPr>
      </p:cxnSp>
      <p:sp>
        <p:nvSpPr>
          <p:cNvPr id="140" name="Google Shape;140;p25"/>
          <p:cNvSpPr txBox="1"/>
          <p:nvPr/>
        </p:nvSpPr>
        <p:spPr>
          <a:xfrm>
            <a:off x="1863547" y="4419629"/>
            <a:ext cx="4161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he spent around Rs.6,500</a:t>
            </a:r>
            <a:endParaRPr b="0" i="0" sz="1800" u="none" cap="none" strike="noStrike">
              <a:solidFill>
                <a:srgbClr val="000000"/>
              </a:solidFill>
              <a:latin typeface="Calibri"/>
              <a:ea typeface="Calibri"/>
              <a:cs typeface="Calibri"/>
              <a:sym typeface="Calibri"/>
            </a:endParaRPr>
          </a:p>
        </p:txBody>
      </p:sp>
      <p:cxnSp>
        <p:nvCxnSpPr>
          <p:cNvPr id="141" name="Google Shape;141;p25"/>
          <p:cNvCxnSpPr/>
          <p:nvPr/>
        </p:nvCxnSpPr>
        <p:spPr>
          <a:xfrm flipH="1" rot="10800000">
            <a:off x="2801567" y="3122577"/>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42" name="Google Shape;142;p25"/>
          <p:cNvCxnSpPr/>
          <p:nvPr/>
        </p:nvCxnSpPr>
        <p:spPr>
          <a:xfrm flipH="1" rot="10800000">
            <a:off x="2837234" y="3547355"/>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43" name="Google Shape;143;p25"/>
          <p:cNvSpPr txBox="1"/>
          <p:nvPr/>
        </p:nvSpPr>
        <p:spPr>
          <a:xfrm>
            <a:off x="294173" y="1623203"/>
            <a:ext cx="8353716" cy="13388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	</a:t>
            </a:r>
            <a:r>
              <a:rPr b="0" i="0" lang="en" sz="1800" u="none" cap="none" strike="noStrike">
                <a:solidFill>
                  <a:schemeClr val="dk1"/>
                </a:solidFill>
                <a:latin typeface="Calibri"/>
                <a:ea typeface="Calibri"/>
                <a:cs typeface="Calibri"/>
                <a:sym typeface="Calibri"/>
              </a:rPr>
              <a:t>Out of the two given numbers, 189 is the smaller number (3-digit number). So, we shall round off both the numbers to the greatest place of 3-digit number, i.e. to the nearest hundreds.	</a:t>
            </a:r>
            <a:endParaRPr b="0" i="0" sz="1800" u="none" cap="none" strike="noStrike">
              <a:solidFill>
                <a:srgbClr val="000000"/>
              </a:solidFill>
              <a:latin typeface="Arial"/>
              <a:ea typeface="Arial"/>
              <a:cs typeface="Arial"/>
              <a:sym typeface="Arial"/>
            </a:endParaRPr>
          </a:p>
        </p:txBody>
      </p:sp>
      <p:pic>
        <p:nvPicPr>
          <p:cNvPr id="144" name="Google Shape;144;p25"/>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2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2000"/>
                                        <p:tgtEl>
                                          <p:spTgt spid="1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2000"/>
                                        <p:tgtEl>
                                          <p:spTgt spid="141"/>
                                        </p:tgtEl>
                                      </p:cBhvr>
                                    </p:animEffect>
                                  </p:childTnLst>
                                </p:cTn>
                              </p:par>
                              <p:par>
                                <p:cTn fill="hold" nodeType="with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2000"/>
                                        <p:tgtEl>
                                          <p:spTgt spid="1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2000"/>
                                        <p:tgtEl>
                                          <p:spTgt spid="1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20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2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2000"/>
                                        <p:tgtEl>
                                          <p:spTgt spid="134"/>
                                        </p:tgtEl>
                                      </p:cBhvr>
                                    </p:animEffect>
                                  </p:childTnLst>
                                </p:cTn>
                              </p:par>
                              <p:par>
                                <p:cTn fill="hold" nodeType="with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2000"/>
                                        <p:tgtEl>
                                          <p:spTgt spid="136"/>
                                        </p:tgtEl>
                                      </p:cBhvr>
                                    </p:animEffect>
                                  </p:childTnLst>
                                </p:cTn>
                              </p:par>
                              <p:par>
                                <p:cTn fill="hold" nodeType="with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20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2000"/>
                                        <p:tgtEl>
                                          <p:spTgt spid="1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6"/>
          <p:cNvSpPr txBox="1"/>
          <p:nvPr>
            <p:ph type="title"/>
          </p:nvPr>
        </p:nvSpPr>
        <p:spPr>
          <a:xfrm>
            <a:off x="862574" y="184025"/>
            <a:ext cx="66675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FF0000"/>
                </a:solidFill>
                <a:latin typeface="Arial"/>
                <a:ea typeface="Arial"/>
                <a:cs typeface="Arial"/>
                <a:sym typeface="Arial"/>
              </a:rPr>
              <a:t>ESTIMATION – STORY SUMS</a:t>
            </a:r>
            <a:endParaRPr b="1" sz="2200">
              <a:solidFill>
                <a:srgbClr val="FF0000"/>
              </a:solidFill>
            </a:endParaRPr>
          </a:p>
        </p:txBody>
      </p:sp>
      <p:sp>
        <p:nvSpPr>
          <p:cNvPr id="150" name="Google Shape;150;p26"/>
          <p:cNvSpPr txBox="1"/>
          <p:nvPr>
            <p:ph idx="1" type="body"/>
          </p:nvPr>
        </p:nvSpPr>
        <p:spPr>
          <a:xfrm>
            <a:off x="127001" y="677334"/>
            <a:ext cx="8906932" cy="879092"/>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EXAMPLE 4</a:t>
            </a:r>
            <a:endParaRPr/>
          </a:p>
          <a:p>
            <a:pPr indent="-342900" lvl="0" marL="457200" rtl="0" algn="l">
              <a:lnSpc>
                <a:spcPct val="100000"/>
              </a:lnSpc>
              <a:spcBef>
                <a:spcPts val="0"/>
              </a:spcBef>
              <a:spcAft>
                <a:spcPts val="0"/>
              </a:spcAft>
              <a:buSzPts val="1800"/>
              <a:buNone/>
            </a:pPr>
            <a:r>
              <a:rPr b="1" lang="en">
                <a:solidFill>
                  <a:srgbClr val="FF0000"/>
                </a:solidFill>
                <a:latin typeface="Calibri"/>
                <a:ea typeface="Calibri"/>
                <a:cs typeface="Calibri"/>
                <a:sym typeface="Calibri"/>
              </a:rPr>
              <a:t>A stadium has 28 rows and each row has 437 seats. About how many persons can be accommodated in the stadium ?</a:t>
            </a:r>
            <a:endParaRPr/>
          </a:p>
          <a:p>
            <a:pPr indent="-342900" lvl="0" marL="457200" rtl="0" algn="l">
              <a:lnSpc>
                <a:spcPct val="150000"/>
              </a:lnSpc>
              <a:spcBef>
                <a:spcPts val="0"/>
              </a:spcBef>
              <a:spcAft>
                <a:spcPts val="0"/>
              </a:spcAft>
              <a:buSzPts val="1800"/>
              <a:buNone/>
            </a:pPr>
            <a:r>
              <a:rPr lang="en">
                <a:solidFill>
                  <a:schemeClr val="dk1"/>
                </a:solidFill>
                <a:latin typeface="Calibri"/>
                <a:ea typeface="Calibri"/>
                <a:cs typeface="Calibri"/>
                <a:sym typeface="Calibri"/>
              </a:rPr>
              <a:t>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t/>
            </a:r>
            <a:endParaRPr>
              <a:solidFill>
                <a:schemeClr val="dk1"/>
              </a:solidFill>
              <a:latin typeface="Calibri"/>
              <a:ea typeface="Calibri"/>
              <a:cs typeface="Calibri"/>
              <a:sym typeface="Calibri"/>
            </a:endParaRPr>
          </a:p>
          <a:p>
            <a:pPr indent="-342900" lvl="0" marL="457200" rtl="0" algn="l">
              <a:lnSpc>
                <a:spcPct val="100000"/>
              </a:lnSpc>
              <a:spcBef>
                <a:spcPts val="0"/>
              </a:spcBef>
              <a:spcAft>
                <a:spcPts val="0"/>
              </a:spcAft>
              <a:buSzPts val="1800"/>
              <a:buNone/>
            </a:pPr>
            <a:r>
              <a:rPr lang="en">
                <a:solidFill>
                  <a:schemeClr val="dk1"/>
                </a:solidFill>
                <a:latin typeface="Calibri"/>
                <a:ea typeface="Calibri"/>
                <a:cs typeface="Calibri"/>
                <a:sym typeface="Calibri"/>
              </a:rPr>
              <a:t>			</a:t>
            </a:r>
            <a:endParaRPr/>
          </a:p>
        </p:txBody>
      </p:sp>
      <p:sp>
        <p:nvSpPr>
          <p:cNvPr id="151" name="Google Shape;151;p26"/>
          <p:cNvSpPr txBox="1"/>
          <p:nvPr/>
        </p:nvSpPr>
        <p:spPr>
          <a:xfrm>
            <a:off x="3875552" y="3327431"/>
            <a:ext cx="89100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400</a:t>
            </a:r>
            <a:endParaRPr b="0" i="0" sz="1800" u="none" cap="none" strike="noStrike">
              <a:solidFill>
                <a:srgbClr val="000000"/>
              </a:solidFill>
              <a:latin typeface="Calibri"/>
              <a:ea typeface="Calibri"/>
              <a:cs typeface="Calibri"/>
              <a:sym typeface="Calibri"/>
            </a:endParaRPr>
          </a:p>
        </p:txBody>
      </p:sp>
      <p:sp>
        <p:nvSpPr>
          <p:cNvPr id="152" name="Google Shape;152;p26"/>
          <p:cNvSpPr txBox="1"/>
          <p:nvPr/>
        </p:nvSpPr>
        <p:spPr>
          <a:xfrm>
            <a:off x="4383465" y="3850039"/>
            <a:ext cx="10629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12,000</a:t>
            </a:r>
            <a:endParaRPr b="1" i="0" sz="1800" u="none" cap="none" strike="noStrike">
              <a:solidFill>
                <a:srgbClr val="FF0000"/>
              </a:solidFill>
              <a:latin typeface="Calibri"/>
              <a:ea typeface="Calibri"/>
              <a:cs typeface="Calibri"/>
              <a:sym typeface="Calibri"/>
            </a:endParaRPr>
          </a:p>
        </p:txBody>
      </p:sp>
      <p:sp>
        <p:nvSpPr>
          <p:cNvPr id="153" name="Google Shape;153;p26"/>
          <p:cNvSpPr txBox="1"/>
          <p:nvPr/>
        </p:nvSpPr>
        <p:spPr>
          <a:xfrm>
            <a:off x="0" y="2869660"/>
            <a:ext cx="2937753" cy="9233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28  </a:t>
            </a:r>
            <a:endParaRPr/>
          </a:p>
          <a:p>
            <a:pPr indent="0" lvl="0" marL="0" marR="0" rtl="0" algn="l">
              <a:lnSpc>
                <a:spcPct val="150000"/>
              </a:lnSpc>
              <a:spcBef>
                <a:spcPts val="0"/>
              </a:spcBef>
              <a:spcAft>
                <a:spcPts val="0"/>
              </a:spcAft>
              <a:buNone/>
            </a:pPr>
            <a:r>
              <a:rPr b="0" i="0" lang="en" sz="1800" u="none" cap="none" strike="noStrike">
                <a:solidFill>
                  <a:schemeClr val="dk1"/>
                </a:solidFill>
                <a:latin typeface="Calibri"/>
                <a:ea typeface="Calibri"/>
                <a:cs typeface="Calibri"/>
                <a:sym typeface="Calibri"/>
              </a:rPr>
              <a:t>		   437</a:t>
            </a:r>
            <a:endParaRPr b="0" i="0" sz="1800" u="none" cap="none" strike="noStrike">
              <a:solidFill>
                <a:srgbClr val="000000"/>
              </a:solidFill>
              <a:latin typeface="Arial"/>
              <a:ea typeface="Arial"/>
              <a:cs typeface="Arial"/>
              <a:sym typeface="Arial"/>
            </a:endParaRPr>
          </a:p>
        </p:txBody>
      </p:sp>
      <p:sp>
        <p:nvSpPr>
          <p:cNvPr id="154" name="Google Shape;154;p26"/>
          <p:cNvSpPr txBox="1"/>
          <p:nvPr/>
        </p:nvSpPr>
        <p:spPr>
          <a:xfrm>
            <a:off x="3866025" y="2936847"/>
            <a:ext cx="82973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     30</a:t>
            </a:r>
            <a:endParaRPr b="1" i="0" sz="1800" u="none" cap="none" strike="noStrike">
              <a:solidFill>
                <a:srgbClr val="FF0000"/>
              </a:solidFill>
              <a:latin typeface="Calibri"/>
              <a:ea typeface="Calibri"/>
              <a:cs typeface="Calibri"/>
              <a:sym typeface="Calibri"/>
            </a:endParaRPr>
          </a:p>
        </p:txBody>
      </p:sp>
      <p:sp>
        <p:nvSpPr>
          <p:cNvPr id="155" name="Google Shape;155;p26"/>
          <p:cNvSpPr txBox="1"/>
          <p:nvPr/>
        </p:nvSpPr>
        <p:spPr>
          <a:xfrm>
            <a:off x="1279887" y="4390446"/>
            <a:ext cx="5967219"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So,  the stadium can accommodate about 12,000 people</a:t>
            </a:r>
            <a:endParaRPr b="0" i="0" sz="1800" u="none" cap="none" strike="noStrike">
              <a:solidFill>
                <a:srgbClr val="000000"/>
              </a:solidFill>
              <a:latin typeface="Calibri"/>
              <a:ea typeface="Calibri"/>
              <a:cs typeface="Calibri"/>
              <a:sym typeface="Calibri"/>
            </a:endParaRPr>
          </a:p>
        </p:txBody>
      </p:sp>
      <p:cxnSp>
        <p:nvCxnSpPr>
          <p:cNvPr id="156" name="Google Shape;156;p26"/>
          <p:cNvCxnSpPr/>
          <p:nvPr/>
        </p:nvCxnSpPr>
        <p:spPr>
          <a:xfrm flipH="1" rot="10800000">
            <a:off x="2801567" y="3122577"/>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cxnSp>
        <p:nvCxnSpPr>
          <p:cNvPr id="157" name="Google Shape;157;p26"/>
          <p:cNvCxnSpPr/>
          <p:nvPr/>
        </p:nvCxnSpPr>
        <p:spPr>
          <a:xfrm flipH="1" rot="10800000">
            <a:off x="2837234" y="3547355"/>
            <a:ext cx="826851" cy="9728"/>
          </a:xfrm>
          <a:prstGeom prst="straightConnector1">
            <a:avLst/>
          </a:prstGeom>
          <a:noFill/>
          <a:ln cap="flat" cmpd="sng" w="25400">
            <a:solidFill>
              <a:schemeClr val="dk1"/>
            </a:solidFill>
            <a:prstDash val="solid"/>
            <a:round/>
            <a:headEnd len="sm" w="sm" type="none"/>
            <a:tailEnd len="med" w="med" type="stealth"/>
          </a:ln>
          <a:effectLst>
            <a:outerShdw blurRad="40000" rotWithShape="0" dir="5400000" dist="20000">
              <a:srgbClr val="000000">
                <a:alpha val="37647"/>
              </a:srgbClr>
            </a:outerShdw>
          </a:effectLst>
        </p:spPr>
      </p:cxnSp>
      <p:sp>
        <p:nvSpPr>
          <p:cNvPr id="158" name="Google Shape;158;p26"/>
          <p:cNvSpPr txBox="1"/>
          <p:nvPr/>
        </p:nvSpPr>
        <p:spPr>
          <a:xfrm>
            <a:off x="274717" y="1574565"/>
            <a:ext cx="8353716" cy="646331"/>
          </a:xfrm>
          <a:prstGeom prst="rect">
            <a:avLst/>
          </a:prstGeom>
          <a:solidFill>
            <a:schemeClr val="lt1"/>
          </a:solidFill>
          <a:ln cap="flat" cmpd="sng" w="25400">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Rule - When finding the product of numbers, we round off each factor to its greatest place and multiply the rounded off factors.	</a:t>
            </a:r>
            <a:endParaRPr b="1" i="0" sz="1800" u="none" cap="none" strike="noStrike">
              <a:solidFill>
                <a:schemeClr val="dk1"/>
              </a:solidFill>
              <a:latin typeface="Arial"/>
              <a:ea typeface="Arial"/>
              <a:cs typeface="Arial"/>
              <a:sym typeface="Arial"/>
            </a:endParaRPr>
          </a:p>
        </p:txBody>
      </p:sp>
      <p:sp>
        <p:nvSpPr>
          <p:cNvPr id="159" name="Google Shape;159;p26"/>
          <p:cNvSpPr txBox="1"/>
          <p:nvPr/>
        </p:nvSpPr>
        <p:spPr>
          <a:xfrm>
            <a:off x="252019" y="2169267"/>
            <a:ext cx="8353716" cy="78483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 sz="1800" u="none" cap="none" strike="noStrike">
                <a:solidFill>
                  <a:schemeClr val="dk1"/>
                </a:solidFill>
                <a:latin typeface="Calibri"/>
                <a:ea typeface="Calibri"/>
                <a:cs typeface="Calibri"/>
                <a:sym typeface="Calibri"/>
              </a:rPr>
              <a:t>Solution :</a:t>
            </a:r>
            <a:endParaRPr/>
          </a:p>
          <a:p>
            <a:pPr indent="0" lvl="0" marL="0" marR="0" rtl="0" algn="l">
              <a:lnSpc>
                <a:spcPct val="100000"/>
              </a:lnSpc>
              <a:spcBef>
                <a:spcPts val="0"/>
              </a:spcBef>
              <a:spcAft>
                <a:spcPts val="0"/>
              </a:spcAft>
              <a:buNone/>
            </a:pPr>
            <a:r>
              <a:rPr b="1" i="0" lang="en" sz="1800" u="none" cap="none" strike="noStrike">
                <a:solidFill>
                  <a:schemeClr val="dk1"/>
                </a:solidFill>
                <a:latin typeface="Calibri"/>
                <a:ea typeface="Calibri"/>
                <a:cs typeface="Calibri"/>
                <a:sym typeface="Calibri"/>
              </a:rPr>
              <a:t>	</a:t>
            </a:r>
            <a:r>
              <a:rPr b="0" i="0" lang="en" sz="1800" u="none" cap="none" strike="noStrike">
                <a:solidFill>
                  <a:schemeClr val="dk1"/>
                </a:solidFill>
                <a:latin typeface="Calibri"/>
                <a:ea typeface="Calibri"/>
                <a:cs typeface="Calibri"/>
                <a:sym typeface="Calibri"/>
              </a:rPr>
              <a:t>Round off the numbers to their greatest place value and multiply.</a:t>
            </a:r>
            <a:endParaRPr b="0" i="0" sz="1800" u="none" cap="none" strike="noStrike">
              <a:solidFill>
                <a:srgbClr val="000000"/>
              </a:solidFill>
              <a:latin typeface="Arial"/>
              <a:ea typeface="Arial"/>
              <a:cs typeface="Arial"/>
              <a:sym typeface="Arial"/>
            </a:endParaRPr>
          </a:p>
        </p:txBody>
      </p:sp>
      <p:sp>
        <p:nvSpPr>
          <p:cNvPr id="160" name="Google Shape;160;p26"/>
          <p:cNvSpPr txBox="1"/>
          <p:nvPr/>
        </p:nvSpPr>
        <p:spPr>
          <a:xfrm>
            <a:off x="1228007" y="3852183"/>
            <a:ext cx="3295356"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Calibri"/>
                <a:ea typeface="Calibri"/>
                <a:cs typeface="Calibri"/>
                <a:sym typeface="Calibri"/>
              </a:rPr>
              <a:t>Number of seats = 30         400  =  </a:t>
            </a:r>
            <a:endParaRPr b="0" i="0" sz="1800" u="none" cap="none" strike="noStrike">
              <a:solidFill>
                <a:srgbClr val="000000"/>
              </a:solidFill>
              <a:latin typeface="Calibri"/>
              <a:ea typeface="Calibri"/>
              <a:cs typeface="Calibri"/>
              <a:sym typeface="Calibri"/>
            </a:endParaRPr>
          </a:p>
        </p:txBody>
      </p:sp>
      <p:sp>
        <p:nvSpPr>
          <p:cNvPr id="161" name="Google Shape;161;p26"/>
          <p:cNvSpPr/>
          <p:nvPr/>
        </p:nvSpPr>
        <p:spPr>
          <a:xfrm>
            <a:off x="3415892" y="3877011"/>
            <a:ext cx="288861" cy="30777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1400" u="none" cap="none" strike="noStrike">
                <a:solidFill>
                  <a:srgbClr val="FF0000"/>
                </a:solidFill>
                <a:latin typeface="Calibri"/>
                <a:ea typeface="Calibri"/>
                <a:cs typeface="Calibri"/>
                <a:sym typeface="Calibri"/>
              </a:rPr>
              <a:t>×</a:t>
            </a:r>
            <a:endParaRPr b="0" i="0" sz="1400" u="none" cap="none" strike="noStrike">
              <a:solidFill>
                <a:schemeClr val="dk1"/>
              </a:solidFill>
              <a:latin typeface="Arial"/>
              <a:ea typeface="Arial"/>
              <a:cs typeface="Arial"/>
              <a:sym typeface="Arial"/>
            </a:endParaRPr>
          </a:p>
        </p:txBody>
      </p:sp>
      <p:pic>
        <p:nvPicPr>
          <p:cNvPr id="162" name="Google Shape;162;p26"/>
          <p:cNvPicPr preferRelativeResize="0"/>
          <p:nvPr/>
        </p:nvPicPr>
        <p:blipFill rotWithShape="1">
          <a:blip r:embed="rId3">
            <a:alphaModFix/>
          </a:blip>
          <a:srcRect b="0" l="0" r="0" t="0"/>
          <a:stretch/>
        </p:blipFill>
        <p:spPr>
          <a:xfrm>
            <a:off x="8063323" y="76200"/>
            <a:ext cx="1024924" cy="678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2000"/>
                                        <p:tgtEl>
                                          <p:spTgt spid="15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2000"/>
                                        <p:tgtEl>
                                          <p:spTgt spid="1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2000"/>
                                        <p:tgtEl>
                                          <p:spTgt spid="15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6"/>
                                        </p:tgtEl>
                                        <p:attrNameLst>
                                          <p:attrName>style.visibility</p:attrName>
                                        </p:attrNameLst>
                                      </p:cBhvr>
                                      <p:to>
                                        <p:strVal val="visible"/>
                                      </p:to>
                                    </p:set>
                                    <p:animEffect filter="fade" transition="in">
                                      <p:cBhvr>
                                        <p:cTn dur="2000"/>
                                        <p:tgtEl>
                                          <p:spTgt spid="156"/>
                                        </p:tgtEl>
                                      </p:cBhvr>
                                    </p:animEffect>
                                  </p:childTnLst>
                                </p:cTn>
                              </p:par>
                              <p:par>
                                <p:cTn fill="hold" nodeType="with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20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2000"/>
                                        <p:tgtEl>
                                          <p:spTgt spid="1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20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2000"/>
                                        <p:tgtEl>
                                          <p:spTgt spid="160"/>
                                        </p:tgtEl>
                                      </p:cBhvr>
                                    </p:animEffect>
                                  </p:childTnLst>
                                </p:cTn>
                              </p:par>
                              <p:par>
                                <p:cTn fill="hold" nodeType="with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2000"/>
                                        <p:tgtEl>
                                          <p:spTgt spid="161"/>
                                        </p:tgtEl>
                                      </p:cBhvr>
                                    </p:animEffect>
                                  </p:childTnLst>
                                </p:cTn>
                              </p:par>
                              <p:par>
                                <p:cTn fill="hold" nodeType="with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2000"/>
                                        <p:tgtEl>
                                          <p:spTgt spid="1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2000"/>
                                        <p:tgtEl>
                                          <p:spTgt spid="1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6"/>
          <p:cNvSpPr txBox="1"/>
          <p:nvPr/>
        </p:nvSpPr>
        <p:spPr>
          <a:xfrm>
            <a:off x="272675" y="263785"/>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68" name="Google Shape;168;p6"/>
          <p:cNvSpPr txBox="1"/>
          <p:nvPr/>
        </p:nvSpPr>
        <p:spPr>
          <a:xfrm>
            <a:off x="1185333" y="1175233"/>
            <a:ext cx="6900333" cy="2668634"/>
          </a:xfrm>
          <a:prstGeom prst="rect">
            <a:avLst/>
          </a:prstGeom>
          <a:noFill/>
          <a:ln>
            <a:noFill/>
          </a:ln>
        </p:spPr>
        <p:txBody>
          <a:bodyPr anchorCtr="0" anchor="t" bIns="91425" lIns="91425" spcFirstLastPara="1" rIns="91425" wrap="square" tIns="91425">
            <a:noAutofit/>
          </a:bodyPr>
          <a:lstStyle/>
          <a:p>
            <a:pPr indent="-285750" lvl="0" marL="285750" marR="0" rtl="0" algn="just">
              <a:lnSpc>
                <a:spcPct val="150000"/>
              </a:lnSpc>
              <a:spcBef>
                <a:spcPts val="0"/>
              </a:spcBef>
              <a:spcAft>
                <a:spcPts val="0"/>
              </a:spcAft>
              <a:buNone/>
            </a:pPr>
            <a:r>
              <a:rPr b="1" i="0" lang="en" sz="2400" u="none" cap="none" strike="noStrike">
                <a:solidFill>
                  <a:srgbClr val="000000"/>
                </a:solidFill>
                <a:latin typeface="Calibri"/>
                <a:ea typeface="Calibri"/>
                <a:cs typeface="Calibri"/>
                <a:sym typeface="Calibri"/>
              </a:rPr>
              <a:t>	Students are  able </a:t>
            </a:r>
            <a:endParaRPr b="1" i="0" sz="2400" u="none" cap="none" strike="noStrike">
              <a:solidFill>
                <a:srgbClr val="000000"/>
              </a:solidFill>
              <a:latin typeface="Calibri"/>
              <a:ea typeface="Calibri"/>
              <a:cs typeface="Calibri"/>
              <a:sym typeface="Calibri"/>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understand the need of rounding off</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 To apply it in day to day life</a:t>
            </a:r>
            <a:endParaRPr/>
          </a:p>
          <a:p>
            <a:pPr indent="-285750" lvl="3" marL="285750" marR="0" rtl="0" algn="just">
              <a:lnSpc>
                <a:spcPct val="150000"/>
              </a:lnSpc>
              <a:spcBef>
                <a:spcPts val="0"/>
              </a:spcBef>
              <a:spcAft>
                <a:spcPts val="0"/>
              </a:spcAft>
              <a:buClr>
                <a:srgbClr val="000000"/>
              </a:buClr>
              <a:buSzPts val="2000"/>
              <a:buFont typeface="Noto Sans Symbols"/>
              <a:buChar char="⮚"/>
            </a:pPr>
            <a:r>
              <a:rPr b="1" i="0" lang="en" sz="2000" u="none" cap="none" strike="noStrike">
                <a:solidFill>
                  <a:srgbClr val="000000"/>
                </a:solidFill>
                <a:latin typeface="Calibri"/>
                <a:ea typeface="Calibri"/>
                <a:cs typeface="Calibri"/>
                <a:sym typeface="Calibri"/>
              </a:rPr>
              <a:t>To get a general idea about situations involving addition, subtraction, multiplication or division.</a:t>
            </a:r>
            <a:endParaRPr/>
          </a:p>
          <a:p>
            <a:pPr indent="-285750" lvl="3" marL="285750" marR="0" rtl="0" algn="just">
              <a:lnSpc>
                <a:spcPct val="150000"/>
              </a:lnSpc>
              <a:spcBef>
                <a:spcPts val="0"/>
              </a:spcBef>
              <a:spcAft>
                <a:spcPts val="0"/>
              </a:spcAft>
              <a:buNone/>
            </a:pPr>
            <a:r>
              <a:t/>
            </a:r>
            <a:endParaRPr b="1" i="0" sz="2400" u="none" cap="none" strike="noStrike">
              <a:solidFill>
                <a:srgbClr val="000000"/>
              </a:solidFill>
              <a:latin typeface="Calibri"/>
              <a:ea typeface="Calibri"/>
              <a:cs typeface="Calibri"/>
              <a:sym typeface="Calibri"/>
            </a:endParaRPr>
          </a:p>
          <a:p>
            <a:pPr indent="-133350" lvl="3" marL="285750" marR="0" rtl="0" algn="just">
              <a:lnSpc>
                <a:spcPct val="150000"/>
              </a:lnSpc>
              <a:spcBef>
                <a:spcPts val="0"/>
              </a:spcBef>
              <a:spcAft>
                <a:spcPts val="0"/>
              </a:spcAft>
              <a:buClr>
                <a:srgbClr val="000000"/>
              </a:buClr>
              <a:buSzPts val="2400"/>
              <a:buFont typeface="Noto Sans Symbols"/>
              <a:buNone/>
            </a:pPr>
            <a:r>
              <a:t/>
            </a:r>
            <a:endParaRPr b="1" i="0" sz="24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Noto Sans Symbols"/>
              <a:buNone/>
            </a:pPr>
            <a:r>
              <a:t/>
            </a:r>
            <a:endParaRPr b="0" i="0" sz="1400" u="none" cap="none" strike="noStrike">
              <a:solidFill>
                <a:srgbClr val="000000"/>
              </a:solidFill>
              <a:latin typeface="Calibri"/>
              <a:ea typeface="Calibri"/>
              <a:cs typeface="Calibri"/>
              <a:sym typeface="Calibri"/>
            </a:endParaRPr>
          </a:p>
        </p:txBody>
      </p:sp>
      <p:pic>
        <p:nvPicPr>
          <p:cNvPr id="169" name="Google Shape;169;p6"/>
          <p:cNvPicPr preferRelativeResize="0"/>
          <p:nvPr/>
        </p:nvPicPr>
        <p:blipFill rotWithShape="1">
          <a:blip r:embed="rId4">
            <a:alphaModFix/>
          </a:blip>
          <a:srcRect b="0" l="0" r="0" t="0"/>
          <a:stretch/>
        </p:blipFill>
        <p:spPr>
          <a:xfrm>
            <a:off x="8063323" y="76200"/>
            <a:ext cx="1024924" cy="67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