
<file path=[Content_Types].xml><?xml version="1.0" encoding="utf-8"?>
<Types xmlns="http://schemas.openxmlformats.org/package/2006/content-types">
  <Default ContentType="image/jpeg" Extension="jpg"/>
  <Default ContentType="application/x-fontdata" Extension="fntdata"/>
  <Default ContentType="image/gif" Extension="gif"/>
  <Default ContentType="application/xml" Extension="xml"/>
  <Default ContentType="image/png" Extension="png"/>
  <Default ContentType="application/vnd.openxmlformats-package.relationships+xml" Extension="rels"/>
  <Override ContentType="application/vnd.openxmlformats-officedocument.presentationml.comments+xml" PartName="/ppt/comments/comment1.xml"/>
  <Override ContentType="application/vnd.openxmlformats-officedocument.presentationml.comments+xml" PartName="/ppt/comments/commen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theme+xml" PartName="/ppt/theme/theme1.xml"/>
  <Override ContentType="application/vnd.openxmlformats-officedocument.theme+xml" PartName="/ppt/theme/theme2.xml"/>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binary" PartName="/ppt/metadata"/>
  <Override ContentType="application/vnd.openxmlformats-officedocument.presentationml.notesMaster+xml" PartName="/ppt/notesMasters/notesMaster1.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Lst>
  <p:sldSz cy="5143500" cx="9144000"/>
  <p:notesSz cx="6858000" cy="9144000"/>
  <p:embeddedFontLst>
    <p:embeddedFont>
      <p:font typeface="Bell MT"/>
      <p:regular r:id="rId17"/>
      <p:bold r:id="rId18"/>
      <p:italic r:id="rId19"/>
      <p:boldItalic r:id="rId2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http://customooxmlschemas.google.com/">
      <go:slidesCustomData xmlns:go="http://customooxmlschemas.google.com/" r:id="rId21" roundtripDataSignature="AMtx7mh3Jksqsp6WkP7JMh2UgzdrDxwkvA=="/>
    </p:ext>
  </p:extLst>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Author clrIdx="0" id="0" initials="" lastIdx="2" name=""/>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BellMT-boldItalic.fntdata"/><Relationship Id="rId11" Type="http://schemas.openxmlformats.org/officeDocument/2006/relationships/slide" Target="slides/slide5.xml"/><Relationship Id="rId10" Type="http://schemas.openxmlformats.org/officeDocument/2006/relationships/slide" Target="slides/slide4.xml"/><Relationship Id="rId21" Type="http://customschemas.google.com/relationships/presentationmetadata" Target="metadata"/><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commentAuthors" Target="commentAuthor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font" Target="fonts/BellMT-regular.fntdata"/><Relationship Id="rId16" Type="http://schemas.openxmlformats.org/officeDocument/2006/relationships/slide" Target="slides/slide10.xml"/><Relationship Id="rId5" Type="http://schemas.openxmlformats.org/officeDocument/2006/relationships/slideMaster" Target="slideMasters/slideMaster1.xml"/><Relationship Id="rId19" Type="http://schemas.openxmlformats.org/officeDocument/2006/relationships/font" Target="fonts/BellMT-italic.fntdata"/><Relationship Id="rId6" Type="http://schemas.openxmlformats.org/officeDocument/2006/relationships/notesMaster" Target="notesMasters/notesMaster1.xml"/><Relationship Id="rId18" Type="http://schemas.openxmlformats.org/officeDocument/2006/relationships/font" Target="fonts/BellMT-bold.fntdata"/><Relationship Id="rId7" Type="http://schemas.openxmlformats.org/officeDocument/2006/relationships/slide" Target="slides/slide1.xml"/><Relationship Id="rId8" Type="http://schemas.openxmlformats.org/officeDocument/2006/relationships/slide" Target="slides/slide2.xml"/></Relationships>
</file>

<file path=ppt/comments/comment1.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1"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gkqFimo"/>
      </p:ext>
    </p:extLst>
  </p:cm>
</p:cmLst>
</file>

<file path=ppt/comments/comment2.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2"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IDaGs1I"/>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8" name="Google Shape;58;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p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90" name="Google Shape;190;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p2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6" name="Google Shape;66;p2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 name="Shape 72"/>
        <p:cNvGrpSpPr/>
        <p:nvPr/>
      </p:nvGrpSpPr>
      <p:grpSpPr>
        <a:xfrm>
          <a:off x="0" y="0"/>
          <a:ext cx="0" cy="0"/>
          <a:chOff x="0" y="0"/>
          <a:chExt cx="0" cy="0"/>
        </a:xfrm>
      </p:grpSpPr>
      <p:sp>
        <p:nvSpPr>
          <p:cNvPr id="73" name="Google Shape;73;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21: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22: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23: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24: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7" name="Google Shape;157;p25: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77" name="Google Shape;177;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p2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84" name="Google Shape;184;p2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9"/>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9"/>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7" name="Shape 47"/>
        <p:cNvGrpSpPr/>
        <p:nvPr/>
      </p:nvGrpSpPr>
      <p:grpSpPr>
        <a:xfrm>
          <a:off x="0" y="0"/>
          <a:ext cx="0" cy="0"/>
          <a:chOff x="0" y="0"/>
          <a:chExt cx="0" cy="0"/>
        </a:xfrm>
      </p:grpSpPr>
      <p:sp>
        <p:nvSpPr>
          <p:cNvPr id="48" name="Google Shape;48;p17"/>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Autofit/>
          </a:bodyPr>
          <a:lstStyle>
            <a:lvl1pPr indent="-228600" lvl="0" marL="457200" algn="l">
              <a:lnSpc>
                <a:spcPct val="100000"/>
              </a:lnSpc>
              <a:spcBef>
                <a:spcPts val="0"/>
              </a:spcBef>
              <a:spcAft>
                <a:spcPts val="0"/>
              </a:spcAft>
              <a:buSzPts val="1800"/>
              <a:buNone/>
              <a:defRPr/>
            </a:lvl1pPr>
          </a:lstStyle>
          <a:p/>
        </p:txBody>
      </p:sp>
      <p:sp>
        <p:nvSpPr>
          <p:cNvPr id="49" name="Google Shape;49;p1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0" name="Shape 50"/>
        <p:cNvGrpSpPr/>
        <p:nvPr/>
      </p:nvGrpSpPr>
      <p:grpSpPr>
        <a:xfrm>
          <a:off x="0" y="0"/>
          <a:ext cx="0" cy="0"/>
          <a:chOff x="0" y="0"/>
          <a:chExt cx="0" cy="0"/>
        </a:xfrm>
      </p:grpSpPr>
      <p:sp>
        <p:nvSpPr>
          <p:cNvPr id="51" name="Google Shape;51;p18"/>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52" name="Google Shape;52;p18"/>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1600"/>
              </a:spcBef>
              <a:spcAft>
                <a:spcPts val="0"/>
              </a:spcAft>
              <a:buSzPts val="1400"/>
              <a:buChar char="○"/>
              <a:defRPr/>
            </a:lvl2pPr>
            <a:lvl3pPr indent="-317500" lvl="2" marL="1371600" algn="ctr">
              <a:lnSpc>
                <a:spcPct val="115000"/>
              </a:lnSpc>
              <a:spcBef>
                <a:spcPts val="1600"/>
              </a:spcBef>
              <a:spcAft>
                <a:spcPts val="0"/>
              </a:spcAft>
              <a:buSzPts val="1400"/>
              <a:buChar char="■"/>
              <a:defRPr/>
            </a:lvl3pPr>
            <a:lvl4pPr indent="-317500" lvl="3" marL="1828800" algn="ctr">
              <a:lnSpc>
                <a:spcPct val="115000"/>
              </a:lnSpc>
              <a:spcBef>
                <a:spcPts val="1600"/>
              </a:spcBef>
              <a:spcAft>
                <a:spcPts val="0"/>
              </a:spcAft>
              <a:buSzPts val="1400"/>
              <a:buChar char="●"/>
              <a:defRPr/>
            </a:lvl4pPr>
            <a:lvl5pPr indent="-317500" lvl="4" marL="2286000" algn="ctr">
              <a:lnSpc>
                <a:spcPct val="115000"/>
              </a:lnSpc>
              <a:spcBef>
                <a:spcPts val="1600"/>
              </a:spcBef>
              <a:spcAft>
                <a:spcPts val="0"/>
              </a:spcAft>
              <a:buSzPts val="1400"/>
              <a:buChar char="○"/>
              <a:defRPr/>
            </a:lvl5pPr>
            <a:lvl6pPr indent="-317500" lvl="5" marL="2743200" algn="ctr">
              <a:lnSpc>
                <a:spcPct val="115000"/>
              </a:lnSpc>
              <a:spcBef>
                <a:spcPts val="1600"/>
              </a:spcBef>
              <a:spcAft>
                <a:spcPts val="0"/>
              </a:spcAft>
              <a:buSzPts val="1400"/>
              <a:buChar char="■"/>
              <a:defRPr/>
            </a:lvl6pPr>
            <a:lvl7pPr indent="-317500" lvl="6" marL="3200400" algn="ctr">
              <a:lnSpc>
                <a:spcPct val="115000"/>
              </a:lnSpc>
              <a:spcBef>
                <a:spcPts val="1600"/>
              </a:spcBef>
              <a:spcAft>
                <a:spcPts val="0"/>
              </a:spcAft>
              <a:buSzPts val="1400"/>
              <a:buChar char="●"/>
              <a:defRPr/>
            </a:lvl7pPr>
            <a:lvl8pPr indent="-317500" lvl="7" marL="3657600" algn="ctr">
              <a:lnSpc>
                <a:spcPct val="115000"/>
              </a:lnSpc>
              <a:spcBef>
                <a:spcPts val="1600"/>
              </a:spcBef>
              <a:spcAft>
                <a:spcPts val="0"/>
              </a:spcAft>
              <a:buSzPts val="1400"/>
              <a:buChar char="○"/>
              <a:defRPr/>
            </a:lvl8pPr>
            <a:lvl9pPr indent="-317500" lvl="8" marL="4114800" algn="ctr">
              <a:lnSpc>
                <a:spcPct val="115000"/>
              </a:lnSpc>
              <a:spcBef>
                <a:spcPts val="1600"/>
              </a:spcBef>
              <a:spcAft>
                <a:spcPts val="1600"/>
              </a:spcAft>
              <a:buSzPts val="1400"/>
              <a:buChar char="■"/>
              <a:defRPr/>
            </a:lvl9pPr>
          </a:lstStyle>
          <a:p/>
        </p:txBody>
      </p:sp>
      <p:sp>
        <p:nvSpPr>
          <p:cNvPr id="53" name="Google Shape;53;p1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1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3" name="Shape 13"/>
        <p:cNvGrpSpPr/>
        <p:nvPr/>
      </p:nvGrpSpPr>
      <p:grpSpPr>
        <a:xfrm>
          <a:off x="0" y="0"/>
          <a:ext cx="0" cy="0"/>
          <a:chOff x="0" y="0"/>
          <a:chExt cx="0" cy="0"/>
        </a:xfrm>
      </p:grpSpPr>
      <p:sp>
        <p:nvSpPr>
          <p:cNvPr id="14" name="Google Shape;14;p1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10"/>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16" name="Google Shape;16;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2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9" name="Google Shape;19;p27"/>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20" name="Google Shape;20;p27"/>
          <p:cNvSpPr txBox="1"/>
          <p:nvPr>
            <p:ph idx="10" type="dt"/>
          </p:nvPr>
        </p:nvSpPr>
        <p:spPr>
          <a:xfrm>
            <a:off x="0" y="0"/>
            <a:ext cx="3000000" cy="30000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9pPr>
          </a:lstStyle>
          <a:p/>
        </p:txBody>
      </p:sp>
      <p:sp>
        <p:nvSpPr>
          <p:cNvPr id="21" name="Google Shape;21;p27"/>
          <p:cNvSpPr txBox="1"/>
          <p:nvPr>
            <p:ph idx="11" type="ftr"/>
          </p:nvPr>
        </p:nvSpPr>
        <p:spPr>
          <a:xfrm>
            <a:off x="0" y="0"/>
            <a:ext cx="3000000" cy="30000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9pPr>
          </a:lstStyle>
          <a:p/>
        </p:txBody>
      </p:sp>
      <p:sp>
        <p:nvSpPr>
          <p:cNvPr id="22" name="Google Shape;22;p2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a:lvl1pPr>
            <a:lvl2pPr indent="0" lvl="1" marL="0" marR="0" algn="r">
              <a:lnSpc>
                <a:spcPct val="100000"/>
              </a:lnSpc>
              <a:spcBef>
                <a:spcPts val="0"/>
              </a:spcBef>
              <a:spcAft>
                <a:spcPts val="0"/>
              </a:spcAft>
              <a:buClr>
                <a:srgbClr val="000000"/>
              </a:buClr>
              <a:buSzPts val="1000"/>
              <a:buFont typeface="Arial"/>
              <a:buNone/>
              <a:defRPr/>
            </a:lvl2pPr>
            <a:lvl3pPr indent="0" lvl="2" marL="0" marR="0" algn="r">
              <a:lnSpc>
                <a:spcPct val="100000"/>
              </a:lnSpc>
              <a:spcBef>
                <a:spcPts val="0"/>
              </a:spcBef>
              <a:spcAft>
                <a:spcPts val="0"/>
              </a:spcAft>
              <a:buClr>
                <a:srgbClr val="000000"/>
              </a:buClr>
              <a:buSzPts val="1000"/>
              <a:buFont typeface="Arial"/>
              <a:buNone/>
              <a:defRPr/>
            </a:lvl3pPr>
            <a:lvl4pPr indent="0" lvl="3" marL="0" marR="0" algn="r">
              <a:lnSpc>
                <a:spcPct val="100000"/>
              </a:lnSpc>
              <a:spcBef>
                <a:spcPts val="0"/>
              </a:spcBef>
              <a:spcAft>
                <a:spcPts val="0"/>
              </a:spcAft>
              <a:buClr>
                <a:srgbClr val="000000"/>
              </a:buClr>
              <a:buSzPts val="1000"/>
              <a:buFont typeface="Arial"/>
              <a:buNone/>
              <a:defRPr/>
            </a:lvl4pPr>
            <a:lvl5pPr indent="0" lvl="4" marL="0" marR="0" algn="r">
              <a:lnSpc>
                <a:spcPct val="100000"/>
              </a:lnSpc>
              <a:spcBef>
                <a:spcPts val="0"/>
              </a:spcBef>
              <a:spcAft>
                <a:spcPts val="0"/>
              </a:spcAft>
              <a:buClr>
                <a:srgbClr val="000000"/>
              </a:buClr>
              <a:buSzPts val="1000"/>
              <a:buFont typeface="Arial"/>
              <a:buNone/>
              <a:defRPr/>
            </a:lvl5pPr>
            <a:lvl6pPr indent="0" lvl="5" marL="0" marR="0" algn="r">
              <a:lnSpc>
                <a:spcPct val="100000"/>
              </a:lnSpc>
              <a:spcBef>
                <a:spcPts val="0"/>
              </a:spcBef>
              <a:spcAft>
                <a:spcPts val="0"/>
              </a:spcAft>
              <a:buClr>
                <a:srgbClr val="000000"/>
              </a:buClr>
              <a:buSzPts val="1000"/>
              <a:buFont typeface="Arial"/>
              <a:buNone/>
              <a:defRPr/>
            </a:lvl6pPr>
            <a:lvl7pPr indent="0" lvl="6" marL="0" marR="0" algn="r">
              <a:lnSpc>
                <a:spcPct val="100000"/>
              </a:lnSpc>
              <a:spcBef>
                <a:spcPts val="0"/>
              </a:spcBef>
              <a:spcAft>
                <a:spcPts val="0"/>
              </a:spcAft>
              <a:buClr>
                <a:srgbClr val="000000"/>
              </a:buClr>
              <a:buSzPts val="1000"/>
              <a:buFont typeface="Arial"/>
              <a:buNone/>
              <a:defRPr/>
            </a:lvl7pPr>
            <a:lvl8pPr indent="0" lvl="7" marL="0" marR="0" algn="r">
              <a:lnSpc>
                <a:spcPct val="100000"/>
              </a:lnSpc>
              <a:spcBef>
                <a:spcPts val="0"/>
              </a:spcBef>
              <a:spcAft>
                <a:spcPts val="0"/>
              </a:spcAft>
              <a:buClr>
                <a:srgbClr val="000000"/>
              </a:buClr>
              <a:buSzPts val="1000"/>
              <a:buFont typeface="Arial"/>
              <a:buNone/>
              <a:defRPr/>
            </a:lvl8pPr>
            <a:lvl9pPr indent="0" lvl="8" marL="0" marR="0" algn="r">
              <a:lnSpc>
                <a:spcPct val="100000"/>
              </a:lnSpc>
              <a:spcBef>
                <a:spcPts val="0"/>
              </a:spcBef>
              <a:spcAft>
                <a:spcPts val="0"/>
              </a:spcAft>
              <a:buClr>
                <a:srgbClr val="000000"/>
              </a:buClr>
              <a:buSzPts val="1000"/>
              <a:buFont typeface="Arial"/>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11"/>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25" name="Google Shape;25;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6" name="Shape 26"/>
        <p:cNvGrpSpPr/>
        <p:nvPr/>
      </p:nvGrpSpPr>
      <p:grpSpPr>
        <a:xfrm>
          <a:off x="0" y="0"/>
          <a:ext cx="0" cy="0"/>
          <a:chOff x="0" y="0"/>
          <a:chExt cx="0" cy="0"/>
        </a:xfrm>
      </p:grpSpPr>
      <p:sp>
        <p:nvSpPr>
          <p:cNvPr id="27" name="Google Shape;27;p1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8" name="Google Shape;28;p12"/>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29" name="Google Shape;29;p12"/>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30" name="Google Shape;30;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1" name="Shape 31"/>
        <p:cNvGrpSpPr/>
        <p:nvPr/>
      </p:nvGrpSpPr>
      <p:grpSpPr>
        <a:xfrm>
          <a:off x="0" y="0"/>
          <a:ext cx="0" cy="0"/>
          <a:chOff x="0" y="0"/>
          <a:chExt cx="0" cy="0"/>
        </a:xfrm>
      </p:grpSpPr>
      <p:sp>
        <p:nvSpPr>
          <p:cNvPr id="32" name="Google Shape;32;p1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33" name="Google Shape;33;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4" name="Shape 34"/>
        <p:cNvGrpSpPr/>
        <p:nvPr/>
      </p:nvGrpSpPr>
      <p:grpSpPr>
        <a:xfrm>
          <a:off x="0" y="0"/>
          <a:ext cx="0" cy="0"/>
          <a:chOff x="0" y="0"/>
          <a:chExt cx="0" cy="0"/>
        </a:xfrm>
      </p:grpSpPr>
      <p:sp>
        <p:nvSpPr>
          <p:cNvPr id="35" name="Google Shape;35;p14"/>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6" name="Google Shape;36;p14"/>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37" name="Google Shape;37;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8" name="Shape 38"/>
        <p:cNvGrpSpPr/>
        <p:nvPr/>
      </p:nvGrpSpPr>
      <p:grpSpPr>
        <a:xfrm>
          <a:off x="0" y="0"/>
          <a:ext cx="0" cy="0"/>
          <a:chOff x="0" y="0"/>
          <a:chExt cx="0" cy="0"/>
        </a:xfrm>
      </p:grpSpPr>
      <p:sp>
        <p:nvSpPr>
          <p:cNvPr id="39" name="Google Shape;39;p15"/>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40" name="Google Shape;40;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1" name="Shape 41"/>
        <p:cNvGrpSpPr/>
        <p:nvPr/>
      </p:nvGrpSpPr>
      <p:grpSpPr>
        <a:xfrm>
          <a:off x="0" y="0"/>
          <a:ext cx="0" cy="0"/>
          <a:chOff x="0" y="0"/>
          <a:chExt cx="0" cy="0"/>
        </a:xfrm>
      </p:grpSpPr>
      <p:sp>
        <p:nvSpPr>
          <p:cNvPr id="42" name="Google Shape;42;p16"/>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 name="Google Shape;43;p16"/>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44" name="Google Shape;44;p16"/>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5" name="Google Shape;45;p16"/>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46" name="Google Shape;46;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2.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8"/>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8"/>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1600"/>
              </a:spcBef>
              <a:spcAft>
                <a:spcPts val="160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 Id="rId4" Type="http://schemas.openxmlformats.org/officeDocument/2006/relationships/image" Target="../media/image8.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comments" Target="../comments/comment1.xml"/><Relationship Id="rId4" Type="http://schemas.openxmlformats.org/officeDocument/2006/relationships/image" Target="../media/image2.jpg"/><Relationship Id="rId5" Type="http://schemas.openxmlformats.org/officeDocument/2006/relationships/image" Target="../media/image8.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8.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8.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8.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7.gif"/><Relationship Id="rId4" Type="http://schemas.openxmlformats.org/officeDocument/2006/relationships/image" Target="../media/image3.gif"/><Relationship Id="rId5" Type="http://schemas.openxmlformats.org/officeDocument/2006/relationships/image" Target="../media/image8.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6.gif"/><Relationship Id="rId4" Type="http://schemas.openxmlformats.org/officeDocument/2006/relationships/image" Target="../media/image5.gif"/><Relationship Id="rId5" Type="http://schemas.openxmlformats.org/officeDocument/2006/relationships/image" Target="../media/image9.gif"/><Relationship Id="rId6" Type="http://schemas.openxmlformats.org/officeDocument/2006/relationships/image" Target="../media/image8.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comments" Target="../comments/comment2.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pic>
        <p:nvPicPr>
          <p:cNvPr id="60" name="Google Shape;60;p1"/>
          <p:cNvPicPr preferRelativeResize="0"/>
          <p:nvPr/>
        </p:nvPicPr>
        <p:blipFill rotWithShape="1">
          <a:blip r:embed="rId3">
            <a:alphaModFix/>
          </a:blip>
          <a:srcRect b="0" l="0" r="0" t="0"/>
          <a:stretch/>
        </p:blipFill>
        <p:spPr>
          <a:xfrm>
            <a:off x="0" y="3777640"/>
            <a:ext cx="9144000" cy="1365860"/>
          </a:xfrm>
          <a:prstGeom prst="rect">
            <a:avLst/>
          </a:prstGeom>
          <a:noFill/>
          <a:ln>
            <a:noFill/>
          </a:ln>
        </p:spPr>
      </p:pic>
      <p:sp>
        <p:nvSpPr>
          <p:cNvPr id="61" name="Google Shape;61;p1"/>
          <p:cNvSpPr txBox="1"/>
          <p:nvPr/>
        </p:nvSpPr>
        <p:spPr>
          <a:xfrm>
            <a:off x="5874275" y="98375"/>
            <a:ext cx="3176100" cy="12675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2" name="Google Shape;62;p1"/>
          <p:cNvSpPr txBox="1"/>
          <p:nvPr/>
        </p:nvSpPr>
        <p:spPr>
          <a:xfrm>
            <a:off x="1534774" y="963525"/>
            <a:ext cx="6607990" cy="2837544"/>
          </a:xfrm>
          <a:prstGeom prst="rect">
            <a:avLst/>
          </a:prstGeom>
          <a:noFill/>
          <a:ln>
            <a:noFill/>
          </a:ln>
        </p:spPr>
        <p:txBody>
          <a:bodyPr anchorCtr="0" anchor="t" bIns="91425" lIns="91425" spcFirstLastPara="1" rIns="91425" wrap="square" tIns="91425">
            <a:noAutofit/>
          </a:bodyPr>
          <a:lstStyle/>
          <a:p>
            <a:pPr indent="0" lvl="0" marL="0" marR="0" rtl="0" algn="l">
              <a:lnSpc>
                <a:spcPct val="15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SESSION : 12</a:t>
            </a:r>
            <a:endParaRPr b="0" i="0" sz="14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CLASS : V</a:t>
            </a:r>
            <a:endParaRPr b="1" i="0" sz="14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SUBJECT : MATHEMATICS</a:t>
            </a:r>
            <a:endParaRPr b="1" i="0" sz="14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CHAPTER NUMBER: 6</a:t>
            </a:r>
            <a:endParaRPr b="1" i="0" sz="14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CHAPTER NAME : Rounding off- Estimation</a:t>
            </a:r>
            <a:endParaRPr b="0" i="0" sz="14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None/>
            </a:pPr>
            <a:r>
              <a:rPr b="1" i="0" lang="en" sz="1400" u="none" cap="none" strike="noStrike">
                <a:solidFill>
                  <a:srgbClr val="000000"/>
                </a:solidFill>
                <a:latin typeface="Arial"/>
                <a:ea typeface="Arial"/>
                <a:cs typeface="Arial"/>
                <a:sym typeface="Arial"/>
              </a:rPr>
              <a:t>SUBTOPIC : </a:t>
            </a:r>
            <a:r>
              <a:rPr b="1" i="0" lang="en" sz="1800" u="none" cap="none" strike="noStrike">
                <a:solidFill>
                  <a:srgbClr val="000000"/>
                </a:solidFill>
                <a:latin typeface="Calibri"/>
                <a:ea typeface="Calibri"/>
                <a:cs typeface="Calibri"/>
                <a:sym typeface="Calibri"/>
              </a:rPr>
              <a:t>Estimation in number operation</a:t>
            </a:r>
            <a:endParaRPr/>
          </a:p>
          <a:p>
            <a:pPr indent="0" lvl="0" marL="0" marR="0" rtl="0" algn="l">
              <a:lnSpc>
                <a:spcPct val="150000"/>
              </a:lnSpc>
              <a:spcBef>
                <a:spcPts val="0"/>
              </a:spcBef>
              <a:spcAft>
                <a:spcPts val="0"/>
              </a:spcAft>
              <a:buNone/>
            </a:pPr>
            <a:r>
              <a:rPr b="1" i="0" lang="en" sz="1800" u="none" cap="none" strike="noStrike">
                <a:solidFill>
                  <a:srgbClr val="000000"/>
                </a:solidFill>
                <a:latin typeface="Calibri"/>
                <a:ea typeface="Calibri"/>
                <a:cs typeface="Calibri"/>
                <a:sym typeface="Calibri"/>
              </a:rPr>
              <a:t>	   EXERCISE – 6 (B) Q. No – 3 and 4</a:t>
            </a:r>
            <a:endParaRPr b="1" i="0" sz="2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br>
              <a:rPr b="1" i="0" lang="en" sz="2400" u="none" cap="none" strike="noStrike">
                <a:solidFill>
                  <a:srgbClr val="000000"/>
                </a:solidFill>
                <a:latin typeface="Arial"/>
                <a:ea typeface="Arial"/>
                <a:cs typeface="Arial"/>
                <a:sym typeface="Arial"/>
              </a:rPr>
            </a:br>
            <a:br>
              <a:rPr b="0" i="0" lang="en" sz="2400" u="none" cap="none" strike="noStrike">
                <a:solidFill>
                  <a:srgbClr val="000000"/>
                </a:solidFill>
                <a:latin typeface="Arial"/>
                <a:ea typeface="Arial"/>
                <a:cs typeface="Arial"/>
                <a:sym typeface="Arial"/>
              </a:rPr>
            </a:br>
            <a:endParaRPr b="1" i="0" sz="1400" u="none" cap="none" strike="noStrike">
              <a:solidFill>
                <a:srgbClr val="000000"/>
              </a:solidFill>
              <a:latin typeface="Arial"/>
              <a:ea typeface="Arial"/>
              <a:cs typeface="Arial"/>
              <a:sym typeface="Arial"/>
            </a:endParaRPr>
          </a:p>
        </p:txBody>
      </p:sp>
      <p:pic>
        <p:nvPicPr>
          <p:cNvPr id="63" name="Google Shape;63;p1"/>
          <p:cNvPicPr preferRelativeResize="0"/>
          <p:nvPr/>
        </p:nvPicPr>
        <p:blipFill rotWithShape="1">
          <a:blip r:embed="rId4">
            <a:alphaModFix/>
          </a:blip>
          <a:srcRect b="0" l="0" r="0" t="0"/>
          <a:stretch/>
        </p:blipFill>
        <p:spPr>
          <a:xfrm>
            <a:off x="8063323" y="76200"/>
            <a:ext cx="1024924" cy="6784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pic>
        <p:nvPicPr>
          <p:cNvPr id="192" name="Google Shape;192;p7"/>
          <p:cNvPicPr preferRelativeResize="0"/>
          <p:nvPr/>
        </p:nvPicPr>
        <p:blipFill rotWithShape="1">
          <a:blip r:embed="rId3">
            <a:alphaModFix/>
          </a:blip>
          <a:srcRect b="0" l="0" r="0" t="0"/>
          <a:stretch/>
        </p:blipFill>
        <p:spPr>
          <a:xfrm>
            <a:off x="7678600" y="205225"/>
            <a:ext cx="1232526" cy="611875"/>
          </a:xfrm>
          <a:prstGeom prst="rect">
            <a:avLst/>
          </a:prstGeom>
          <a:noFill/>
          <a:ln>
            <a:noFill/>
          </a:ln>
        </p:spPr>
      </p:pic>
      <p:sp>
        <p:nvSpPr>
          <p:cNvPr id="193" name="Google Shape;193;p7"/>
          <p:cNvSpPr txBox="1"/>
          <p:nvPr/>
        </p:nvSpPr>
        <p:spPr>
          <a:xfrm>
            <a:off x="621425" y="743500"/>
            <a:ext cx="7801200" cy="3562200"/>
          </a:xfrm>
          <a:prstGeom prst="rect">
            <a:avLst/>
          </a:prstGeom>
          <a:noFill/>
          <a:ln>
            <a:noFill/>
          </a:ln>
        </p:spPr>
        <p:txBody>
          <a:bodyPr anchorCtr="0" anchor="ctr" bIns="91425" lIns="91425" spcFirstLastPara="1" rIns="91425" wrap="square" tIns="91425">
            <a:noAutofit/>
          </a:bodyPr>
          <a:lstStyle/>
          <a:p>
            <a:pPr indent="0" lvl="0" marL="457200" marR="0" rtl="0" algn="ctr">
              <a:lnSpc>
                <a:spcPct val="115000"/>
              </a:lnSpc>
              <a:spcBef>
                <a:spcPts val="0"/>
              </a:spcBef>
              <a:spcAft>
                <a:spcPts val="0"/>
              </a:spcAft>
              <a:buClr>
                <a:srgbClr val="000000"/>
              </a:buClr>
              <a:buSzPts val="4000"/>
              <a:buFont typeface="Arial"/>
              <a:buNone/>
            </a:pPr>
            <a:r>
              <a:rPr b="1" i="0" lang="en" sz="4000" u="none" cap="none" strike="noStrike">
                <a:solidFill>
                  <a:srgbClr val="000000"/>
                </a:solidFill>
                <a:latin typeface="Arial"/>
                <a:ea typeface="Arial"/>
                <a:cs typeface="Arial"/>
                <a:sym typeface="Arial"/>
              </a:rPr>
              <a:t>THANKING YOU</a:t>
            </a:r>
            <a:endParaRPr b="1" i="0" sz="4000" u="none" cap="none" strike="noStrike">
              <a:solidFill>
                <a:srgbClr val="000000"/>
              </a:solidFill>
              <a:latin typeface="Arial"/>
              <a:ea typeface="Arial"/>
              <a:cs typeface="Arial"/>
              <a:sym typeface="Arial"/>
            </a:endParaRPr>
          </a:p>
          <a:p>
            <a:pPr indent="0" lvl="0" marL="457200" marR="0" rtl="0" algn="ctr">
              <a:lnSpc>
                <a:spcPct val="115000"/>
              </a:lnSpc>
              <a:spcBef>
                <a:spcPts val="0"/>
              </a:spcBef>
              <a:spcAft>
                <a:spcPts val="0"/>
              </a:spcAft>
              <a:buClr>
                <a:srgbClr val="000000"/>
              </a:buClr>
              <a:buSzPts val="4000"/>
              <a:buFont typeface="Arial"/>
              <a:buNone/>
            </a:pPr>
            <a:r>
              <a:rPr b="1" i="0" lang="en" sz="4000" u="none" cap="none" strike="noStrike">
                <a:solidFill>
                  <a:srgbClr val="FF0000"/>
                </a:solidFill>
                <a:latin typeface="Arial"/>
                <a:ea typeface="Arial"/>
                <a:cs typeface="Arial"/>
                <a:sym typeface="Arial"/>
              </a:rPr>
              <a:t>ODM EDUCATIONAL GROUP</a:t>
            </a:r>
            <a:endParaRPr b="1" i="0" sz="4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20"/>
          <p:cNvSpPr txBox="1"/>
          <p:nvPr/>
        </p:nvSpPr>
        <p:spPr>
          <a:xfrm>
            <a:off x="272675" y="285050"/>
            <a:ext cx="8688300" cy="460017"/>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rPr b="1" i="0" lang="en" sz="2200" u="none" cap="none" strike="noStrike">
                <a:solidFill>
                  <a:srgbClr val="FF0000"/>
                </a:solidFill>
                <a:latin typeface="Arial"/>
                <a:ea typeface="Arial"/>
                <a:cs typeface="Arial"/>
                <a:sym typeface="Arial"/>
              </a:rPr>
              <a:t>6.2 ESTIMATION IN NUMBERS OPERATIONS </a:t>
            </a:r>
            <a:endParaRPr b="1" i="0" sz="2200" u="none" cap="none" strike="noStrike">
              <a:solidFill>
                <a:srgbClr val="FF0000"/>
              </a:solidFill>
              <a:latin typeface="Arial"/>
              <a:ea typeface="Arial"/>
              <a:cs typeface="Arial"/>
              <a:sym typeface="Arial"/>
            </a:endParaRPr>
          </a:p>
        </p:txBody>
      </p:sp>
      <p:sp>
        <p:nvSpPr>
          <p:cNvPr id="69" name="Google Shape;69;p20"/>
          <p:cNvSpPr txBox="1"/>
          <p:nvPr/>
        </p:nvSpPr>
        <p:spPr>
          <a:xfrm>
            <a:off x="395001" y="899238"/>
            <a:ext cx="8232532" cy="4070695"/>
          </a:xfrm>
          <a:prstGeom prst="rect">
            <a:avLst/>
          </a:prstGeom>
          <a:noFill/>
          <a:ln>
            <a:noFill/>
          </a:ln>
        </p:spPr>
        <p:txBody>
          <a:bodyPr anchorCtr="0" anchor="t" bIns="91425" lIns="91425" spcFirstLastPara="1" rIns="91425" wrap="square" tIns="91425">
            <a:noAutofit/>
          </a:bodyPr>
          <a:lstStyle/>
          <a:p>
            <a:pPr indent="0" lvl="0" marL="0" marR="0" rtl="0" algn="just">
              <a:lnSpc>
                <a:spcPct val="150000"/>
              </a:lnSpc>
              <a:spcBef>
                <a:spcPts val="0"/>
              </a:spcBef>
              <a:spcAft>
                <a:spcPts val="0"/>
              </a:spcAft>
              <a:buNone/>
            </a:pPr>
            <a:r>
              <a:rPr b="1" i="0" lang="en" sz="2000" u="none" cap="none" strike="noStrike">
                <a:solidFill>
                  <a:srgbClr val="000000"/>
                </a:solidFill>
                <a:latin typeface="Bell MT"/>
                <a:ea typeface="Bell MT"/>
                <a:cs typeface="Bell MT"/>
                <a:sym typeface="Bell MT"/>
              </a:rPr>
              <a:t>Estimation helps us to get a general idea about situations involving addition, subtraction, multiplication or division. It can be extremely useful to calculate costs, expenditure, profits, losses, etc. while dealing with the actual numbers.</a:t>
            </a:r>
            <a:endParaRPr/>
          </a:p>
          <a:p>
            <a:pPr indent="0" lvl="0" marL="0" marR="0" rtl="0" algn="just">
              <a:lnSpc>
                <a:spcPct val="150000"/>
              </a:lnSpc>
              <a:spcBef>
                <a:spcPts val="0"/>
              </a:spcBef>
              <a:spcAft>
                <a:spcPts val="0"/>
              </a:spcAft>
              <a:buNone/>
            </a:pPr>
            <a:r>
              <a:t/>
            </a:r>
            <a:endParaRPr b="1" i="0" sz="2000" u="none" cap="none" strike="noStrike">
              <a:solidFill>
                <a:srgbClr val="000000"/>
              </a:solidFill>
              <a:latin typeface="Bell MT"/>
              <a:ea typeface="Bell MT"/>
              <a:cs typeface="Bell MT"/>
              <a:sym typeface="Bell MT"/>
            </a:endParaRPr>
          </a:p>
          <a:p>
            <a:pPr indent="0" lvl="0" marL="0" marR="0" rtl="0" algn="ctr">
              <a:lnSpc>
                <a:spcPct val="150000"/>
              </a:lnSpc>
              <a:spcBef>
                <a:spcPts val="0"/>
              </a:spcBef>
              <a:spcAft>
                <a:spcPts val="0"/>
              </a:spcAft>
              <a:buNone/>
            </a:pPr>
            <a:r>
              <a:rPr b="1" i="0" lang="en" sz="2000" u="none" cap="none" strike="noStrike">
                <a:solidFill>
                  <a:srgbClr val="FF0000"/>
                </a:solidFill>
                <a:latin typeface="Bell MT"/>
                <a:ea typeface="Bell MT"/>
                <a:cs typeface="Bell MT"/>
                <a:sym typeface="Bell MT"/>
              </a:rPr>
              <a:t>An estimation is the answer close to the actual answer.</a:t>
            </a:r>
            <a:endParaRPr/>
          </a:p>
          <a:p>
            <a:pPr indent="0" lvl="0" marL="0" marR="0" rtl="0" algn="just">
              <a:lnSpc>
                <a:spcPct val="150000"/>
              </a:lnSpc>
              <a:spcBef>
                <a:spcPts val="0"/>
              </a:spcBef>
              <a:spcAft>
                <a:spcPts val="0"/>
              </a:spcAft>
              <a:buNone/>
            </a:pPr>
            <a:r>
              <a:t/>
            </a:r>
            <a:endParaRPr b="0" i="0" sz="2000" u="none" cap="none" strike="noStrike">
              <a:solidFill>
                <a:srgbClr val="000000"/>
              </a:solidFill>
              <a:latin typeface="Calibri"/>
              <a:ea typeface="Calibri"/>
              <a:cs typeface="Calibri"/>
              <a:sym typeface="Calibri"/>
            </a:endParaRPr>
          </a:p>
          <a:p>
            <a:pPr indent="-196850" lvl="0" marL="28575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pic>
        <p:nvPicPr>
          <p:cNvPr descr="C:\Users\Sanjukta Dash\Downloads\images.jpg" id="70" name="Google Shape;70;p20"/>
          <p:cNvPicPr preferRelativeResize="0"/>
          <p:nvPr/>
        </p:nvPicPr>
        <p:blipFill rotWithShape="1">
          <a:blip r:embed="rId4">
            <a:alphaModFix/>
          </a:blip>
          <a:srcRect b="0" l="0" r="0" t="0"/>
          <a:stretch/>
        </p:blipFill>
        <p:spPr>
          <a:xfrm>
            <a:off x="1" y="3762934"/>
            <a:ext cx="1778000" cy="1380565"/>
          </a:xfrm>
          <a:prstGeom prst="rect">
            <a:avLst/>
          </a:prstGeom>
          <a:noFill/>
          <a:ln>
            <a:noFill/>
          </a:ln>
        </p:spPr>
      </p:pic>
      <p:pic>
        <p:nvPicPr>
          <p:cNvPr id="71" name="Google Shape;71;p20"/>
          <p:cNvPicPr preferRelativeResize="0"/>
          <p:nvPr/>
        </p:nvPicPr>
        <p:blipFill rotWithShape="1">
          <a:blip r:embed="rId5">
            <a:alphaModFix/>
          </a:blip>
          <a:srcRect b="0" l="0" r="0" t="0"/>
          <a:stretch/>
        </p:blipFill>
        <p:spPr>
          <a:xfrm>
            <a:off x="8063323" y="76200"/>
            <a:ext cx="1024924" cy="6784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 name="Shape 75"/>
        <p:cNvGrpSpPr/>
        <p:nvPr/>
      </p:nvGrpSpPr>
      <p:grpSpPr>
        <a:xfrm>
          <a:off x="0" y="0"/>
          <a:ext cx="0" cy="0"/>
          <a:chOff x="0" y="0"/>
          <a:chExt cx="0" cy="0"/>
        </a:xfrm>
      </p:grpSpPr>
      <p:sp>
        <p:nvSpPr>
          <p:cNvPr id="76" name="Google Shape;76;p21"/>
          <p:cNvSpPr txBox="1"/>
          <p:nvPr>
            <p:ph type="title"/>
          </p:nvPr>
        </p:nvSpPr>
        <p:spPr>
          <a:xfrm>
            <a:off x="862574" y="184025"/>
            <a:ext cx="6639000" cy="474300"/>
          </a:xfrm>
          <a:prstGeom prst="rect">
            <a:avLst/>
          </a:prstGeom>
          <a:solidFill>
            <a:schemeClr val="lt1"/>
          </a:solidFill>
          <a:ln cap="flat" cmpd="sng" w="25400">
            <a:solidFill>
              <a:schemeClr val="accent2"/>
            </a:solidFill>
            <a:prstDash val="solid"/>
            <a:round/>
            <a:headEnd len="sm" w="sm" type="none"/>
            <a:tailEnd len="sm" w="sm" type="none"/>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b="1" lang="en" sz="2200">
                <a:solidFill>
                  <a:srgbClr val="FF0000"/>
                </a:solidFill>
                <a:latin typeface="Arial"/>
                <a:ea typeface="Arial"/>
                <a:cs typeface="Arial"/>
                <a:sym typeface="Arial"/>
              </a:rPr>
              <a:t>EXERCISE 6 (B)</a:t>
            </a:r>
            <a:endParaRPr b="1" sz="2200">
              <a:solidFill>
                <a:srgbClr val="FF0000"/>
              </a:solidFill>
            </a:endParaRPr>
          </a:p>
        </p:txBody>
      </p:sp>
      <p:sp>
        <p:nvSpPr>
          <p:cNvPr id="77" name="Google Shape;77;p21"/>
          <p:cNvSpPr txBox="1"/>
          <p:nvPr>
            <p:ph idx="1" type="body"/>
          </p:nvPr>
        </p:nvSpPr>
        <p:spPr>
          <a:xfrm>
            <a:off x="127001" y="677334"/>
            <a:ext cx="8906932" cy="2446866"/>
          </a:xfrm>
          <a:prstGeom prst="rect">
            <a:avLst/>
          </a:prstGeom>
          <a:noFill/>
          <a:ln>
            <a:noFill/>
          </a:ln>
        </p:spPr>
        <p:txBody>
          <a:bodyPr anchorCtr="0" anchor="t" bIns="91425" lIns="91425" spcFirstLastPara="1" rIns="91425" wrap="square" tIns="91425">
            <a:noAutofit/>
          </a:bodyPr>
          <a:lstStyle/>
          <a:p>
            <a:pPr indent="-342900" lvl="0" marL="457200" rtl="0" algn="l">
              <a:lnSpc>
                <a:spcPct val="100000"/>
              </a:lnSpc>
              <a:spcBef>
                <a:spcPts val="0"/>
              </a:spcBef>
              <a:spcAft>
                <a:spcPts val="0"/>
              </a:spcAft>
              <a:buSzPts val="1800"/>
              <a:buNone/>
            </a:pPr>
            <a:r>
              <a:rPr b="1" lang="en">
                <a:solidFill>
                  <a:srgbClr val="FF0000"/>
                </a:solidFill>
                <a:latin typeface="Calibri"/>
                <a:ea typeface="Calibri"/>
                <a:cs typeface="Calibri"/>
                <a:sym typeface="Calibri"/>
              </a:rPr>
              <a:t>Q.3 Estimate the following by rounding off  the multiplicand and the dividend to the nearest 1,000 :</a:t>
            </a:r>
            <a:endParaRPr/>
          </a:p>
          <a:p>
            <a:pPr indent="-342900" lvl="0" marL="457200" rtl="0" algn="l">
              <a:lnSpc>
                <a:spcPct val="100000"/>
              </a:lnSpc>
              <a:spcBef>
                <a:spcPts val="0"/>
              </a:spcBef>
              <a:spcAft>
                <a:spcPts val="0"/>
              </a:spcAft>
              <a:buSzPts val="1800"/>
              <a:buNone/>
            </a:pPr>
            <a:r>
              <a:rPr b="1" lang="en">
                <a:solidFill>
                  <a:srgbClr val="FF0000"/>
                </a:solidFill>
                <a:latin typeface="Calibri"/>
                <a:ea typeface="Calibri"/>
                <a:cs typeface="Calibri"/>
                <a:sym typeface="Calibri"/>
              </a:rPr>
              <a:t>	a) 7,603 × 2 	</a:t>
            </a:r>
            <a:endParaRPr b="1">
              <a:solidFill>
                <a:srgbClr val="FF0000"/>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rPr b="1" lang="en">
                <a:solidFill>
                  <a:schemeClr val="dk1"/>
                </a:solidFill>
                <a:latin typeface="Calibri"/>
                <a:ea typeface="Calibri"/>
                <a:cs typeface="Calibri"/>
                <a:sym typeface="Calibri"/>
              </a:rPr>
              <a:t>     </a:t>
            </a:r>
            <a:endParaRPr>
              <a:solidFill>
                <a:schemeClr val="dk1"/>
              </a:solidFill>
              <a:latin typeface="Calibri"/>
              <a:ea typeface="Calibri"/>
              <a:cs typeface="Calibri"/>
              <a:sym typeface="Calibri"/>
            </a:endParaRPr>
          </a:p>
          <a:p>
            <a:pPr indent="-342900" lvl="0" marL="457200" rtl="0" algn="l">
              <a:lnSpc>
                <a:spcPct val="150000"/>
              </a:lnSpc>
              <a:spcBef>
                <a:spcPts val="0"/>
              </a:spcBef>
              <a:spcAft>
                <a:spcPts val="0"/>
              </a:spcAft>
              <a:buSzPts val="1800"/>
              <a:buNone/>
            </a:pPr>
            <a:r>
              <a:rPr lang="en">
                <a:solidFill>
                  <a:schemeClr val="dk1"/>
                </a:solidFill>
                <a:latin typeface="Calibri"/>
                <a:ea typeface="Calibri"/>
                <a:cs typeface="Calibri"/>
                <a:sym typeface="Calibri"/>
              </a:rPr>
              <a:t>	 </a:t>
            </a:r>
            <a:endParaRPr>
              <a:solidFill>
                <a:schemeClr val="dk1"/>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t/>
            </a:r>
            <a:endParaRPr>
              <a:solidFill>
                <a:schemeClr val="dk1"/>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rPr lang="en">
                <a:solidFill>
                  <a:schemeClr val="dk1"/>
                </a:solidFill>
                <a:latin typeface="Calibri"/>
                <a:ea typeface="Calibri"/>
                <a:cs typeface="Calibri"/>
                <a:sym typeface="Calibri"/>
              </a:rPr>
              <a:t>			</a:t>
            </a:r>
            <a:endParaRPr/>
          </a:p>
        </p:txBody>
      </p:sp>
      <p:sp>
        <p:nvSpPr>
          <p:cNvPr id="78" name="Google Shape;78;p21"/>
          <p:cNvSpPr txBox="1"/>
          <p:nvPr/>
        </p:nvSpPr>
        <p:spPr>
          <a:xfrm>
            <a:off x="7589987" y="2032900"/>
            <a:ext cx="317880"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2</a:t>
            </a:r>
            <a:endParaRPr b="0" i="0" sz="1800" u="none" cap="none" strike="noStrike">
              <a:solidFill>
                <a:srgbClr val="000000"/>
              </a:solidFill>
              <a:latin typeface="Calibri"/>
              <a:ea typeface="Calibri"/>
              <a:cs typeface="Calibri"/>
              <a:sym typeface="Calibri"/>
            </a:endParaRPr>
          </a:p>
        </p:txBody>
      </p:sp>
      <p:sp>
        <p:nvSpPr>
          <p:cNvPr id="79" name="Google Shape;79;p21"/>
          <p:cNvSpPr txBox="1"/>
          <p:nvPr/>
        </p:nvSpPr>
        <p:spPr>
          <a:xfrm>
            <a:off x="7192684" y="1693183"/>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8,000</a:t>
            </a:r>
            <a:endParaRPr b="0" i="0" sz="1800" u="none" cap="none" strike="noStrike">
              <a:solidFill>
                <a:srgbClr val="000000"/>
              </a:solidFill>
              <a:latin typeface="Calibri"/>
              <a:ea typeface="Calibri"/>
              <a:cs typeface="Calibri"/>
              <a:sym typeface="Calibri"/>
            </a:endParaRPr>
          </a:p>
        </p:txBody>
      </p:sp>
      <p:cxnSp>
        <p:nvCxnSpPr>
          <p:cNvPr id="80" name="Google Shape;80;p21"/>
          <p:cNvCxnSpPr/>
          <p:nvPr/>
        </p:nvCxnSpPr>
        <p:spPr>
          <a:xfrm flipH="1" rot="10800000">
            <a:off x="6832600" y="2463800"/>
            <a:ext cx="1270000" cy="8467"/>
          </a:xfrm>
          <a:prstGeom prst="straightConnector1">
            <a:avLst/>
          </a:prstGeom>
          <a:noFill/>
          <a:ln cap="flat" cmpd="sng" w="25400">
            <a:solidFill>
              <a:schemeClr val="dk1"/>
            </a:solidFill>
            <a:prstDash val="solid"/>
            <a:round/>
            <a:headEnd len="sm" w="sm" type="none"/>
            <a:tailEnd len="sm" w="sm" type="none"/>
          </a:ln>
          <a:effectLst>
            <a:outerShdw blurRad="40000" rotWithShape="0" dir="5400000" dist="20000">
              <a:srgbClr val="000000">
                <a:alpha val="37647"/>
              </a:srgbClr>
            </a:outerShdw>
          </a:effectLst>
        </p:spPr>
      </p:cxnSp>
      <p:sp>
        <p:nvSpPr>
          <p:cNvPr id="81" name="Google Shape;81;p21"/>
          <p:cNvSpPr/>
          <p:nvPr/>
        </p:nvSpPr>
        <p:spPr>
          <a:xfrm>
            <a:off x="6866466" y="2099736"/>
            <a:ext cx="220132" cy="254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1" i="0" lang="en" sz="2000" u="none" cap="none" strike="noStrike">
                <a:solidFill>
                  <a:srgbClr val="FF0000"/>
                </a:solidFill>
                <a:latin typeface="Calibri"/>
                <a:ea typeface="Calibri"/>
                <a:cs typeface="Calibri"/>
                <a:sym typeface="Calibri"/>
              </a:rPr>
              <a:t>×</a:t>
            </a:r>
            <a:endParaRPr b="0" i="0" sz="2000" u="none" cap="none" strike="noStrike">
              <a:solidFill>
                <a:schemeClr val="dk1"/>
              </a:solidFill>
              <a:latin typeface="Arial"/>
              <a:ea typeface="Arial"/>
              <a:cs typeface="Arial"/>
              <a:sym typeface="Arial"/>
            </a:endParaRPr>
          </a:p>
        </p:txBody>
      </p:sp>
      <p:sp>
        <p:nvSpPr>
          <p:cNvPr id="82" name="Google Shape;82;p21"/>
          <p:cNvSpPr txBox="1"/>
          <p:nvPr/>
        </p:nvSpPr>
        <p:spPr>
          <a:xfrm>
            <a:off x="7116482" y="2539850"/>
            <a:ext cx="9353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16,000</a:t>
            </a:r>
            <a:endParaRPr b="0" i="0" sz="1800" u="none" cap="none" strike="noStrike">
              <a:solidFill>
                <a:srgbClr val="000000"/>
              </a:solidFill>
              <a:latin typeface="Calibri"/>
              <a:ea typeface="Calibri"/>
              <a:cs typeface="Calibri"/>
              <a:sym typeface="Calibri"/>
            </a:endParaRPr>
          </a:p>
        </p:txBody>
      </p:sp>
      <p:sp>
        <p:nvSpPr>
          <p:cNvPr id="83" name="Google Shape;83;p21"/>
          <p:cNvSpPr txBox="1"/>
          <p:nvPr/>
        </p:nvSpPr>
        <p:spPr>
          <a:xfrm>
            <a:off x="2564391" y="2490096"/>
            <a:ext cx="1062945"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 16,000</a:t>
            </a:r>
            <a:endParaRPr b="1" i="0" sz="1800" u="none" cap="none" strike="noStrike">
              <a:solidFill>
                <a:srgbClr val="FF0000"/>
              </a:solidFill>
              <a:latin typeface="Calibri"/>
              <a:ea typeface="Calibri"/>
              <a:cs typeface="Calibri"/>
              <a:sym typeface="Calibri"/>
            </a:endParaRPr>
          </a:p>
        </p:txBody>
      </p:sp>
      <p:sp>
        <p:nvSpPr>
          <p:cNvPr id="84" name="Google Shape;84;p21"/>
          <p:cNvSpPr txBox="1"/>
          <p:nvPr/>
        </p:nvSpPr>
        <p:spPr>
          <a:xfrm>
            <a:off x="1164417" y="4672568"/>
            <a:ext cx="4161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So, the estimated product  is 56,000. </a:t>
            </a:r>
            <a:endParaRPr b="0" i="0" sz="1800" u="none" cap="none" strike="noStrike">
              <a:solidFill>
                <a:srgbClr val="000000"/>
              </a:solidFill>
              <a:latin typeface="Calibri"/>
              <a:ea typeface="Calibri"/>
              <a:cs typeface="Calibri"/>
              <a:sym typeface="Calibri"/>
            </a:endParaRPr>
          </a:p>
        </p:txBody>
      </p:sp>
      <p:sp>
        <p:nvSpPr>
          <p:cNvPr id="85" name="Google Shape;85;p21"/>
          <p:cNvSpPr txBox="1"/>
          <p:nvPr/>
        </p:nvSpPr>
        <p:spPr>
          <a:xfrm>
            <a:off x="530878" y="1617133"/>
            <a:ext cx="5892800" cy="92333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1800" u="none" cap="none" strike="noStrike">
                <a:solidFill>
                  <a:schemeClr val="dk1"/>
                </a:solidFill>
                <a:latin typeface="Calibri"/>
                <a:ea typeface="Calibri"/>
                <a:cs typeface="Calibri"/>
                <a:sym typeface="Calibri"/>
              </a:rPr>
              <a:t>Solution :</a:t>
            </a:r>
            <a:endParaRPr/>
          </a:p>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	Rounding off 7,603 to the nearest 1,000 , </a:t>
            </a:r>
            <a:endParaRPr/>
          </a:p>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	we get</a:t>
            </a:r>
            <a:endParaRPr b="0" i="0" sz="1800" u="none" cap="none" strike="noStrike">
              <a:solidFill>
                <a:srgbClr val="000000"/>
              </a:solidFill>
              <a:latin typeface="Arial"/>
              <a:ea typeface="Arial"/>
              <a:cs typeface="Arial"/>
              <a:sym typeface="Arial"/>
            </a:endParaRPr>
          </a:p>
        </p:txBody>
      </p:sp>
      <p:sp>
        <p:nvSpPr>
          <p:cNvPr id="86" name="Google Shape;86;p21"/>
          <p:cNvSpPr txBox="1"/>
          <p:nvPr/>
        </p:nvSpPr>
        <p:spPr>
          <a:xfrm>
            <a:off x="2192868" y="2168363"/>
            <a:ext cx="829734"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8,000</a:t>
            </a:r>
            <a:endParaRPr b="1" i="0" sz="1800" u="none" cap="none" strike="noStrike">
              <a:solidFill>
                <a:srgbClr val="FF0000"/>
              </a:solidFill>
              <a:latin typeface="Calibri"/>
              <a:ea typeface="Calibri"/>
              <a:cs typeface="Calibri"/>
              <a:sym typeface="Calibri"/>
            </a:endParaRPr>
          </a:p>
        </p:txBody>
      </p:sp>
      <p:sp>
        <p:nvSpPr>
          <p:cNvPr id="87" name="Google Shape;87;p21"/>
          <p:cNvSpPr txBox="1"/>
          <p:nvPr/>
        </p:nvSpPr>
        <p:spPr>
          <a:xfrm>
            <a:off x="1400042" y="2489050"/>
            <a:ext cx="1502583"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8,000  × 2 = </a:t>
            </a:r>
            <a:endParaRPr b="0" i="0" sz="1800" u="none" cap="none" strike="noStrike">
              <a:solidFill>
                <a:schemeClr val="dk1"/>
              </a:solidFill>
              <a:latin typeface="Calibri"/>
              <a:ea typeface="Calibri"/>
              <a:cs typeface="Calibri"/>
              <a:sym typeface="Calibri"/>
            </a:endParaRPr>
          </a:p>
        </p:txBody>
      </p:sp>
      <p:sp>
        <p:nvSpPr>
          <p:cNvPr id="88" name="Google Shape;88;p21"/>
          <p:cNvSpPr txBox="1"/>
          <p:nvPr/>
        </p:nvSpPr>
        <p:spPr>
          <a:xfrm>
            <a:off x="651933" y="3056466"/>
            <a:ext cx="219286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1800" u="none" cap="none" strike="noStrike">
                <a:solidFill>
                  <a:srgbClr val="FF0000"/>
                </a:solidFill>
                <a:latin typeface="Calibri"/>
                <a:ea typeface="Calibri"/>
                <a:cs typeface="Calibri"/>
                <a:sym typeface="Calibri"/>
              </a:rPr>
              <a:t>b) 6,945 × 8 	</a:t>
            </a:r>
            <a:endParaRPr b="0" i="0" sz="1800" u="none" cap="none" strike="noStrike">
              <a:solidFill>
                <a:srgbClr val="000000"/>
              </a:solidFill>
              <a:latin typeface="Arial"/>
              <a:ea typeface="Arial"/>
              <a:cs typeface="Arial"/>
              <a:sym typeface="Arial"/>
            </a:endParaRPr>
          </a:p>
        </p:txBody>
      </p:sp>
      <p:sp>
        <p:nvSpPr>
          <p:cNvPr id="89" name="Google Shape;89;p21"/>
          <p:cNvSpPr txBox="1"/>
          <p:nvPr/>
        </p:nvSpPr>
        <p:spPr>
          <a:xfrm>
            <a:off x="685799" y="3428999"/>
            <a:ext cx="5892800" cy="92333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1800" u="none" cap="none" strike="noStrike">
                <a:solidFill>
                  <a:schemeClr val="dk1"/>
                </a:solidFill>
                <a:latin typeface="Calibri"/>
                <a:ea typeface="Calibri"/>
                <a:cs typeface="Calibri"/>
                <a:sym typeface="Calibri"/>
              </a:rPr>
              <a:t>Solution :</a:t>
            </a:r>
            <a:endParaRPr/>
          </a:p>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	Rounding off 6,945 to the nearest 1,000 , </a:t>
            </a:r>
            <a:endParaRPr/>
          </a:p>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	we get</a:t>
            </a:r>
            <a:endParaRPr b="0" i="0" sz="1800" u="none" cap="none" strike="noStrike">
              <a:solidFill>
                <a:srgbClr val="000000"/>
              </a:solidFill>
              <a:latin typeface="Arial"/>
              <a:ea typeface="Arial"/>
              <a:cs typeface="Arial"/>
              <a:sym typeface="Arial"/>
            </a:endParaRPr>
          </a:p>
        </p:txBody>
      </p:sp>
      <p:sp>
        <p:nvSpPr>
          <p:cNvPr id="90" name="Google Shape;90;p21"/>
          <p:cNvSpPr txBox="1"/>
          <p:nvPr/>
        </p:nvSpPr>
        <p:spPr>
          <a:xfrm>
            <a:off x="7039654" y="4098766"/>
            <a:ext cx="317880"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8</a:t>
            </a:r>
            <a:endParaRPr b="0" i="0" sz="1800" u="none" cap="none" strike="noStrike">
              <a:solidFill>
                <a:srgbClr val="000000"/>
              </a:solidFill>
              <a:latin typeface="Calibri"/>
              <a:ea typeface="Calibri"/>
              <a:cs typeface="Calibri"/>
              <a:sym typeface="Calibri"/>
            </a:endParaRPr>
          </a:p>
        </p:txBody>
      </p:sp>
      <p:sp>
        <p:nvSpPr>
          <p:cNvPr id="91" name="Google Shape;91;p21"/>
          <p:cNvSpPr txBox="1"/>
          <p:nvPr/>
        </p:nvSpPr>
        <p:spPr>
          <a:xfrm>
            <a:off x="6642351" y="3759049"/>
            <a:ext cx="774449"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7,000</a:t>
            </a:r>
            <a:endParaRPr b="0" i="0" sz="1800" u="none" cap="none" strike="noStrike">
              <a:solidFill>
                <a:srgbClr val="000000"/>
              </a:solidFill>
              <a:latin typeface="Calibri"/>
              <a:ea typeface="Calibri"/>
              <a:cs typeface="Calibri"/>
              <a:sym typeface="Calibri"/>
            </a:endParaRPr>
          </a:p>
        </p:txBody>
      </p:sp>
      <p:cxnSp>
        <p:nvCxnSpPr>
          <p:cNvPr id="92" name="Google Shape;92;p21"/>
          <p:cNvCxnSpPr/>
          <p:nvPr/>
        </p:nvCxnSpPr>
        <p:spPr>
          <a:xfrm flipH="1" rot="10800000">
            <a:off x="6282267" y="4529666"/>
            <a:ext cx="1270000" cy="8467"/>
          </a:xfrm>
          <a:prstGeom prst="straightConnector1">
            <a:avLst/>
          </a:prstGeom>
          <a:noFill/>
          <a:ln cap="flat" cmpd="sng" w="25400">
            <a:solidFill>
              <a:schemeClr val="dk1"/>
            </a:solidFill>
            <a:prstDash val="solid"/>
            <a:round/>
            <a:headEnd len="sm" w="sm" type="none"/>
            <a:tailEnd len="sm" w="sm" type="none"/>
          </a:ln>
          <a:effectLst>
            <a:outerShdw blurRad="40000" rotWithShape="0" dir="5400000" dist="20000">
              <a:srgbClr val="000000">
                <a:alpha val="37647"/>
              </a:srgbClr>
            </a:outerShdw>
          </a:effectLst>
        </p:spPr>
      </p:cxnSp>
      <p:sp>
        <p:nvSpPr>
          <p:cNvPr id="93" name="Google Shape;93;p21"/>
          <p:cNvSpPr/>
          <p:nvPr/>
        </p:nvSpPr>
        <p:spPr>
          <a:xfrm>
            <a:off x="6316133" y="4165602"/>
            <a:ext cx="220132" cy="254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1" i="0" lang="en" sz="2000" u="none" cap="none" strike="noStrike">
                <a:solidFill>
                  <a:srgbClr val="FF0000"/>
                </a:solidFill>
                <a:latin typeface="Calibri"/>
                <a:ea typeface="Calibri"/>
                <a:cs typeface="Calibri"/>
                <a:sym typeface="Calibri"/>
              </a:rPr>
              <a:t>×</a:t>
            </a:r>
            <a:endParaRPr b="0" i="0" sz="2000" u="none" cap="none" strike="noStrike">
              <a:solidFill>
                <a:schemeClr val="dk1"/>
              </a:solidFill>
              <a:latin typeface="Arial"/>
              <a:ea typeface="Arial"/>
              <a:cs typeface="Arial"/>
              <a:sym typeface="Arial"/>
            </a:endParaRPr>
          </a:p>
        </p:txBody>
      </p:sp>
      <p:sp>
        <p:nvSpPr>
          <p:cNvPr id="94" name="Google Shape;94;p21"/>
          <p:cNvSpPr txBox="1"/>
          <p:nvPr/>
        </p:nvSpPr>
        <p:spPr>
          <a:xfrm>
            <a:off x="6566149" y="4605716"/>
            <a:ext cx="9353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56,000</a:t>
            </a:r>
            <a:endParaRPr b="0" i="0" sz="1800" u="none" cap="none" strike="noStrike">
              <a:solidFill>
                <a:srgbClr val="000000"/>
              </a:solidFill>
              <a:latin typeface="Calibri"/>
              <a:ea typeface="Calibri"/>
              <a:cs typeface="Calibri"/>
              <a:sym typeface="Calibri"/>
            </a:endParaRPr>
          </a:p>
        </p:txBody>
      </p:sp>
      <p:sp>
        <p:nvSpPr>
          <p:cNvPr id="95" name="Google Shape;95;p21"/>
          <p:cNvSpPr txBox="1"/>
          <p:nvPr/>
        </p:nvSpPr>
        <p:spPr>
          <a:xfrm>
            <a:off x="2907921" y="4386630"/>
            <a:ext cx="1062945"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 56,000</a:t>
            </a:r>
            <a:endParaRPr b="1" i="0" sz="1800" u="none" cap="none" strike="noStrike">
              <a:solidFill>
                <a:srgbClr val="FF0000"/>
              </a:solidFill>
              <a:latin typeface="Calibri"/>
              <a:ea typeface="Calibri"/>
              <a:cs typeface="Calibri"/>
              <a:sym typeface="Calibri"/>
            </a:endParaRPr>
          </a:p>
        </p:txBody>
      </p:sp>
      <p:sp>
        <p:nvSpPr>
          <p:cNvPr id="96" name="Google Shape;96;p21"/>
          <p:cNvSpPr txBox="1"/>
          <p:nvPr/>
        </p:nvSpPr>
        <p:spPr>
          <a:xfrm>
            <a:off x="949147" y="2785383"/>
            <a:ext cx="4161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So, the estimated product  is 16,000. </a:t>
            </a:r>
            <a:endParaRPr b="0" i="0" sz="1800" u="none" cap="none" strike="noStrike">
              <a:solidFill>
                <a:srgbClr val="000000"/>
              </a:solidFill>
              <a:latin typeface="Calibri"/>
              <a:ea typeface="Calibri"/>
              <a:cs typeface="Calibri"/>
              <a:sym typeface="Calibri"/>
            </a:endParaRPr>
          </a:p>
        </p:txBody>
      </p:sp>
      <p:sp>
        <p:nvSpPr>
          <p:cNvPr id="97" name="Google Shape;97;p21"/>
          <p:cNvSpPr txBox="1"/>
          <p:nvPr/>
        </p:nvSpPr>
        <p:spPr>
          <a:xfrm>
            <a:off x="2336802" y="3997163"/>
            <a:ext cx="829734"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7,000</a:t>
            </a:r>
            <a:endParaRPr b="1" i="0" sz="1800" u="none" cap="none" strike="noStrike">
              <a:solidFill>
                <a:srgbClr val="FF0000"/>
              </a:solidFill>
              <a:latin typeface="Calibri"/>
              <a:ea typeface="Calibri"/>
              <a:cs typeface="Calibri"/>
              <a:sym typeface="Calibri"/>
            </a:endParaRPr>
          </a:p>
        </p:txBody>
      </p:sp>
      <p:sp>
        <p:nvSpPr>
          <p:cNvPr id="98" name="Google Shape;98;p21"/>
          <p:cNvSpPr txBox="1"/>
          <p:nvPr/>
        </p:nvSpPr>
        <p:spPr>
          <a:xfrm>
            <a:off x="1757084" y="4394050"/>
            <a:ext cx="1502583"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7,000  × 8 = </a:t>
            </a:r>
            <a:endParaRPr b="0" i="0" sz="1800" u="none" cap="none" strike="noStrike">
              <a:solidFill>
                <a:schemeClr val="dk1"/>
              </a:solidFill>
              <a:latin typeface="Calibri"/>
              <a:ea typeface="Calibri"/>
              <a:cs typeface="Calibri"/>
              <a:sym typeface="Calibri"/>
            </a:endParaRPr>
          </a:p>
        </p:txBody>
      </p:sp>
      <p:pic>
        <p:nvPicPr>
          <p:cNvPr id="99" name="Google Shape;99;p21"/>
          <p:cNvPicPr preferRelativeResize="0"/>
          <p:nvPr/>
        </p:nvPicPr>
        <p:blipFill rotWithShape="1">
          <a:blip r:embed="rId3">
            <a:alphaModFix/>
          </a:blip>
          <a:srcRect b="0" l="0" r="0" t="0"/>
          <a:stretch/>
        </p:blipFill>
        <p:spPr>
          <a:xfrm>
            <a:off x="8063323" y="76200"/>
            <a:ext cx="1024924" cy="6784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5"/>
                                        </p:tgtEl>
                                        <p:attrNameLst>
                                          <p:attrName>style.visibility</p:attrName>
                                        </p:attrNameLst>
                                      </p:cBhvr>
                                      <p:to>
                                        <p:strVal val="visible"/>
                                      </p:to>
                                    </p:set>
                                    <p:animEffect filter="fade" transition="in">
                                      <p:cBhvr>
                                        <p:cTn dur="2000"/>
                                        <p:tgtEl>
                                          <p:spTgt spid="8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6"/>
                                        </p:tgtEl>
                                        <p:attrNameLst>
                                          <p:attrName>style.visibility</p:attrName>
                                        </p:attrNameLst>
                                      </p:cBhvr>
                                      <p:to>
                                        <p:strVal val="visible"/>
                                      </p:to>
                                    </p:set>
                                    <p:animEffect filter="fade" transition="in">
                                      <p:cBhvr>
                                        <p:cTn dur="2000"/>
                                        <p:tgtEl>
                                          <p:spTgt spid="8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7"/>
                                        </p:tgtEl>
                                        <p:attrNameLst>
                                          <p:attrName>style.visibility</p:attrName>
                                        </p:attrNameLst>
                                      </p:cBhvr>
                                      <p:to>
                                        <p:strVal val="visible"/>
                                      </p:to>
                                    </p:set>
                                    <p:animEffect filter="fade" transition="in">
                                      <p:cBhvr>
                                        <p:cTn dur="2000"/>
                                        <p:tgtEl>
                                          <p:spTgt spid="8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9"/>
                                        </p:tgtEl>
                                        <p:attrNameLst>
                                          <p:attrName>style.visibility</p:attrName>
                                        </p:attrNameLst>
                                      </p:cBhvr>
                                      <p:to>
                                        <p:strVal val="visible"/>
                                      </p:to>
                                    </p:set>
                                    <p:animEffect filter="fade" transition="in">
                                      <p:cBhvr>
                                        <p:cTn dur="2000"/>
                                        <p:tgtEl>
                                          <p:spTgt spid="7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8"/>
                                        </p:tgtEl>
                                        <p:attrNameLst>
                                          <p:attrName>style.visibility</p:attrName>
                                        </p:attrNameLst>
                                      </p:cBhvr>
                                      <p:to>
                                        <p:strVal val="visible"/>
                                      </p:to>
                                    </p:set>
                                    <p:animEffect filter="fade" transition="in">
                                      <p:cBhvr>
                                        <p:cTn dur="2000"/>
                                        <p:tgtEl>
                                          <p:spTgt spid="7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1"/>
                                        </p:tgtEl>
                                        <p:attrNameLst>
                                          <p:attrName>style.visibility</p:attrName>
                                        </p:attrNameLst>
                                      </p:cBhvr>
                                      <p:to>
                                        <p:strVal val="visible"/>
                                      </p:to>
                                    </p:set>
                                    <p:animEffect filter="fade" transition="in">
                                      <p:cBhvr>
                                        <p:cTn dur="2000"/>
                                        <p:tgtEl>
                                          <p:spTgt spid="8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0"/>
                                        </p:tgtEl>
                                        <p:attrNameLst>
                                          <p:attrName>style.visibility</p:attrName>
                                        </p:attrNameLst>
                                      </p:cBhvr>
                                      <p:to>
                                        <p:strVal val="visible"/>
                                      </p:to>
                                    </p:set>
                                    <p:animEffect filter="fade" transition="in">
                                      <p:cBhvr>
                                        <p:cTn dur="2000"/>
                                        <p:tgtEl>
                                          <p:spTgt spid="8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2"/>
                                        </p:tgtEl>
                                        <p:attrNameLst>
                                          <p:attrName>style.visibility</p:attrName>
                                        </p:attrNameLst>
                                      </p:cBhvr>
                                      <p:to>
                                        <p:strVal val="visible"/>
                                      </p:to>
                                    </p:set>
                                    <p:animEffect filter="fade" transition="in">
                                      <p:cBhvr>
                                        <p:cTn dur="2000"/>
                                        <p:tgtEl>
                                          <p:spTgt spid="8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3"/>
                                        </p:tgtEl>
                                        <p:attrNameLst>
                                          <p:attrName>style.visibility</p:attrName>
                                        </p:attrNameLst>
                                      </p:cBhvr>
                                      <p:to>
                                        <p:strVal val="visible"/>
                                      </p:to>
                                    </p:set>
                                    <p:animEffect filter="fade" transition="in">
                                      <p:cBhvr>
                                        <p:cTn dur="2000"/>
                                        <p:tgtEl>
                                          <p:spTgt spid="8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6"/>
                                        </p:tgtEl>
                                        <p:attrNameLst>
                                          <p:attrName>style.visibility</p:attrName>
                                        </p:attrNameLst>
                                      </p:cBhvr>
                                      <p:to>
                                        <p:strVal val="visible"/>
                                      </p:to>
                                    </p:set>
                                    <p:animEffect filter="fade" transition="in">
                                      <p:cBhvr>
                                        <p:cTn dur="2000"/>
                                        <p:tgtEl>
                                          <p:spTgt spid="9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8"/>
                                        </p:tgtEl>
                                        <p:attrNameLst>
                                          <p:attrName>style.visibility</p:attrName>
                                        </p:attrNameLst>
                                      </p:cBhvr>
                                      <p:to>
                                        <p:strVal val="visible"/>
                                      </p:to>
                                    </p:set>
                                    <p:animEffect filter="fade" transition="in">
                                      <p:cBhvr>
                                        <p:cTn dur="2000"/>
                                        <p:tgtEl>
                                          <p:spTgt spid="8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9"/>
                                        </p:tgtEl>
                                        <p:attrNameLst>
                                          <p:attrName>style.visibility</p:attrName>
                                        </p:attrNameLst>
                                      </p:cBhvr>
                                      <p:to>
                                        <p:strVal val="visible"/>
                                      </p:to>
                                    </p:set>
                                    <p:animEffect filter="fade" transition="in">
                                      <p:cBhvr>
                                        <p:cTn dur="2000"/>
                                        <p:tgtEl>
                                          <p:spTgt spid="8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7"/>
                                        </p:tgtEl>
                                        <p:attrNameLst>
                                          <p:attrName>style.visibility</p:attrName>
                                        </p:attrNameLst>
                                      </p:cBhvr>
                                      <p:to>
                                        <p:strVal val="visible"/>
                                      </p:to>
                                    </p:set>
                                    <p:animEffect filter="fade" transition="in">
                                      <p:cBhvr>
                                        <p:cTn dur="2000"/>
                                        <p:tgtEl>
                                          <p:spTgt spid="9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8"/>
                                        </p:tgtEl>
                                        <p:attrNameLst>
                                          <p:attrName>style.visibility</p:attrName>
                                        </p:attrNameLst>
                                      </p:cBhvr>
                                      <p:to>
                                        <p:strVal val="visible"/>
                                      </p:to>
                                    </p:set>
                                    <p:animEffect filter="fade" transition="in">
                                      <p:cBhvr>
                                        <p:cTn dur="2000"/>
                                        <p:tgtEl>
                                          <p:spTgt spid="9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1"/>
                                        </p:tgtEl>
                                        <p:attrNameLst>
                                          <p:attrName>style.visibility</p:attrName>
                                        </p:attrNameLst>
                                      </p:cBhvr>
                                      <p:to>
                                        <p:strVal val="visible"/>
                                      </p:to>
                                    </p:set>
                                    <p:animEffect filter="fade" transition="in">
                                      <p:cBhvr>
                                        <p:cTn dur="2000"/>
                                        <p:tgtEl>
                                          <p:spTgt spid="9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0"/>
                                        </p:tgtEl>
                                        <p:attrNameLst>
                                          <p:attrName>style.visibility</p:attrName>
                                        </p:attrNameLst>
                                      </p:cBhvr>
                                      <p:to>
                                        <p:strVal val="visible"/>
                                      </p:to>
                                    </p:set>
                                    <p:animEffect filter="fade" transition="in">
                                      <p:cBhvr>
                                        <p:cTn dur="2000"/>
                                        <p:tgtEl>
                                          <p:spTgt spid="9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3"/>
                                        </p:tgtEl>
                                        <p:attrNameLst>
                                          <p:attrName>style.visibility</p:attrName>
                                        </p:attrNameLst>
                                      </p:cBhvr>
                                      <p:to>
                                        <p:strVal val="visible"/>
                                      </p:to>
                                    </p:set>
                                    <p:animEffect filter="fade" transition="in">
                                      <p:cBhvr>
                                        <p:cTn dur="2000"/>
                                        <p:tgtEl>
                                          <p:spTgt spid="9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2"/>
                                        </p:tgtEl>
                                        <p:attrNameLst>
                                          <p:attrName>style.visibility</p:attrName>
                                        </p:attrNameLst>
                                      </p:cBhvr>
                                      <p:to>
                                        <p:strVal val="visible"/>
                                      </p:to>
                                    </p:set>
                                    <p:animEffect filter="fade" transition="in">
                                      <p:cBhvr>
                                        <p:cTn dur="2000"/>
                                        <p:tgtEl>
                                          <p:spTgt spid="9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4"/>
                                        </p:tgtEl>
                                        <p:attrNameLst>
                                          <p:attrName>style.visibility</p:attrName>
                                        </p:attrNameLst>
                                      </p:cBhvr>
                                      <p:to>
                                        <p:strVal val="visible"/>
                                      </p:to>
                                    </p:set>
                                    <p:animEffect filter="fade" transition="in">
                                      <p:cBhvr>
                                        <p:cTn dur="2000"/>
                                        <p:tgtEl>
                                          <p:spTgt spid="9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5"/>
                                        </p:tgtEl>
                                        <p:attrNameLst>
                                          <p:attrName>style.visibility</p:attrName>
                                        </p:attrNameLst>
                                      </p:cBhvr>
                                      <p:to>
                                        <p:strVal val="visible"/>
                                      </p:to>
                                    </p:set>
                                    <p:animEffect filter="fade" transition="in">
                                      <p:cBhvr>
                                        <p:cTn dur="2000"/>
                                        <p:tgtEl>
                                          <p:spTgt spid="9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4"/>
                                        </p:tgtEl>
                                        <p:attrNameLst>
                                          <p:attrName>style.visibility</p:attrName>
                                        </p:attrNameLst>
                                      </p:cBhvr>
                                      <p:to>
                                        <p:strVal val="visible"/>
                                      </p:to>
                                    </p:set>
                                    <p:animEffect filter="fade" transition="in">
                                      <p:cBhvr>
                                        <p:cTn dur="2000"/>
                                        <p:tgtEl>
                                          <p:spTgt spid="8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22"/>
          <p:cNvSpPr txBox="1"/>
          <p:nvPr>
            <p:ph type="title"/>
          </p:nvPr>
        </p:nvSpPr>
        <p:spPr>
          <a:xfrm>
            <a:off x="862574" y="184025"/>
            <a:ext cx="6580200" cy="474300"/>
          </a:xfrm>
          <a:prstGeom prst="rect">
            <a:avLst/>
          </a:prstGeom>
          <a:solidFill>
            <a:schemeClr val="lt1"/>
          </a:solidFill>
          <a:ln cap="flat" cmpd="sng" w="25400">
            <a:solidFill>
              <a:schemeClr val="accent2"/>
            </a:solidFill>
            <a:prstDash val="solid"/>
            <a:round/>
            <a:headEnd len="sm" w="sm" type="none"/>
            <a:tailEnd len="sm" w="sm" type="none"/>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b="1" lang="en" sz="2200">
                <a:solidFill>
                  <a:srgbClr val="FF0000"/>
                </a:solidFill>
                <a:latin typeface="Arial"/>
                <a:ea typeface="Arial"/>
                <a:cs typeface="Arial"/>
                <a:sym typeface="Arial"/>
              </a:rPr>
              <a:t>EXERCISE 6 (B)</a:t>
            </a:r>
            <a:endParaRPr b="1" sz="2200">
              <a:solidFill>
                <a:srgbClr val="FF0000"/>
              </a:solidFill>
            </a:endParaRPr>
          </a:p>
        </p:txBody>
      </p:sp>
      <p:sp>
        <p:nvSpPr>
          <p:cNvPr id="105" name="Google Shape;105;p22"/>
          <p:cNvSpPr txBox="1"/>
          <p:nvPr>
            <p:ph idx="1" type="body"/>
          </p:nvPr>
        </p:nvSpPr>
        <p:spPr>
          <a:xfrm>
            <a:off x="127001" y="677334"/>
            <a:ext cx="8906932" cy="2446866"/>
          </a:xfrm>
          <a:prstGeom prst="rect">
            <a:avLst/>
          </a:prstGeom>
          <a:noFill/>
          <a:ln>
            <a:noFill/>
          </a:ln>
        </p:spPr>
        <p:txBody>
          <a:bodyPr anchorCtr="0" anchor="t" bIns="91425" lIns="91425" spcFirstLastPara="1" rIns="91425" wrap="square" tIns="91425">
            <a:noAutofit/>
          </a:bodyPr>
          <a:lstStyle/>
          <a:p>
            <a:pPr indent="-342900" lvl="0" marL="457200" rtl="0" algn="l">
              <a:lnSpc>
                <a:spcPct val="100000"/>
              </a:lnSpc>
              <a:spcBef>
                <a:spcPts val="0"/>
              </a:spcBef>
              <a:spcAft>
                <a:spcPts val="0"/>
              </a:spcAft>
              <a:buSzPts val="1800"/>
              <a:buNone/>
            </a:pPr>
            <a:r>
              <a:rPr b="1" lang="en">
                <a:solidFill>
                  <a:srgbClr val="FF0000"/>
                </a:solidFill>
                <a:latin typeface="Calibri"/>
                <a:ea typeface="Calibri"/>
                <a:cs typeface="Calibri"/>
                <a:sym typeface="Calibri"/>
              </a:rPr>
              <a:t>Q. 3 Estimate the following by rounding off  the multiplicand and the dividend to the nearest 1,000 :</a:t>
            </a:r>
            <a:endParaRPr/>
          </a:p>
          <a:p>
            <a:pPr indent="-342900" lvl="0" marL="457200" rtl="0" algn="l">
              <a:lnSpc>
                <a:spcPct val="100000"/>
              </a:lnSpc>
              <a:spcBef>
                <a:spcPts val="0"/>
              </a:spcBef>
              <a:spcAft>
                <a:spcPts val="0"/>
              </a:spcAft>
              <a:buSzPts val="1800"/>
              <a:buNone/>
            </a:pPr>
            <a:r>
              <a:rPr b="1" lang="en">
                <a:solidFill>
                  <a:srgbClr val="FF0000"/>
                </a:solidFill>
                <a:latin typeface="Calibri"/>
                <a:ea typeface="Calibri"/>
                <a:cs typeface="Calibri"/>
                <a:sym typeface="Calibri"/>
              </a:rPr>
              <a:t>	c) 41,750 ÷ 3 	</a:t>
            </a:r>
            <a:endParaRPr b="1">
              <a:solidFill>
                <a:srgbClr val="FF0000"/>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rPr b="1" lang="en">
                <a:solidFill>
                  <a:schemeClr val="dk1"/>
                </a:solidFill>
                <a:latin typeface="Calibri"/>
                <a:ea typeface="Calibri"/>
                <a:cs typeface="Calibri"/>
                <a:sym typeface="Calibri"/>
              </a:rPr>
              <a:t>     </a:t>
            </a:r>
            <a:endParaRPr>
              <a:solidFill>
                <a:schemeClr val="dk1"/>
              </a:solidFill>
              <a:latin typeface="Calibri"/>
              <a:ea typeface="Calibri"/>
              <a:cs typeface="Calibri"/>
              <a:sym typeface="Calibri"/>
            </a:endParaRPr>
          </a:p>
          <a:p>
            <a:pPr indent="-342900" lvl="0" marL="457200" rtl="0" algn="l">
              <a:lnSpc>
                <a:spcPct val="150000"/>
              </a:lnSpc>
              <a:spcBef>
                <a:spcPts val="0"/>
              </a:spcBef>
              <a:spcAft>
                <a:spcPts val="0"/>
              </a:spcAft>
              <a:buSzPts val="1800"/>
              <a:buNone/>
            </a:pPr>
            <a:r>
              <a:rPr lang="en">
                <a:solidFill>
                  <a:schemeClr val="dk1"/>
                </a:solidFill>
                <a:latin typeface="Calibri"/>
                <a:ea typeface="Calibri"/>
                <a:cs typeface="Calibri"/>
                <a:sym typeface="Calibri"/>
              </a:rPr>
              <a:t>	 </a:t>
            </a:r>
            <a:endParaRPr>
              <a:solidFill>
                <a:schemeClr val="dk1"/>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t/>
            </a:r>
            <a:endParaRPr>
              <a:solidFill>
                <a:schemeClr val="dk1"/>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rPr lang="en">
                <a:solidFill>
                  <a:schemeClr val="dk1"/>
                </a:solidFill>
                <a:latin typeface="Calibri"/>
                <a:ea typeface="Calibri"/>
                <a:cs typeface="Calibri"/>
                <a:sym typeface="Calibri"/>
              </a:rPr>
              <a:t>			</a:t>
            </a:r>
            <a:endParaRPr/>
          </a:p>
        </p:txBody>
      </p:sp>
      <p:sp>
        <p:nvSpPr>
          <p:cNvPr id="106" name="Google Shape;106;p22"/>
          <p:cNvSpPr txBox="1"/>
          <p:nvPr/>
        </p:nvSpPr>
        <p:spPr>
          <a:xfrm>
            <a:off x="2622757" y="2490096"/>
            <a:ext cx="1062945"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 14,000</a:t>
            </a:r>
            <a:endParaRPr b="1" i="0" sz="1800" u="none" cap="none" strike="noStrike">
              <a:solidFill>
                <a:srgbClr val="FF0000"/>
              </a:solidFill>
              <a:latin typeface="Calibri"/>
              <a:ea typeface="Calibri"/>
              <a:cs typeface="Calibri"/>
              <a:sym typeface="Calibri"/>
            </a:endParaRPr>
          </a:p>
        </p:txBody>
      </p:sp>
      <p:sp>
        <p:nvSpPr>
          <p:cNvPr id="107" name="Google Shape;107;p22"/>
          <p:cNvSpPr txBox="1"/>
          <p:nvPr/>
        </p:nvSpPr>
        <p:spPr>
          <a:xfrm>
            <a:off x="1164417" y="4672568"/>
            <a:ext cx="4161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So, the estimated product  is 66,000. </a:t>
            </a:r>
            <a:endParaRPr b="0" i="0" sz="1800" u="none" cap="none" strike="noStrike">
              <a:solidFill>
                <a:srgbClr val="000000"/>
              </a:solidFill>
              <a:latin typeface="Calibri"/>
              <a:ea typeface="Calibri"/>
              <a:cs typeface="Calibri"/>
              <a:sym typeface="Calibri"/>
            </a:endParaRPr>
          </a:p>
        </p:txBody>
      </p:sp>
      <p:sp>
        <p:nvSpPr>
          <p:cNvPr id="108" name="Google Shape;108;p22"/>
          <p:cNvSpPr txBox="1"/>
          <p:nvPr/>
        </p:nvSpPr>
        <p:spPr>
          <a:xfrm>
            <a:off x="550333" y="1617133"/>
            <a:ext cx="5892800" cy="92333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1800" u="none" cap="none" strike="noStrike">
                <a:solidFill>
                  <a:schemeClr val="dk1"/>
                </a:solidFill>
                <a:latin typeface="Calibri"/>
                <a:ea typeface="Calibri"/>
                <a:cs typeface="Calibri"/>
                <a:sym typeface="Calibri"/>
              </a:rPr>
              <a:t>Solution :</a:t>
            </a:r>
            <a:endParaRPr/>
          </a:p>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	Rounding off 41,750 to the nearest 1,000 , </a:t>
            </a:r>
            <a:endParaRPr/>
          </a:p>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	we get</a:t>
            </a:r>
            <a:endParaRPr b="0" i="0" sz="1800" u="none" cap="none" strike="noStrike">
              <a:solidFill>
                <a:srgbClr val="000000"/>
              </a:solidFill>
              <a:latin typeface="Arial"/>
              <a:ea typeface="Arial"/>
              <a:cs typeface="Arial"/>
              <a:sym typeface="Arial"/>
            </a:endParaRPr>
          </a:p>
        </p:txBody>
      </p:sp>
      <p:sp>
        <p:nvSpPr>
          <p:cNvPr id="109" name="Google Shape;109;p22"/>
          <p:cNvSpPr txBox="1"/>
          <p:nvPr/>
        </p:nvSpPr>
        <p:spPr>
          <a:xfrm>
            <a:off x="2192868" y="2168363"/>
            <a:ext cx="829734"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42,000</a:t>
            </a:r>
            <a:endParaRPr b="1" i="0" sz="1800" u="none" cap="none" strike="noStrike">
              <a:solidFill>
                <a:srgbClr val="FF0000"/>
              </a:solidFill>
              <a:latin typeface="Calibri"/>
              <a:ea typeface="Calibri"/>
              <a:cs typeface="Calibri"/>
              <a:sym typeface="Calibri"/>
            </a:endParaRPr>
          </a:p>
        </p:txBody>
      </p:sp>
      <p:sp>
        <p:nvSpPr>
          <p:cNvPr id="110" name="Google Shape;110;p22"/>
          <p:cNvSpPr txBox="1"/>
          <p:nvPr/>
        </p:nvSpPr>
        <p:spPr>
          <a:xfrm>
            <a:off x="1448681" y="2489050"/>
            <a:ext cx="1502583"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42,000 </a:t>
            </a:r>
            <a:r>
              <a:rPr b="1" i="0" lang="en" sz="1800" u="none" cap="none" strike="noStrike">
                <a:solidFill>
                  <a:srgbClr val="FF0000"/>
                </a:solidFill>
                <a:latin typeface="Calibri"/>
                <a:ea typeface="Calibri"/>
                <a:cs typeface="Calibri"/>
                <a:sym typeface="Calibri"/>
              </a:rPr>
              <a:t>÷</a:t>
            </a:r>
            <a:r>
              <a:rPr b="0" i="0" lang="en" sz="1800" u="none" cap="none" strike="noStrike">
                <a:solidFill>
                  <a:schemeClr val="dk1"/>
                </a:solidFill>
                <a:latin typeface="Calibri"/>
                <a:ea typeface="Calibri"/>
                <a:cs typeface="Calibri"/>
                <a:sym typeface="Calibri"/>
              </a:rPr>
              <a:t> 3 = </a:t>
            </a:r>
            <a:endParaRPr b="0" i="0" sz="1800" u="none" cap="none" strike="noStrike">
              <a:solidFill>
                <a:schemeClr val="dk1"/>
              </a:solidFill>
              <a:latin typeface="Calibri"/>
              <a:ea typeface="Calibri"/>
              <a:cs typeface="Calibri"/>
              <a:sym typeface="Calibri"/>
            </a:endParaRPr>
          </a:p>
        </p:txBody>
      </p:sp>
      <p:sp>
        <p:nvSpPr>
          <p:cNvPr id="111" name="Google Shape;111;p22"/>
          <p:cNvSpPr txBox="1"/>
          <p:nvPr/>
        </p:nvSpPr>
        <p:spPr>
          <a:xfrm>
            <a:off x="651933" y="3097106"/>
            <a:ext cx="219286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1800" u="none" cap="none" strike="noStrike">
                <a:solidFill>
                  <a:srgbClr val="FF0000"/>
                </a:solidFill>
                <a:latin typeface="Calibri"/>
                <a:ea typeface="Calibri"/>
                <a:cs typeface="Calibri"/>
                <a:sym typeface="Calibri"/>
              </a:rPr>
              <a:t>d) 5,668 × 11	</a:t>
            </a:r>
            <a:endParaRPr b="0" i="0" sz="1800" u="none" cap="none" strike="noStrike">
              <a:solidFill>
                <a:srgbClr val="000000"/>
              </a:solidFill>
              <a:latin typeface="Arial"/>
              <a:ea typeface="Arial"/>
              <a:cs typeface="Arial"/>
              <a:sym typeface="Arial"/>
            </a:endParaRPr>
          </a:p>
        </p:txBody>
      </p:sp>
      <p:sp>
        <p:nvSpPr>
          <p:cNvPr id="112" name="Google Shape;112;p22"/>
          <p:cNvSpPr txBox="1"/>
          <p:nvPr/>
        </p:nvSpPr>
        <p:spPr>
          <a:xfrm>
            <a:off x="685799" y="3428999"/>
            <a:ext cx="5892800" cy="92333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1800" u="none" cap="none" strike="noStrike">
                <a:solidFill>
                  <a:schemeClr val="dk1"/>
                </a:solidFill>
                <a:latin typeface="Calibri"/>
                <a:ea typeface="Calibri"/>
                <a:cs typeface="Calibri"/>
                <a:sym typeface="Calibri"/>
              </a:rPr>
              <a:t>Solution :</a:t>
            </a:r>
            <a:endParaRPr/>
          </a:p>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	Rounding off 5,668 to the nearest 1,000 , </a:t>
            </a:r>
            <a:endParaRPr/>
          </a:p>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	we get</a:t>
            </a:r>
            <a:endParaRPr b="0" i="0" sz="1800" u="none" cap="none" strike="noStrike">
              <a:solidFill>
                <a:srgbClr val="000000"/>
              </a:solidFill>
              <a:latin typeface="Arial"/>
              <a:ea typeface="Arial"/>
              <a:cs typeface="Arial"/>
              <a:sym typeface="Arial"/>
            </a:endParaRPr>
          </a:p>
        </p:txBody>
      </p:sp>
      <p:sp>
        <p:nvSpPr>
          <p:cNvPr id="113" name="Google Shape;113;p22"/>
          <p:cNvSpPr txBox="1"/>
          <p:nvPr/>
        </p:nvSpPr>
        <p:spPr>
          <a:xfrm>
            <a:off x="3009520" y="4403563"/>
            <a:ext cx="1062945"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 66,000</a:t>
            </a:r>
            <a:endParaRPr b="1" i="0" sz="1800" u="none" cap="none" strike="noStrike">
              <a:solidFill>
                <a:srgbClr val="FF0000"/>
              </a:solidFill>
              <a:latin typeface="Calibri"/>
              <a:ea typeface="Calibri"/>
              <a:cs typeface="Calibri"/>
              <a:sym typeface="Calibri"/>
            </a:endParaRPr>
          </a:p>
        </p:txBody>
      </p:sp>
      <p:sp>
        <p:nvSpPr>
          <p:cNvPr id="114" name="Google Shape;114;p22"/>
          <p:cNvSpPr txBox="1"/>
          <p:nvPr/>
        </p:nvSpPr>
        <p:spPr>
          <a:xfrm>
            <a:off x="1065879" y="2814566"/>
            <a:ext cx="4161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So, the estimated quotient  is  14,000. </a:t>
            </a:r>
            <a:endParaRPr b="0" i="0" sz="1800" u="none" cap="none" strike="noStrike">
              <a:solidFill>
                <a:srgbClr val="000000"/>
              </a:solidFill>
              <a:latin typeface="Calibri"/>
              <a:ea typeface="Calibri"/>
              <a:cs typeface="Calibri"/>
              <a:sym typeface="Calibri"/>
            </a:endParaRPr>
          </a:p>
        </p:txBody>
      </p:sp>
      <p:sp>
        <p:nvSpPr>
          <p:cNvPr id="115" name="Google Shape;115;p22"/>
          <p:cNvSpPr txBox="1"/>
          <p:nvPr/>
        </p:nvSpPr>
        <p:spPr>
          <a:xfrm>
            <a:off x="2336802" y="3997163"/>
            <a:ext cx="829734"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6,000</a:t>
            </a:r>
            <a:endParaRPr b="1" i="0" sz="1800" u="none" cap="none" strike="noStrike">
              <a:solidFill>
                <a:srgbClr val="FF0000"/>
              </a:solidFill>
              <a:latin typeface="Calibri"/>
              <a:ea typeface="Calibri"/>
              <a:cs typeface="Calibri"/>
              <a:sym typeface="Calibri"/>
            </a:endParaRPr>
          </a:p>
        </p:txBody>
      </p:sp>
      <p:sp>
        <p:nvSpPr>
          <p:cNvPr id="116" name="Google Shape;116;p22"/>
          <p:cNvSpPr txBox="1"/>
          <p:nvPr/>
        </p:nvSpPr>
        <p:spPr>
          <a:xfrm>
            <a:off x="1757084" y="4394050"/>
            <a:ext cx="1502583"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6,000  × 11 = </a:t>
            </a:r>
            <a:endParaRPr b="0" i="0" sz="1800" u="none" cap="none" strike="noStrike">
              <a:solidFill>
                <a:schemeClr val="dk1"/>
              </a:solidFill>
              <a:latin typeface="Calibri"/>
              <a:ea typeface="Calibri"/>
              <a:cs typeface="Calibri"/>
              <a:sym typeface="Calibri"/>
            </a:endParaRPr>
          </a:p>
        </p:txBody>
      </p:sp>
      <p:pic>
        <p:nvPicPr>
          <p:cNvPr id="117" name="Google Shape;117;p22"/>
          <p:cNvPicPr preferRelativeResize="0"/>
          <p:nvPr/>
        </p:nvPicPr>
        <p:blipFill rotWithShape="1">
          <a:blip r:embed="rId3">
            <a:alphaModFix/>
          </a:blip>
          <a:srcRect b="0" l="0" r="0" t="0"/>
          <a:stretch/>
        </p:blipFill>
        <p:spPr>
          <a:xfrm>
            <a:off x="8063323" y="76200"/>
            <a:ext cx="1024924" cy="6784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8"/>
                                        </p:tgtEl>
                                        <p:attrNameLst>
                                          <p:attrName>style.visibility</p:attrName>
                                        </p:attrNameLst>
                                      </p:cBhvr>
                                      <p:to>
                                        <p:strVal val="visible"/>
                                      </p:to>
                                    </p:set>
                                    <p:animEffect filter="fade" transition="in">
                                      <p:cBhvr>
                                        <p:cTn dur="2000"/>
                                        <p:tgtEl>
                                          <p:spTgt spid="10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9"/>
                                        </p:tgtEl>
                                        <p:attrNameLst>
                                          <p:attrName>style.visibility</p:attrName>
                                        </p:attrNameLst>
                                      </p:cBhvr>
                                      <p:to>
                                        <p:strVal val="visible"/>
                                      </p:to>
                                    </p:set>
                                    <p:animEffect filter="fade" transition="in">
                                      <p:cBhvr>
                                        <p:cTn dur="2000"/>
                                        <p:tgtEl>
                                          <p:spTgt spid="10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0"/>
                                        </p:tgtEl>
                                        <p:attrNameLst>
                                          <p:attrName>style.visibility</p:attrName>
                                        </p:attrNameLst>
                                      </p:cBhvr>
                                      <p:to>
                                        <p:strVal val="visible"/>
                                      </p:to>
                                    </p:set>
                                    <p:animEffect filter="fade" transition="in">
                                      <p:cBhvr>
                                        <p:cTn dur="2000"/>
                                        <p:tgtEl>
                                          <p:spTgt spid="11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6"/>
                                        </p:tgtEl>
                                        <p:attrNameLst>
                                          <p:attrName>style.visibility</p:attrName>
                                        </p:attrNameLst>
                                      </p:cBhvr>
                                      <p:to>
                                        <p:strVal val="visible"/>
                                      </p:to>
                                    </p:set>
                                    <p:animEffect filter="fade" transition="in">
                                      <p:cBhvr>
                                        <p:cTn dur="2000"/>
                                        <p:tgtEl>
                                          <p:spTgt spid="10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4"/>
                                        </p:tgtEl>
                                        <p:attrNameLst>
                                          <p:attrName>style.visibility</p:attrName>
                                        </p:attrNameLst>
                                      </p:cBhvr>
                                      <p:to>
                                        <p:strVal val="visible"/>
                                      </p:to>
                                    </p:set>
                                    <p:animEffect filter="fade" transition="in">
                                      <p:cBhvr>
                                        <p:cTn dur="2000"/>
                                        <p:tgtEl>
                                          <p:spTgt spid="11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1"/>
                                        </p:tgtEl>
                                        <p:attrNameLst>
                                          <p:attrName>style.visibility</p:attrName>
                                        </p:attrNameLst>
                                      </p:cBhvr>
                                      <p:to>
                                        <p:strVal val="visible"/>
                                      </p:to>
                                    </p:set>
                                    <p:animEffect filter="fade" transition="in">
                                      <p:cBhvr>
                                        <p:cTn dur="2000"/>
                                        <p:tgtEl>
                                          <p:spTgt spid="11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2"/>
                                        </p:tgtEl>
                                        <p:attrNameLst>
                                          <p:attrName>style.visibility</p:attrName>
                                        </p:attrNameLst>
                                      </p:cBhvr>
                                      <p:to>
                                        <p:strVal val="visible"/>
                                      </p:to>
                                    </p:set>
                                    <p:animEffect filter="fade" transition="in">
                                      <p:cBhvr>
                                        <p:cTn dur="2000"/>
                                        <p:tgtEl>
                                          <p:spTgt spid="11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5"/>
                                        </p:tgtEl>
                                        <p:attrNameLst>
                                          <p:attrName>style.visibility</p:attrName>
                                        </p:attrNameLst>
                                      </p:cBhvr>
                                      <p:to>
                                        <p:strVal val="visible"/>
                                      </p:to>
                                    </p:set>
                                    <p:animEffect filter="fade" transition="in">
                                      <p:cBhvr>
                                        <p:cTn dur="2000"/>
                                        <p:tgtEl>
                                          <p:spTgt spid="11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6"/>
                                        </p:tgtEl>
                                        <p:attrNameLst>
                                          <p:attrName>style.visibility</p:attrName>
                                        </p:attrNameLst>
                                      </p:cBhvr>
                                      <p:to>
                                        <p:strVal val="visible"/>
                                      </p:to>
                                    </p:set>
                                    <p:animEffect filter="fade" transition="in">
                                      <p:cBhvr>
                                        <p:cTn dur="2000"/>
                                        <p:tgtEl>
                                          <p:spTgt spid="11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3"/>
                                        </p:tgtEl>
                                        <p:attrNameLst>
                                          <p:attrName>style.visibility</p:attrName>
                                        </p:attrNameLst>
                                      </p:cBhvr>
                                      <p:to>
                                        <p:strVal val="visible"/>
                                      </p:to>
                                    </p:set>
                                    <p:animEffect filter="fade" transition="in">
                                      <p:cBhvr>
                                        <p:cTn dur="2000"/>
                                        <p:tgtEl>
                                          <p:spTgt spid="11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7"/>
                                        </p:tgtEl>
                                        <p:attrNameLst>
                                          <p:attrName>style.visibility</p:attrName>
                                        </p:attrNameLst>
                                      </p:cBhvr>
                                      <p:to>
                                        <p:strVal val="visible"/>
                                      </p:to>
                                    </p:set>
                                    <p:animEffect filter="fade" transition="in">
                                      <p:cBhvr>
                                        <p:cTn dur="2000"/>
                                        <p:tgtEl>
                                          <p:spTgt spid="10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23"/>
          <p:cNvSpPr txBox="1"/>
          <p:nvPr>
            <p:ph type="title"/>
          </p:nvPr>
        </p:nvSpPr>
        <p:spPr>
          <a:xfrm>
            <a:off x="862574" y="184025"/>
            <a:ext cx="6035400" cy="474300"/>
          </a:xfrm>
          <a:prstGeom prst="rect">
            <a:avLst/>
          </a:prstGeom>
          <a:solidFill>
            <a:schemeClr val="lt1"/>
          </a:solidFill>
          <a:ln cap="flat" cmpd="sng" w="25400">
            <a:solidFill>
              <a:schemeClr val="accent2"/>
            </a:solidFill>
            <a:prstDash val="solid"/>
            <a:round/>
            <a:headEnd len="sm" w="sm" type="none"/>
            <a:tailEnd len="sm" w="sm" type="none"/>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b="1" lang="en" sz="2200">
                <a:solidFill>
                  <a:srgbClr val="FF0000"/>
                </a:solidFill>
                <a:latin typeface="Arial"/>
                <a:ea typeface="Arial"/>
                <a:cs typeface="Arial"/>
                <a:sym typeface="Arial"/>
              </a:rPr>
              <a:t>EXERCISE 6 (B)</a:t>
            </a:r>
            <a:endParaRPr b="1" sz="2200">
              <a:solidFill>
                <a:srgbClr val="FF0000"/>
              </a:solidFill>
            </a:endParaRPr>
          </a:p>
        </p:txBody>
      </p:sp>
      <p:sp>
        <p:nvSpPr>
          <p:cNvPr id="123" name="Google Shape;123;p23"/>
          <p:cNvSpPr txBox="1"/>
          <p:nvPr>
            <p:ph idx="1" type="body"/>
          </p:nvPr>
        </p:nvSpPr>
        <p:spPr>
          <a:xfrm>
            <a:off x="127001" y="677334"/>
            <a:ext cx="8906932" cy="2446866"/>
          </a:xfrm>
          <a:prstGeom prst="rect">
            <a:avLst/>
          </a:prstGeom>
          <a:noFill/>
          <a:ln>
            <a:noFill/>
          </a:ln>
        </p:spPr>
        <p:txBody>
          <a:bodyPr anchorCtr="0" anchor="t" bIns="91425" lIns="91425" spcFirstLastPara="1" rIns="91425" wrap="square" tIns="91425">
            <a:noAutofit/>
          </a:bodyPr>
          <a:lstStyle/>
          <a:p>
            <a:pPr indent="-342900" lvl="0" marL="457200" rtl="0" algn="l">
              <a:lnSpc>
                <a:spcPct val="100000"/>
              </a:lnSpc>
              <a:spcBef>
                <a:spcPts val="0"/>
              </a:spcBef>
              <a:spcAft>
                <a:spcPts val="0"/>
              </a:spcAft>
              <a:buSzPts val="1800"/>
              <a:buNone/>
            </a:pPr>
            <a:r>
              <a:rPr b="1" lang="en">
                <a:solidFill>
                  <a:srgbClr val="FF0000"/>
                </a:solidFill>
                <a:latin typeface="Calibri"/>
                <a:ea typeface="Calibri"/>
                <a:cs typeface="Calibri"/>
                <a:sym typeface="Calibri"/>
              </a:rPr>
              <a:t>Q.3 Estimate the following by rounding off  the multiplicand and the dividend to the nearest 1,000 :</a:t>
            </a:r>
            <a:endParaRPr/>
          </a:p>
          <a:p>
            <a:pPr indent="-342900" lvl="0" marL="457200" rtl="0" algn="l">
              <a:lnSpc>
                <a:spcPct val="100000"/>
              </a:lnSpc>
              <a:spcBef>
                <a:spcPts val="0"/>
              </a:spcBef>
              <a:spcAft>
                <a:spcPts val="0"/>
              </a:spcAft>
              <a:buSzPts val="1800"/>
              <a:buNone/>
            </a:pPr>
            <a:r>
              <a:rPr b="1" lang="en">
                <a:solidFill>
                  <a:srgbClr val="FF0000"/>
                </a:solidFill>
                <a:latin typeface="Calibri"/>
                <a:ea typeface="Calibri"/>
                <a:cs typeface="Calibri"/>
                <a:sym typeface="Calibri"/>
              </a:rPr>
              <a:t>	e) 27,259 ÷ 9	</a:t>
            </a:r>
            <a:endParaRPr b="1">
              <a:solidFill>
                <a:srgbClr val="FF0000"/>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rPr b="1" lang="en">
                <a:solidFill>
                  <a:schemeClr val="dk1"/>
                </a:solidFill>
                <a:latin typeface="Calibri"/>
                <a:ea typeface="Calibri"/>
                <a:cs typeface="Calibri"/>
                <a:sym typeface="Calibri"/>
              </a:rPr>
              <a:t>     </a:t>
            </a:r>
            <a:endParaRPr>
              <a:solidFill>
                <a:schemeClr val="dk1"/>
              </a:solidFill>
              <a:latin typeface="Calibri"/>
              <a:ea typeface="Calibri"/>
              <a:cs typeface="Calibri"/>
              <a:sym typeface="Calibri"/>
            </a:endParaRPr>
          </a:p>
          <a:p>
            <a:pPr indent="-342900" lvl="0" marL="457200" rtl="0" algn="l">
              <a:lnSpc>
                <a:spcPct val="150000"/>
              </a:lnSpc>
              <a:spcBef>
                <a:spcPts val="0"/>
              </a:spcBef>
              <a:spcAft>
                <a:spcPts val="0"/>
              </a:spcAft>
              <a:buSzPts val="1800"/>
              <a:buNone/>
            </a:pPr>
            <a:r>
              <a:rPr lang="en">
                <a:solidFill>
                  <a:schemeClr val="dk1"/>
                </a:solidFill>
                <a:latin typeface="Calibri"/>
                <a:ea typeface="Calibri"/>
                <a:cs typeface="Calibri"/>
                <a:sym typeface="Calibri"/>
              </a:rPr>
              <a:t>	 </a:t>
            </a:r>
            <a:endParaRPr>
              <a:solidFill>
                <a:schemeClr val="dk1"/>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t/>
            </a:r>
            <a:endParaRPr>
              <a:solidFill>
                <a:schemeClr val="dk1"/>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rPr lang="en">
                <a:solidFill>
                  <a:schemeClr val="dk1"/>
                </a:solidFill>
                <a:latin typeface="Calibri"/>
                <a:ea typeface="Calibri"/>
                <a:cs typeface="Calibri"/>
                <a:sym typeface="Calibri"/>
              </a:rPr>
              <a:t>			</a:t>
            </a:r>
            <a:endParaRPr/>
          </a:p>
        </p:txBody>
      </p:sp>
      <p:sp>
        <p:nvSpPr>
          <p:cNvPr id="124" name="Google Shape;124;p23"/>
          <p:cNvSpPr txBox="1"/>
          <p:nvPr/>
        </p:nvSpPr>
        <p:spPr>
          <a:xfrm>
            <a:off x="2580964" y="2490096"/>
            <a:ext cx="1062945"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 3,000</a:t>
            </a:r>
            <a:endParaRPr b="1" i="0" sz="1800" u="none" cap="none" strike="noStrike">
              <a:solidFill>
                <a:srgbClr val="FF0000"/>
              </a:solidFill>
              <a:latin typeface="Calibri"/>
              <a:ea typeface="Calibri"/>
              <a:cs typeface="Calibri"/>
              <a:sym typeface="Calibri"/>
            </a:endParaRPr>
          </a:p>
        </p:txBody>
      </p:sp>
      <p:sp>
        <p:nvSpPr>
          <p:cNvPr id="125" name="Google Shape;125;p23"/>
          <p:cNvSpPr txBox="1"/>
          <p:nvPr/>
        </p:nvSpPr>
        <p:spPr>
          <a:xfrm>
            <a:off x="1164417" y="4672568"/>
            <a:ext cx="4161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So, the estimated quotient  is 6,000. </a:t>
            </a:r>
            <a:endParaRPr b="0" i="0" sz="1800" u="none" cap="none" strike="noStrike">
              <a:solidFill>
                <a:srgbClr val="000000"/>
              </a:solidFill>
              <a:latin typeface="Calibri"/>
              <a:ea typeface="Calibri"/>
              <a:cs typeface="Calibri"/>
              <a:sym typeface="Calibri"/>
            </a:endParaRPr>
          </a:p>
        </p:txBody>
      </p:sp>
      <p:sp>
        <p:nvSpPr>
          <p:cNvPr id="126" name="Google Shape;126;p23"/>
          <p:cNvSpPr txBox="1"/>
          <p:nvPr/>
        </p:nvSpPr>
        <p:spPr>
          <a:xfrm>
            <a:off x="618426" y="1626860"/>
            <a:ext cx="5892800" cy="92333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1800" u="none" cap="none" strike="noStrike">
                <a:solidFill>
                  <a:schemeClr val="dk1"/>
                </a:solidFill>
                <a:latin typeface="Calibri"/>
                <a:ea typeface="Calibri"/>
                <a:cs typeface="Calibri"/>
                <a:sym typeface="Calibri"/>
              </a:rPr>
              <a:t>Solution :</a:t>
            </a:r>
            <a:endParaRPr/>
          </a:p>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	Rounding off 27,259 to the nearest 1,000 , </a:t>
            </a:r>
            <a:endParaRPr/>
          </a:p>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	we get</a:t>
            </a:r>
            <a:endParaRPr b="0" i="0" sz="1800" u="none" cap="none" strike="noStrike">
              <a:solidFill>
                <a:srgbClr val="000000"/>
              </a:solidFill>
              <a:latin typeface="Arial"/>
              <a:ea typeface="Arial"/>
              <a:cs typeface="Arial"/>
              <a:sym typeface="Arial"/>
            </a:endParaRPr>
          </a:p>
        </p:txBody>
      </p:sp>
      <p:sp>
        <p:nvSpPr>
          <p:cNvPr id="127" name="Google Shape;127;p23"/>
          <p:cNvSpPr txBox="1"/>
          <p:nvPr/>
        </p:nvSpPr>
        <p:spPr>
          <a:xfrm>
            <a:off x="2183140" y="2187819"/>
            <a:ext cx="829734"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27,000</a:t>
            </a:r>
            <a:endParaRPr b="1" i="0" sz="1800" u="none" cap="none" strike="noStrike">
              <a:solidFill>
                <a:srgbClr val="FF0000"/>
              </a:solidFill>
              <a:latin typeface="Calibri"/>
              <a:ea typeface="Calibri"/>
              <a:cs typeface="Calibri"/>
              <a:sym typeface="Calibri"/>
            </a:endParaRPr>
          </a:p>
        </p:txBody>
      </p:sp>
      <p:sp>
        <p:nvSpPr>
          <p:cNvPr id="128" name="Google Shape;128;p23"/>
          <p:cNvSpPr txBox="1"/>
          <p:nvPr/>
        </p:nvSpPr>
        <p:spPr>
          <a:xfrm>
            <a:off x="1390315" y="2498778"/>
            <a:ext cx="1502583"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27,000 </a:t>
            </a:r>
            <a:r>
              <a:rPr b="1" i="0" lang="en" sz="1800" u="none" cap="none" strike="noStrike">
                <a:solidFill>
                  <a:srgbClr val="FF0000"/>
                </a:solidFill>
                <a:latin typeface="Calibri"/>
                <a:ea typeface="Calibri"/>
                <a:cs typeface="Calibri"/>
                <a:sym typeface="Calibri"/>
              </a:rPr>
              <a:t>÷</a:t>
            </a:r>
            <a:r>
              <a:rPr b="0" i="0" lang="en" sz="1800" u="none" cap="none" strike="noStrike">
                <a:solidFill>
                  <a:schemeClr val="dk1"/>
                </a:solidFill>
                <a:latin typeface="Calibri"/>
                <a:ea typeface="Calibri"/>
                <a:cs typeface="Calibri"/>
                <a:sym typeface="Calibri"/>
              </a:rPr>
              <a:t> 9 = </a:t>
            </a:r>
            <a:endParaRPr b="0" i="0" sz="1800" u="none" cap="none" strike="noStrike">
              <a:solidFill>
                <a:schemeClr val="dk1"/>
              </a:solidFill>
              <a:latin typeface="Calibri"/>
              <a:ea typeface="Calibri"/>
              <a:cs typeface="Calibri"/>
              <a:sym typeface="Calibri"/>
            </a:endParaRPr>
          </a:p>
        </p:txBody>
      </p:sp>
      <p:sp>
        <p:nvSpPr>
          <p:cNvPr id="129" name="Google Shape;129;p23"/>
          <p:cNvSpPr txBox="1"/>
          <p:nvPr/>
        </p:nvSpPr>
        <p:spPr>
          <a:xfrm>
            <a:off x="651933" y="3115733"/>
            <a:ext cx="219286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1800" u="none" cap="none" strike="noStrike">
                <a:solidFill>
                  <a:srgbClr val="FF0000"/>
                </a:solidFill>
                <a:latin typeface="Calibri"/>
                <a:ea typeface="Calibri"/>
                <a:cs typeface="Calibri"/>
                <a:sym typeface="Calibri"/>
              </a:rPr>
              <a:t>f) 89,666 ÷ 15	</a:t>
            </a:r>
            <a:endParaRPr b="0" i="0" sz="1800" u="none" cap="none" strike="noStrike">
              <a:solidFill>
                <a:srgbClr val="000000"/>
              </a:solidFill>
              <a:latin typeface="Arial"/>
              <a:ea typeface="Arial"/>
              <a:cs typeface="Arial"/>
              <a:sym typeface="Arial"/>
            </a:endParaRPr>
          </a:p>
        </p:txBody>
      </p:sp>
      <p:sp>
        <p:nvSpPr>
          <p:cNvPr id="130" name="Google Shape;130;p23"/>
          <p:cNvSpPr txBox="1"/>
          <p:nvPr/>
        </p:nvSpPr>
        <p:spPr>
          <a:xfrm>
            <a:off x="685799" y="3428999"/>
            <a:ext cx="5892800" cy="92333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1800" u="none" cap="none" strike="noStrike">
                <a:solidFill>
                  <a:schemeClr val="dk1"/>
                </a:solidFill>
                <a:latin typeface="Calibri"/>
                <a:ea typeface="Calibri"/>
                <a:cs typeface="Calibri"/>
                <a:sym typeface="Calibri"/>
              </a:rPr>
              <a:t>Solution :</a:t>
            </a:r>
            <a:endParaRPr/>
          </a:p>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	Rounding off 89,666 to the nearest 1,000 , </a:t>
            </a:r>
            <a:endParaRPr/>
          </a:p>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	we get</a:t>
            </a:r>
            <a:endParaRPr b="0" i="0" sz="1800" u="none" cap="none" strike="noStrike">
              <a:solidFill>
                <a:srgbClr val="000000"/>
              </a:solidFill>
              <a:latin typeface="Arial"/>
              <a:ea typeface="Arial"/>
              <a:cs typeface="Arial"/>
              <a:sym typeface="Arial"/>
            </a:endParaRPr>
          </a:p>
        </p:txBody>
      </p:sp>
      <p:sp>
        <p:nvSpPr>
          <p:cNvPr id="131" name="Google Shape;131;p23"/>
          <p:cNvSpPr txBox="1"/>
          <p:nvPr/>
        </p:nvSpPr>
        <p:spPr>
          <a:xfrm>
            <a:off x="3106041" y="4398483"/>
            <a:ext cx="820800"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 6,000</a:t>
            </a:r>
            <a:endParaRPr b="1" i="0" sz="1800" u="none" cap="none" strike="noStrike">
              <a:solidFill>
                <a:srgbClr val="FF0000"/>
              </a:solidFill>
              <a:latin typeface="Calibri"/>
              <a:ea typeface="Calibri"/>
              <a:cs typeface="Calibri"/>
              <a:sym typeface="Calibri"/>
            </a:endParaRPr>
          </a:p>
        </p:txBody>
      </p:sp>
      <p:sp>
        <p:nvSpPr>
          <p:cNvPr id="132" name="Google Shape;132;p23"/>
          <p:cNvSpPr txBox="1"/>
          <p:nvPr/>
        </p:nvSpPr>
        <p:spPr>
          <a:xfrm>
            <a:off x="968602" y="2814566"/>
            <a:ext cx="4161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So, the estimated quotient  is  3,000. </a:t>
            </a:r>
            <a:endParaRPr b="0" i="0" sz="1800" u="none" cap="none" strike="noStrike">
              <a:solidFill>
                <a:srgbClr val="000000"/>
              </a:solidFill>
              <a:latin typeface="Calibri"/>
              <a:ea typeface="Calibri"/>
              <a:cs typeface="Calibri"/>
              <a:sym typeface="Calibri"/>
            </a:endParaRPr>
          </a:p>
        </p:txBody>
      </p:sp>
      <p:sp>
        <p:nvSpPr>
          <p:cNvPr id="133" name="Google Shape;133;p23"/>
          <p:cNvSpPr txBox="1"/>
          <p:nvPr/>
        </p:nvSpPr>
        <p:spPr>
          <a:xfrm>
            <a:off x="2336802" y="3997163"/>
            <a:ext cx="829734"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90,000</a:t>
            </a:r>
            <a:endParaRPr b="1" i="0" sz="1800" u="none" cap="none" strike="noStrike">
              <a:solidFill>
                <a:srgbClr val="FF0000"/>
              </a:solidFill>
              <a:latin typeface="Calibri"/>
              <a:ea typeface="Calibri"/>
              <a:cs typeface="Calibri"/>
              <a:sym typeface="Calibri"/>
            </a:endParaRPr>
          </a:p>
        </p:txBody>
      </p:sp>
      <p:sp>
        <p:nvSpPr>
          <p:cNvPr id="134" name="Google Shape;134;p23"/>
          <p:cNvSpPr txBox="1"/>
          <p:nvPr/>
        </p:nvSpPr>
        <p:spPr>
          <a:xfrm>
            <a:off x="1757084" y="4394050"/>
            <a:ext cx="1641436"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90,000 </a:t>
            </a:r>
            <a:r>
              <a:rPr b="1" i="0" lang="en" sz="1800" u="none" cap="none" strike="noStrike">
                <a:solidFill>
                  <a:srgbClr val="FF0000"/>
                </a:solidFill>
                <a:latin typeface="Calibri"/>
                <a:ea typeface="Calibri"/>
                <a:cs typeface="Calibri"/>
                <a:sym typeface="Calibri"/>
              </a:rPr>
              <a:t>÷</a:t>
            </a:r>
            <a:r>
              <a:rPr b="0" i="0" lang="en" sz="1800" u="none" cap="none" strike="noStrike">
                <a:solidFill>
                  <a:schemeClr val="dk1"/>
                </a:solidFill>
                <a:latin typeface="Calibri"/>
                <a:ea typeface="Calibri"/>
                <a:cs typeface="Calibri"/>
                <a:sym typeface="Calibri"/>
              </a:rPr>
              <a:t> 15 = </a:t>
            </a:r>
            <a:endParaRPr b="0" i="0" sz="1800" u="none" cap="none" strike="noStrike">
              <a:solidFill>
                <a:schemeClr val="dk1"/>
              </a:solidFill>
              <a:latin typeface="Calibri"/>
              <a:ea typeface="Calibri"/>
              <a:cs typeface="Calibri"/>
              <a:sym typeface="Calibri"/>
            </a:endParaRPr>
          </a:p>
        </p:txBody>
      </p:sp>
      <p:pic>
        <p:nvPicPr>
          <p:cNvPr id="135" name="Google Shape;135;p23"/>
          <p:cNvPicPr preferRelativeResize="0"/>
          <p:nvPr/>
        </p:nvPicPr>
        <p:blipFill rotWithShape="1">
          <a:blip r:embed="rId3">
            <a:alphaModFix/>
          </a:blip>
          <a:srcRect b="0" l="0" r="0" t="0"/>
          <a:stretch/>
        </p:blipFill>
        <p:spPr>
          <a:xfrm>
            <a:off x="8063323" y="76200"/>
            <a:ext cx="1024924" cy="6784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6"/>
                                        </p:tgtEl>
                                        <p:attrNameLst>
                                          <p:attrName>style.visibility</p:attrName>
                                        </p:attrNameLst>
                                      </p:cBhvr>
                                      <p:to>
                                        <p:strVal val="visible"/>
                                      </p:to>
                                    </p:set>
                                    <p:animEffect filter="fade" transition="in">
                                      <p:cBhvr>
                                        <p:cTn dur="2000"/>
                                        <p:tgtEl>
                                          <p:spTgt spid="12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7"/>
                                        </p:tgtEl>
                                        <p:attrNameLst>
                                          <p:attrName>style.visibility</p:attrName>
                                        </p:attrNameLst>
                                      </p:cBhvr>
                                      <p:to>
                                        <p:strVal val="visible"/>
                                      </p:to>
                                    </p:set>
                                    <p:animEffect filter="fade" transition="in">
                                      <p:cBhvr>
                                        <p:cTn dur="2000"/>
                                        <p:tgtEl>
                                          <p:spTgt spid="12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8"/>
                                        </p:tgtEl>
                                        <p:attrNameLst>
                                          <p:attrName>style.visibility</p:attrName>
                                        </p:attrNameLst>
                                      </p:cBhvr>
                                      <p:to>
                                        <p:strVal val="visible"/>
                                      </p:to>
                                    </p:set>
                                    <p:animEffect filter="fade" transition="in">
                                      <p:cBhvr>
                                        <p:cTn dur="2000"/>
                                        <p:tgtEl>
                                          <p:spTgt spid="12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4"/>
                                        </p:tgtEl>
                                        <p:attrNameLst>
                                          <p:attrName>style.visibility</p:attrName>
                                        </p:attrNameLst>
                                      </p:cBhvr>
                                      <p:to>
                                        <p:strVal val="visible"/>
                                      </p:to>
                                    </p:set>
                                    <p:animEffect filter="fade" transition="in">
                                      <p:cBhvr>
                                        <p:cTn dur="2000"/>
                                        <p:tgtEl>
                                          <p:spTgt spid="12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2"/>
                                        </p:tgtEl>
                                        <p:attrNameLst>
                                          <p:attrName>style.visibility</p:attrName>
                                        </p:attrNameLst>
                                      </p:cBhvr>
                                      <p:to>
                                        <p:strVal val="visible"/>
                                      </p:to>
                                    </p:set>
                                    <p:animEffect filter="fade" transition="in">
                                      <p:cBhvr>
                                        <p:cTn dur="2000"/>
                                        <p:tgtEl>
                                          <p:spTgt spid="13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9"/>
                                        </p:tgtEl>
                                        <p:attrNameLst>
                                          <p:attrName>style.visibility</p:attrName>
                                        </p:attrNameLst>
                                      </p:cBhvr>
                                      <p:to>
                                        <p:strVal val="visible"/>
                                      </p:to>
                                    </p:set>
                                    <p:animEffect filter="fade" transition="in">
                                      <p:cBhvr>
                                        <p:cTn dur="2000"/>
                                        <p:tgtEl>
                                          <p:spTgt spid="12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0"/>
                                        </p:tgtEl>
                                        <p:attrNameLst>
                                          <p:attrName>style.visibility</p:attrName>
                                        </p:attrNameLst>
                                      </p:cBhvr>
                                      <p:to>
                                        <p:strVal val="visible"/>
                                      </p:to>
                                    </p:set>
                                    <p:animEffect filter="fade" transition="in">
                                      <p:cBhvr>
                                        <p:cTn dur="2000"/>
                                        <p:tgtEl>
                                          <p:spTgt spid="13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3"/>
                                        </p:tgtEl>
                                        <p:attrNameLst>
                                          <p:attrName>style.visibility</p:attrName>
                                        </p:attrNameLst>
                                      </p:cBhvr>
                                      <p:to>
                                        <p:strVal val="visible"/>
                                      </p:to>
                                    </p:set>
                                    <p:animEffect filter="fade" transition="in">
                                      <p:cBhvr>
                                        <p:cTn dur="2000"/>
                                        <p:tgtEl>
                                          <p:spTgt spid="13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4"/>
                                        </p:tgtEl>
                                        <p:attrNameLst>
                                          <p:attrName>style.visibility</p:attrName>
                                        </p:attrNameLst>
                                      </p:cBhvr>
                                      <p:to>
                                        <p:strVal val="visible"/>
                                      </p:to>
                                    </p:set>
                                    <p:animEffect filter="fade" transition="in">
                                      <p:cBhvr>
                                        <p:cTn dur="2000"/>
                                        <p:tgtEl>
                                          <p:spTgt spid="13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1"/>
                                        </p:tgtEl>
                                        <p:attrNameLst>
                                          <p:attrName>style.visibility</p:attrName>
                                        </p:attrNameLst>
                                      </p:cBhvr>
                                      <p:to>
                                        <p:strVal val="visible"/>
                                      </p:to>
                                    </p:set>
                                    <p:animEffect filter="fade" transition="in">
                                      <p:cBhvr>
                                        <p:cTn dur="2000"/>
                                        <p:tgtEl>
                                          <p:spTgt spid="13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5"/>
                                        </p:tgtEl>
                                        <p:attrNameLst>
                                          <p:attrName>style.visibility</p:attrName>
                                        </p:attrNameLst>
                                      </p:cBhvr>
                                      <p:to>
                                        <p:strVal val="visible"/>
                                      </p:to>
                                    </p:set>
                                    <p:animEffect filter="fade" transition="in">
                                      <p:cBhvr>
                                        <p:cTn dur="2000"/>
                                        <p:tgtEl>
                                          <p:spTgt spid="12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24"/>
          <p:cNvSpPr txBox="1"/>
          <p:nvPr>
            <p:ph type="title"/>
          </p:nvPr>
        </p:nvSpPr>
        <p:spPr>
          <a:xfrm>
            <a:off x="862574" y="184025"/>
            <a:ext cx="5956500" cy="474300"/>
          </a:xfrm>
          <a:prstGeom prst="rect">
            <a:avLst/>
          </a:prstGeom>
          <a:solidFill>
            <a:schemeClr val="lt1"/>
          </a:solidFill>
          <a:ln cap="flat" cmpd="sng" w="25400">
            <a:solidFill>
              <a:schemeClr val="accent2"/>
            </a:solidFill>
            <a:prstDash val="solid"/>
            <a:round/>
            <a:headEnd len="sm" w="sm" type="none"/>
            <a:tailEnd len="sm" w="sm" type="none"/>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b="1" lang="en" sz="2200">
                <a:solidFill>
                  <a:srgbClr val="FF0000"/>
                </a:solidFill>
                <a:latin typeface="Arial"/>
                <a:ea typeface="Arial"/>
                <a:cs typeface="Arial"/>
                <a:sym typeface="Arial"/>
              </a:rPr>
              <a:t>EXERCISE 6 (B)</a:t>
            </a:r>
            <a:endParaRPr b="1" sz="2200">
              <a:solidFill>
                <a:srgbClr val="FF0000"/>
              </a:solidFill>
            </a:endParaRPr>
          </a:p>
        </p:txBody>
      </p:sp>
      <p:sp>
        <p:nvSpPr>
          <p:cNvPr id="141" name="Google Shape;141;p24"/>
          <p:cNvSpPr txBox="1"/>
          <p:nvPr>
            <p:ph idx="1" type="body"/>
          </p:nvPr>
        </p:nvSpPr>
        <p:spPr>
          <a:xfrm>
            <a:off x="291829" y="677334"/>
            <a:ext cx="8618707" cy="1939406"/>
          </a:xfrm>
          <a:prstGeom prst="rect">
            <a:avLst/>
          </a:prstGeom>
          <a:noFill/>
          <a:ln>
            <a:noFill/>
          </a:ln>
        </p:spPr>
        <p:txBody>
          <a:bodyPr anchorCtr="0" anchor="t" bIns="91425" lIns="91425" spcFirstLastPara="1" rIns="91425" wrap="square" tIns="91425">
            <a:noAutofit/>
          </a:bodyPr>
          <a:lstStyle/>
          <a:p>
            <a:pPr indent="-342900" lvl="0" marL="457200" rtl="0" algn="l">
              <a:lnSpc>
                <a:spcPct val="150000"/>
              </a:lnSpc>
              <a:spcBef>
                <a:spcPts val="0"/>
              </a:spcBef>
              <a:spcAft>
                <a:spcPts val="0"/>
              </a:spcAft>
              <a:buSzPts val="1800"/>
              <a:buNone/>
            </a:pPr>
            <a:r>
              <a:rPr b="1" lang="en">
                <a:solidFill>
                  <a:srgbClr val="FF0000"/>
                </a:solidFill>
                <a:latin typeface="Calibri"/>
                <a:ea typeface="Calibri"/>
                <a:cs typeface="Calibri"/>
                <a:sym typeface="Calibri"/>
              </a:rPr>
              <a:t>Q.4 Round off the following as instructed:</a:t>
            </a:r>
            <a:endParaRPr/>
          </a:p>
          <a:p>
            <a:pPr indent="-342900" lvl="0" marL="457200" rtl="0" algn="l">
              <a:lnSpc>
                <a:spcPct val="150000"/>
              </a:lnSpc>
              <a:spcBef>
                <a:spcPts val="0"/>
              </a:spcBef>
              <a:spcAft>
                <a:spcPts val="0"/>
              </a:spcAft>
              <a:buSzPts val="1800"/>
              <a:buNone/>
            </a:pPr>
            <a:r>
              <a:rPr b="1" lang="en">
                <a:solidFill>
                  <a:srgbClr val="FF0000"/>
                </a:solidFill>
                <a:latin typeface="Calibri"/>
                <a:ea typeface="Calibri"/>
                <a:cs typeface="Calibri"/>
                <a:sym typeface="Calibri"/>
              </a:rPr>
              <a:t>	a) To the nearest rupee.</a:t>
            </a:r>
            <a:endParaRPr/>
          </a:p>
          <a:p>
            <a:pPr indent="-342900" lvl="0" marL="457200" rtl="0" algn="l">
              <a:lnSpc>
                <a:spcPct val="150000"/>
              </a:lnSpc>
              <a:spcBef>
                <a:spcPts val="0"/>
              </a:spcBef>
              <a:spcAft>
                <a:spcPts val="0"/>
              </a:spcAft>
              <a:buSzPts val="1800"/>
              <a:buNone/>
            </a:pPr>
            <a:r>
              <a:rPr b="1" lang="en">
                <a:solidFill>
                  <a:srgbClr val="FF0000"/>
                </a:solidFill>
                <a:latin typeface="Calibri"/>
                <a:ea typeface="Calibri"/>
                <a:cs typeface="Calibri"/>
                <a:sym typeface="Calibri"/>
              </a:rPr>
              <a:t>Rs.320.50 p	Rs.68.25 p	Rs.32.80 p	Rs.3.70 p		Rs.8.96 p	</a:t>
            </a:r>
            <a:endParaRPr/>
          </a:p>
          <a:p>
            <a:pPr indent="-342900" lvl="0" marL="457200" rtl="0" algn="l">
              <a:lnSpc>
                <a:spcPct val="100000"/>
              </a:lnSpc>
              <a:spcBef>
                <a:spcPts val="0"/>
              </a:spcBef>
              <a:spcAft>
                <a:spcPts val="0"/>
              </a:spcAft>
              <a:buSzPts val="1800"/>
              <a:buNone/>
            </a:pPr>
            <a:r>
              <a:t/>
            </a:r>
            <a:endParaRPr b="1">
              <a:solidFill>
                <a:srgbClr val="FF0000"/>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rPr b="1" lang="en">
                <a:solidFill>
                  <a:schemeClr val="dk1"/>
                </a:solidFill>
                <a:latin typeface="Calibri"/>
                <a:ea typeface="Calibri"/>
                <a:cs typeface="Calibri"/>
                <a:sym typeface="Calibri"/>
              </a:rPr>
              <a:t>__________	________	________	______		________   </a:t>
            </a:r>
            <a:endParaRPr>
              <a:solidFill>
                <a:schemeClr val="dk1"/>
              </a:solidFill>
              <a:latin typeface="Calibri"/>
              <a:ea typeface="Calibri"/>
              <a:cs typeface="Calibri"/>
              <a:sym typeface="Calibri"/>
            </a:endParaRPr>
          </a:p>
          <a:p>
            <a:pPr indent="-342900" lvl="0" marL="457200" rtl="0" algn="l">
              <a:lnSpc>
                <a:spcPct val="150000"/>
              </a:lnSpc>
              <a:spcBef>
                <a:spcPts val="0"/>
              </a:spcBef>
              <a:spcAft>
                <a:spcPts val="0"/>
              </a:spcAft>
              <a:buSzPts val="1800"/>
              <a:buNone/>
            </a:pPr>
            <a:r>
              <a:rPr lang="en">
                <a:solidFill>
                  <a:schemeClr val="dk1"/>
                </a:solidFill>
                <a:latin typeface="Calibri"/>
                <a:ea typeface="Calibri"/>
                <a:cs typeface="Calibri"/>
                <a:sym typeface="Calibri"/>
              </a:rPr>
              <a:t>	 </a:t>
            </a:r>
            <a:endParaRPr>
              <a:solidFill>
                <a:schemeClr val="dk1"/>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t/>
            </a:r>
            <a:endParaRPr>
              <a:solidFill>
                <a:schemeClr val="dk1"/>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rPr lang="en">
                <a:solidFill>
                  <a:schemeClr val="dk1"/>
                </a:solidFill>
                <a:latin typeface="Calibri"/>
                <a:ea typeface="Calibri"/>
                <a:cs typeface="Calibri"/>
                <a:sym typeface="Calibri"/>
              </a:rPr>
              <a:t>			</a:t>
            </a:r>
            <a:endParaRPr/>
          </a:p>
        </p:txBody>
      </p:sp>
      <p:sp>
        <p:nvSpPr>
          <p:cNvPr id="142" name="Google Shape;142;p24"/>
          <p:cNvSpPr txBox="1"/>
          <p:nvPr/>
        </p:nvSpPr>
        <p:spPr>
          <a:xfrm>
            <a:off x="534913" y="2136657"/>
            <a:ext cx="1062945"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 Rs. 321</a:t>
            </a:r>
            <a:endParaRPr b="1" i="0" sz="1800" u="none" cap="none" strike="noStrike">
              <a:solidFill>
                <a:srgbClr val="FF0000"/>
              </a:solidFill>
              <a:latin typeface="Calibri"/>
              <a:ea typeface="Calibri"/>
              <a:cs typeface="Calibri"/>
              <a:sym typeface="Calibri"/>
            </a:endParaRPr>
          </a:p>
        </p:txBody>
      </p:sp>
      <p:sp>
        <p:nvSpPr>
          <p:cNvPr id="143" name="Google Shape;143;p24"/>
          <p:cNvSpPr txBox="1"/>
          <p:nvPr/>
        </p:nvSpPr>
        <p:spPr>
          <a:xfrm>
            <a:off x="2204827" y="2152870"/>
            <a:ext cx="1062945"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 Rs. 68</a:t>
            </a:r>
            <a:endParaRPr b="1" i="0" sz="1800" u="none" cap="none" strike="noStrike">
              <a:solidFill>
                <a:srgbClr val="FF0000"/>
              </a:solidFill>
              <a:latin typeface="Calibri"/>
              <a:ea typeface="Calibri"/>
              <a:cs typeface="Calibri"/>
              <a:sym typeface="Calibri"/>
            </a:endParaRPr>
          </a:p>
        </p:txBody>
      </p:sp>
      <p:sp>
        <p:nvSpPr>
          <p:cNvPr id="144" name="Google Shape;144;p24"/>
          <p:cNvSpPr txBox="1"/>
          <p:nvPr/>
        </p:nvSpPr>
        <p:spPr>
          <a:xfrm>
            <a:off x="3984991" y="2152870"/>
            <a:ext cx="1062945"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 Rs. 33</a:t>
            </a:r>
            <a:endParaRPr b="1" i="0" sz="1800" u="none" cap="none" strike="noStrike">
              <a:solidFill>
                <a:srgbClr val="FF0000"/>
              </a:solidFill>
              <a:latin typeface="Calibri"/>
              <a:ea typeface="Calibri"/>
              <a:cs typeface="Calibri"/>
              <a:sym typeface="Calibri"/>
            </a:endParaRPr>
          </a:p>
        </p:txBody>
      </p:sp>
      <p:sp>
        <p:nvSpPr>
          <p:cNvPr id="145" name="Google Shape;145;p24"/>
          <p:cNvSpPr txBox="1"/>
          <p:nvPr/>
        </p:nvSpPr>
        <p:spPr>
          <a:xfrm>
            <a:off x="5804063" y="2133414"/>
            <a:ext cx="1062945"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 Rs. 4</a:t>
            </a:r>
            <a:endParaRPr b="1" i="0" sz="1800" u="none" cap="none" strike="noStrike">
              <a:solidFill>
                <a:srgbClr val="FF0000"/>
              </a:solidFill>
              <a:latin typeface="Calibri"/>
              <a:ea typeface="Calibri"/>
              <a:cs typeface="Calibri"/>
              <a:sym typeface="Calibri"/>
            </a:endParaRPr>
          </a:p>
        </p:txBody>
      </p:sp>
      <p:sp>
        <p:nvSpPr>
          <p:cNvPr id="146" name="Google Shape;146;p24"/>
          <p:cNvSpPr txBox="1"/>
          <p:nvPr/>
        </p:nvSpPr>
        <p:spPr>
          <a:xfrm>
            <a:off x="7720411" y="2133415"/>
            <a:ext cx="1062945"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 Rs. 9</a:t>
            </a:r>
            <a:endParaRPr b="1" i="0" sz="1800" u="none" cap="none" strike="noStrike">
              <a:solidFill>
                <a:srgbClr val="FF0000"/>
              </a:solidFill>
              <a:latin typeface="Calibri"/>
              <a:ea typeface="Calibri"/>
              <a:cs typeface="Calibri"/>
              <a:sym typeface="Calibri"/>
            </a:endParaRPr>
          </a:p>
        </p:txBody>
      </p:sp>
      <p:sp>
        <p:nvSpPr>
          <p:cNvPr id="147" name="Google Shape;147;p24"/>
          <p:cNvSpPr/>
          <p:nvPr/>
        </p:nvSpPr>
        <p:spPr>
          <a:xfrm>
            <a:off x="717936" y="2719419"/>
            <a:ext cx="2435282"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1800" u="none" cap="none" strike="noStrike">
                <a:solidFill>
                  <a:srgbClr val="FF0000"/>
                </a:solidFill>
                <a:latin typeface="Calibri"/>
                <a:ea typeface="Calibri"/>
                <a:cs typeface="Calibri"/>
                <a:sym typeface="Calibri"/>
              </a:rPr>
              <a:t>b) To the nearest  hour.</a:t>
            </a:r>
            <a:endParaRPr b="0" i="0" sz="1800" u="none" cap="none" strike="noStrike">
              <a:solidFill>
                <a:srgbClr val="000000"/>
              </a:solidFill>
              <a:latin typeface="Arial"/>
              <a:ea typeface="Arial"/>
              <a:cs typeface="Arial"/>
              <a:sym typeface="Arial"/>
            </a:endParaRPr>
          </a:p>
        </p:txBody>
      </p:sp>
      <p:sp>
        <p:nvSpPr>
          <p:cNvPr id="148" name="Google Shape;148;p24"/>
          <p:cNvSpPr/>
          <p:nvPr/>
        </p:nvSpPr>
        <p:spPr>
          <a:xfrm>
            <a:off x="0" y="3293351"/>
            <a:ext cx="6819090" cy="92333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1800" u="none" cap="none" strike="noStrike">
                <a:solidFill>
                  <a:srgbClr val="FF0000"/>
                </a:solidFill>
                <a:latin typeface="Calibri"/>
                <a:ea typeface="Calibri"/>
                <a:cs typeface="Calibri"/>
                <a:sym typeface="Calibri"/>
              </a:rPr>
              <a:t>	8:50 p.m.		10:48 a.m.		5:35 p.m.</a:t>
            </a:r>
            <a:endParaRPr/>
          </a:p>
          <a:p>
            <a:pPr indent="0" lvl="0" marL="0" marR="0" rtl="0" algn="l">
              <a:lnSpc>
                <a:spcPct val="100000"/>
              </a:lnSpc>
              <a:spcBef>
                <a:spcPts val="0"/>
              </a:spcBef>
              <a:spcAft>
                <a:spcPts val="0"/>
              </a:spcAft>
              <a:buNone/>
            </a:pPr>
            <a:r>
              <a:t/>
            </a:r>
            <a:endParaRPr b="1" i="0" sz="18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None/>
            </a:pPr>
            <a:r>
              <a:rPr b="1" i="0" lang="en" sz="1800" u="none" cap="none" strike="noStrike">
                <a:solidFill>
                  <a:schemeClr val="dk1"/>
                </a:solidFill>
                <a:latin typeface="Calibri"/>
                <a:ea typeface="Calibri"/>
                <a:cs typeface="Calibri"/>
                <a:sym typeface="Calibri"/>
              </a:rPr>
              <a:t>	________	_________		_________</a:t>
            </a:r>
            <a:endParaRPr b="0" i="0" sz="1800" u="none" cap="none" strike="noStrike">
              <a:solidFill>
                <a:schemeClr val="dk1"/>
              </a:solidFill>
              <a:latin typeface="Arial"/>
              <a:ea typeface="Arial"/>
              <a:cs typeface="Arial"/>
              <a:sym typeface="Arial"/>
            </a:endParaRPr>
          </a:p>
        </p:txBody>
      </p:sp>
      <p:sp>
        <p:nvSpPr>
          <p:cNvPr id="149" name="Google Shape;149;p24"/>
          <p:cNvSpPr txBox="1"/>
          <p:nvPr/>
        </p:nvSpPr>
        <p:spPr>
          <a:xfrm>
            <a:off x="959688" y="3767662"/>
            <a:ext cx="1062945"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 9 p.m.</a:t>
            </a:r>
            <a:endParaRPr b="1" i="0" sz="1800" u="none" cap="none" strike="noStrike">
              <a:solidFill>
                <a:srgbClr val="FF0000"/>
              </a:solidFill>
              <a:latin typeface="Calibri"/>
              <a:ea typeface="Calibri"/>
              <a:cs typeface="Calibri"/>
              <a:sym typeface="Calibri"/>
            </a:endParaRPr>
          </a:p>
        </p:txBody>
      </p:sp>
      <p:sp>
        <p:nvSpPr>
          <p:cNvPr id="150" name="Google Shape;150;p24"/>
          <p:cNvSpPr txBox="1"/>
          <p:nvPr/>
        </p:nvSpPr>
        <p:spPr>
          <a:xfrm>
            <a:off x="2804701" y="3754692"/>
            <a:ext cx="1062945"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 11 a.m. </a:t>
            </a:r>
            <a:endParaRPr b="1" i="0" sz="1800" u="none" cap="none" strike="noStrike">
              <a:solidFill>
                <a:srgbClr val="FF0000"/>
              </a:solidFill>
              <a:latin typeface="Calibri"/>
              <a:ea typeface="Calibri"/>
              <a:cs typeface="Calibri"/>
              <a:sym typeface="Calibri"/>
            </a:endParaRPr>
          </a:p>
        </p:txBody>
      </p:sp>
      <p:sp>
        <p:nvSpPr>
          <p:cNvPr id="151" name="Google Shape;151;p24"/>
          <p:cNvSpPr txBox="1"/>
          <p:nvPr/>
        </p:nvSpPr>
        <p:spPr>
          <a:xfrm>
            <a:off x="5538173" y="3764419"/>
            <a:ext cx="1062945"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 6 p.m.</a:t>
            </a:r>
            <a:endParaRPr b="1" i="0" sz="1800" u="none" cap="none" strike="noStrike">
              <a:solidFill>
                <a:srgbClr val="FF0000"/>
              </a:solidFill>
              <a:latin typeface="Calibri"/>
              <a:ea typeface="Calibri"/>
              <a:cs typeface="Calibri"/>
              <a:sym typeface="Calibri"/>
            </a:endParaRPr>
          </a:p>
        </p:txBody>
      </p:sp>
      <p:pic>
        <p:nvPicPr>
          <p:cNvPr descr="nclock-08-50_34124_lg.gif" id="152" name="Google Shape;152;p24"/>
          <p:cNvPicPr preferRelativeResize="0"/>
          <p:nvPr/>
        </p:nvPicPr>
        <p:blipFill rotWithShape="1">
          <a:blip r:embed="rId3">
            <a:alphaModFix/>
          </a:blip>
          <a:srcRect b="0" l="0" r="0" t="0"/>
          <a:stretch/>
        </p:blipFill>
        <p:spPr>
          <a:xfrm>
            <a:off x="1815423" y="3900791"/>
            <a:ext cx="1079769" cy="1079769"/>
          </a:xfrm>
          <a:prstGeom prst="rect">
            <a:avLst/>
          </a:prstGeom>
          <a:noFill/>
          <a:ln>
            <a:noFill/>
          </a:ln>
        </p:spPr>
      </p:pic>
      <p:pic>
        <p:nvPicPr>
          <p:cNvPr descr="nclock-10-48_34242_md.gif" id="153" name="Google Shape;153;p24"/>
          <p:cNvPicPr preferRelativeResize="0"/>
          <p:nvPr/>
        </p:nvPicPr>
        <p:blipFill rotWithShape="1">
          <a:blip r:embed="rId4">
            <a:alphaModFix/>
          </a:blip>
          <a:srcRect b="0" l="0" r="0" t="0"/>
          <a:stretch/>
        </p:blipFill>
        <p:spPr>
          <a:xfrm>
            <a:off x="3995503" y="3842427"/>
            <a:ext cx="1111518" cy="1111518"/>
          </a:xfrm>
          <a:prstGeom prst="rect">
            <a:avLst/>
          </a:prstGeom>
          <a:noFill/>
          <a:ln>
            <a:noFill/>
          </a:ln>
        </p:spPr>
      </p:pic>
      <p:pic>
        <p:nvPicPr>
          <p:cNvPr id="154" name="Google Shape;154;p24"/>
          <p:cNvPicPr preferRelativeResize="0"/>
          <p:nvPr/>
        </p:nvPicPr>
        <p:blipFill rotWithShape="1">
          <a:blip r:embed="rId5">
            <a:alphaModFix/>
          </a:blip>
          <a:srcRect b="0" l="0" r="0" t="0"/>
          <a:stretch/>
        </p:blipFill>
        <p:spPr>
          <a:xfrm>
            <a:off x="8063323" y="76200"/>
            <a:ext cx="1024924" cy="6784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2"/>
                                        </p:tgtEl>
                                        <p:attrNameLst>
                                          <p:attrName>style.visibility</p:attrName>
                                        </p:attrNameLst>
                                      </p:cBhvr>
                                      <p:to>
                                        <p:strVal val="visible"/>
                                      </p:to>
                                    </p:set>
                                    <p:animEffect filter="fade" transition="in">
                                      <p:cBhvr>
                                        <p:cTn dur="2000"/>
                                        <p:tgtEl>
                                          <p:spTgt spid="14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3"/>
                                        </p:tgtEl>
                                        <p:attrNameLst>
                                          <p:attrName>style.visibility</p:attrName>
                                        </p:attrNameLst>
                                      </p:cBhvr>
                                      <p:to>
                                        <p:strVal val="visible"/>
                                      </p:to>
                                    </p:set>
                                    <p:animEffect filter="fade" transition="in">
                                      <p:cBhvr>
                                        <p:cTn dur="2000"/>
                                        <p:tgtEl>
                                          <p:spTgt spid="14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4"/>
                                        </p:tgtEl>
                                        <p:attrNameLst>
                                          <p:attrName>style.visibility</p:attrName>
                                        </p:attrNameLst>
                                      </p:cBhvr>
                                      <p:to>
                                        <p:strVal val="visible"/>
                                      </p:to>
                                    </p:set>
                                    <p:animEffect filter="fade" transition="in">
                                      <p:cBhvr>
                                        <p:cTn dur="2000"/>
                                        <p:tgtEl>
                                          <p:spTgt spid="14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5"/>
                                        </p:tgtEl>
                                        <p:attrNameLst>
                                          <p:attrName>style.visibility</p:attrName>
                                        </p:attrNameLst>
                                      </p:cBhvr>
                                      <p:to>
                                        <p:strVal val="visible"/>
                                      </p:to>
                                    </p:set>
                                    <p:animEffect filter="fade" transition="in">
                                      <p:cBhvr>
                                        <p:cTn dur="2000"/>
                                        <p:tgtEl>
                                          <p:spTgt spid="14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7"/>
                                        </p:tgtEl>
                                        <p:attrNameLst>
                                          <p:attrName>style.visibility</p:attrName>
                                        </p:attrNameLst>
                                      </p:cBhvr>
                                      <p:to>
                                        <p:strVal val="visible"/>
                                      </p:to>
                                    </p:set>
                                    <p:animEffect filter="fade" transition="in">
                                      <p:cBhvr>
                                        <p:cTn dur="2000"/>
                                        <p:tgtEl>
                                          <p:spTgt spid="147"/>
                                        </p:tgtEl>
                                      </p:cBhvr>
                                    </p:animEffect>
                                  </p:childTnLst>
                                </p:cTn>
                              </p:par>
                              <p:par>
                                <p:cTn fill="hold" nodeType="withEffect" presetClass="entr" presetID="10" presetSubtype="0">
                                  <p:stCondLst>
                                    <p:cond delay="0"/>
                                  </p:stCondLst>
                                  <p:childTnLst>
                                    <p:set>
                                      <p:cBhvr>
                                        <p:cTn dur="1" fill="hold">
                                          <p:stCondLst>
                                            <p:cond delay="0"/>
                                          </p:stCondLst>
                                        </p:cTn>
                                        <p:tgtEl>
                                          <p:spTgt spid="148"/>
                                        </p:tgtEl>
                                        <p:attrNameLst>
                                          <p:attrName>style.visibility</p:attrName>
                                        </p:attrNameLst>
                                      </p:cBhvr>
                                      <p:to>
                                        <p:strVal val="visible"/>
                                      </p:to>
                                    </p:set>
                                    <p:animEffect filter="fade" transition="in">
                                      <p:cBhvr>
                                        <p:cTn dur="2000"/>
                                        <p:tgtEl>
                                          <p:spTgt spid="14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6"/>
                                        </p:tgtEl>
                                        <p:attrNameLst>
                                          <p:attrName>style.visibility</p:attrName>
                                        </p:attrNameLst>
                                      </p:cBhvr>
                                      <p:to>
                                        <p:strVal val="visible"/>
                                      </p:to>
                                    </p:set>
                                    <p:animEffect filter="fade" transition="in">
                                      <p:cBhvr>
                                        <p:cTn dur="2000"/>
                                        <p:tgtEl>
                                          <p:spTgt spid="14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9"/>
                                        </p:tgtEl>
                                        <p:attrNameLst>
                                          <p:attrName>style.visibility</p:attrName>
                                        </p:attrNameLst>
                                      </p:cBhvr>
                                      <p:to>
                                        <p:strVal val="visible"/>
                                      </p:to>
                                    </p:set>
                                    <p:animEffect filter="fade" transition="in">
                                      <p:cBhvr>
                                        <p:cTn dur="2000"/>
                                        <p:tgtEl>
                                          <p:spTgt spid="14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2"/>
                                        </p:tgtEl>
                                        <p:attrNameLst>
                                          <p:attrName>style.visibility</p:attrName>
                                        </p:attrNameLst>
                                      </p:cBhvr>
                                      <p:to>
                                        <p:strVal val="visible"/>
                                      </p:to>
                                    </p:set>
                                    <p:animEffect filter="fade" transition="in">
                                      <p:cBhvr>
                                        <p:cTn dur="2000"/>
                                        <p:tgtEl>
                                          <p:spTgt spid="15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0"/>
                                        </p:tgtEl>
                                        <p:attrNameLst>
                                          <p:attrName>style.visibility</p:attrName>
                                        </p:attrNameLst>
                                      </p:cBhvr>
                                      <p:to>
                                        <p:strVal val="visible"/>
                                      </p:to>
                                    </p:set>
                                    <p:animEffect filter="fade" transition="in">
                                      <p:cBhvr>
                                        <p:cTn dur="2000"/>
                                        <p:tgtEl>
                                          <p:spTgt spid="15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3"/>
                                        </p:tgtEl>
                                        <p:attrNameLst>
                                          <p:attrName>style.visibility</p:attrName>
                                        </p:attrNameLst>
                                      </p:cBhvr>
                                      <p:to>
                                        <p:strVal val="visible"/>
                                      </p:to>
                                    </p:set>
                                    <p:animEffect filter="fade" transition="in">
                                      <p:cBhvr>
                                        <p:cTn dur="2000"/>
                                        <p:tgtEl>
                                          <p:spTgt spid="15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1"/>
                                        </p:tgtEl>
                                        <p:attrNameLst>
                                          <p:attrName>style.visibility</p:attrName>
                                        </p:attrNameLst>
                                      </p:cBhvr>
                                      <p:to>
                                        <p:strVal val="visible"/>
                                      </p:to>
                                    </p:set>
                                    <p:animEffect filter="fade" transition="in">
                                      <p:cBhvr>
                                        <p:cTn dur="2000"/>
                                        <p:tgtEl>
                                          <p:spTgt spid="15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8" name="Shape 158"/>
        <p:cNvGrpSpPr/>
        <p:nvPr/>
      </p:nvGrpSpPr>
      <p:grpSpPr>
        <a:xfrm>
          <a:off x="0" y="0"/>
          <a:ext cx="0" cy="0"/>
          <a:chOff x="0" y="0"/>
          <a:chExt cx="0" cy="0"/>
        </a:xfrm>
      </p:grpSpPr>
      <p:sp>
        <p:nvSpPr>
          <p:cNvPr id="159" name="Google Shape;159;p25"/>
          <p:cNvSpPr txBox="1"/>
          <p:nvPr>
            <p:ph type="title"/>
          </p:nvPr>
        </p:nvSpPr>
        <p:spPr>
          <a:xfrm>
            <a:off x="862573" y="184025"/>
            <a:ext cx="5283600" cy="474300"/>
          </a:xfrm>
          <a:prstGeom prst="rect">
            <a:avLst/>
          </a:prstGeom>
          <a:solidFill>
            <a:schemeClr val="lt1"/>
          </a:solidFill>
          <a:ln cap="flat" cmpd="sng" w="25400">
            <a:solidFill>
              <a:schemeClr val="accent2"/>
            </a:solidFill>
            <a:prstDash val="solid"/>
            <a:round/>
            <a:headEnd len="sm" w="sm" type="none"/>
            <a:tailEnd len="sm" w="sm" type="none"/>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b="1" lang="en" sz="2200">
                <a:solidFill>
                  <a:srgbClr val="FF0000"/>
                </a:solidFill>
                <a:latin typeface="Arial"/>
                <a:ea typeface="Arial"/>
                <a:cs typeface="Arial"/>
                <a:sym typeface="Arial"/>
              </a:rPr>
              <a:t>EXERCISE 6 (B)</a:t>
            </a:r>
            <a:endParaRPr b="1" sz="2200">
              <a:solidFill>
                <a:srgbClr val="FF0000"/>
              </a:solidFill>
            </a:endParaRPr>
          </a:p>
        </p:txBody>
      </p:sp>
      <p:sp>
        <p:nvSpPr>
          <p:cNvPr id="160" name="Google Shape;160;p25"/>
          <p:cNvSpPr txBox="1"/>
          <p:nvPr>
            <p:ph idx="1" type="body"/>
          </p:nvPr>
        </p:nvSpPr>
        <p:spPr>
          <a:xfrm>
            <a:off x="447472" y="677334"/>
            <a:ext cx="8463064" cy="1939406"/>
          </a:xfrm>
          <a:prstGeom prst="rect">
            <a:avLst/>
          </a:prstGeom>
          <a:noFill/>
          <a:ln>
            <a:noFill/>
          </a:ln>
        </p:spPr>
        <p:txBody>
          <a:bodyPr anchorCtr="0" anchor="t" bIns="91425" lIns="91425" spcFirstLastPara="1" rIns="91425" wrap="square" tIns="91425">
            <a:noAutofit/>
          </a:bodyPr>
          <a:lstStyle/>
          <a:p>
            <a:pPr indent="-342900" lvl="0" marL="457200" rtl="0" algn="l">
              <a:lnSpc>
                <a:spcPct val="150000"/>
              </a:lnSpc>
              <a:spcBef>
                <a:spcPts val="0"/>
              </a:spcBef>
              <a:spcAft>
                <a:spcPts val="0"/>
              </a:spcAft>
              <a:buSzPts val="1800"/>
              <a:buNone/>
            </a:pPr>
            <a:r>
              <a:rPr b="1" lang="en">
                <a:solidFill>
                  <a:srgbClr val="FF0000"/>
                </a:solidFill>
                <a:latin typeface="Calibri"/>
                <a:ea typeface="Calibri"/>
                <a:cs typeface="Calibri"/>
                <a:sym typeface="Calibri"/>
              </a:rPr>
              <a:t>Q.4 Round off the following as instructed:</a:t>
            </a:r>
            <a:endParaRPr/>
          </a:p>
          <a:p>
            <a:pPr indent="-342900" lvl="0" marL="457200" rtl="0" algn="l">
              <a:lnSpc>
                <a:spcPct val="150000"/>
              </a:lnSpc>
              <a:spcBef>
                <a:spcPts val="0"/>
              </a:spcBef>
              <a:spcAft>
                <a:spcPts val="0"/>
              </a:spcAft>
              <a:buSzPts val="1800"/>
              <a:buNone/>
            </a:pPr>
            <a:r>
              <a:rPr b="1" lang="en">
                <a:solidFill>
                  <a:srgbClr val="FF0000"/>
                </a:solidFill>
                <a:latin typeface="Calibri"/>
                <a:ea typeface="Calibri"/>
                <a:cs typeface="Calibri"/>
                <a:sym typeface="Calibri"/>
              </a:rPr>
              <a:t>	b) To the nearest  hour.</a:t>
            </a:r>
            <a:endParaRPr/>
          </a:p>
          <a:p>
            <a:pPr indent="-342900" lvl="0" marL="457200" rtl="0" algn="l">
              <a:lnSpc>
                <a:spcPct val="150000"/>
              </a:lnSpc>
              <a:spcBef>
                <a:spcPts val="0"/>
              </a:spcBef>
              <a:spcAft>
                <a:spcPts val="0"/>
              </a:spcAft>
              <a:buSzPts val="1800"/>
              <a:buNone/>
            </a:pPr>
            <a:r>
              <a:rPr b="1" lang="en">
                <a:solidFill>
                  <a:srgbClr val="FF0000"/>
                </a:solidFill>
                <a:latin typeface="Calibri"/>
                <a:ea typeface="Calibri"/>
                <a:cs typeface="Calibri"/>
                <a:sym typeface="Calibri"/>
              </a:rPr>
              <a:t>6:10 a.m.	8:30 a.m.		2:45 p.m.	</a:t>
            </a:r>
            <a:endParaRPr/>
          </a:p>
          <a:p>
            <a:pPr indent="-342900" lvl="0" marL="457200" rtl="0" algn="l">
              <a:lnSpc>
                <a:spcPct val="100000"/>
              </a:lnSpc>
              <a:spcBef>
                <a:spcPts val="0"/>
              </a:spcBef>
              <a:spcAft>
                <a:spcPts val="0"/>
              </a:spcAft>
              <a:buSzPts val="1800"/>
              <a:buNone/>
            </a:pPr>
            <a:r>
              <a:t/>
            </a:r>
            <a:endParaRPr b="1">
              <a:solidFill>
                <a:srgbClr val="FF0000"/>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rPr b="1" lang="en">
                <a:solidFill>
                  <a:schemeClr val="dk1"/>
                </a:solidFill>
                <a:latin typeface="Calibri"/>
                <a:ea typeface="Calibri"/>
                <a:cs typeface="Calibri"/>
                <a:sym typeface="Calibri"/>
              </a:rPr>
              <a:t>__________	________	________	</a:t>
            </a:r>
            <a:endParaRPr>
              <a:solidFill>
                <a:schemeClr val="dk1"/>
              </a:solidFill>
              <a:latin typeface="Calibri"/>
              <a:ea typeface="Calibri"/>
              <a:cs typeface="Calibri"/>
              <a:sym typeface="Calibri"/>
            </a:endParaRPr>
          </a:p>
          <a:p>
            <a:pPr indent="-342900" lvl="0" marL="457200" rtl="0" algn="l">
              <a:lnSpc>
                <a:spcPct val="150000"/>
              </a:lnSpc>
              <a:spcBef>
                <a:spcPts val="0"/>
              </a:spcBef>
              <a:spcAft>
                <a:spcPts val="0"/>
              </a:spcAft>
              <a:buSzPts val="1800"/>
              <a:buNone/>
            </a:pPr>
            <a:r>
              <a:rPr lang="en">
                <a:solidFill>
                  <a:schemeClr val="dk1"/>
                </a:solidFill>
                <a:latin typeface="Calibri"/>
                <a:ea typeface="Calibri"/>
                <a:cs typeface="Calibri"/>
                <a:sym typeface="Calibri"/>
              </a:rPr>
              <a:t>	 </a:t>
            </a:r>
            <a:endParaRPr>
              <a:solidFill>
                <a:schemeClr val="dk1"/>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t/>
            </a:r>
            <a:endParaRPr>
              <a:solidFill>
                <a:schemeClr val="dk1"/>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rPr lang="en">
                <a:solidFill>
                  <a:schemeClr val="dk1"/>
                </a:solidFill>
                <a:latin typeface="Calibri"/>
                <a:ea typeface="Calibri"/>
                <a:cs typeface="Calibri"/>
                <a:sym typeface="Calibri"/>
              </a:rPr>
              <a:t>			</a:t>
            </a:r>
            <a:endParaRPr/>
          </a:p>
        </p:txBody>
      </p:sp>
      <p:sp>
        <p:nvSpPr>
          <p:cNvPr id="161" name="Google Shape;161;p25"/>
          <p:cNvSpPr txBox="1"/>
          <p:nvPr/>
        </p:nvSpPr>
        <p:spPr>
          <a:xfrm>
            <a:off x="641917" y="2126930"/>
            <a:ext cx="1062945"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 6 a.m.</a:t>
            </a:r>
            <a:endParaRPr b="1" i="0" sz="1800" u="none" cap="none" strike="noStrike">
              <a:solidFill>
                <a:srgbClr val="FF0000"/>
              </a:solidFill>
              <a:latin typeface="Calibri"/>
              <a:ea typeface="Calibri"/>
              <a:cs typeface="Calibri"/>
              <a:sym typeface="Calibri"/>
            </a:endParaRPr>
          </a:p>
        </p:txBody>
      </p:sp>
      <p:sp>
        <p:nvSpPr>
          <p:cNvPr id="162" name="Google Shape;162;p25"/>
          <p:cNvSpPr txBox="1"/>
          <p:nvPr/>
        </p:nvSpPr>
        <p:spPr>
          <a:xfrm>
            <a:off x="2341014" y="2152870"/>
            <a:ext cx="1062945"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 9 a.m.</a:t>
            </a:r>
            <a:endParaRPr b="1" i="0" sz="1800" u="none" cap="none" strike="noStrike">
              <a:solidFill>
                <a:srgbClr val="FF0000"/>
              </a:solidFill>
              <a:latin typeface="Calibri"/>
              <a:ea typeface="Calibri"/>
              <a:cs typeface="Calibri"/>
              <a:sym typeface="Calibri"/>
            </a:endParaRPr>
          </a:p>
        </p:txBody>
      </p:sp>
      <p:sp>
        <p:nvSpPr>
          <p:cNvPr id="163" name="Google Shape;163;p25"/>
          <p:cNvSpPr txBox="1"/>
          <p:nvPr/>
        </p:nvSpPr>
        <p:spPr>
          <a:xfrm>
            <a:off x="4228183" y="2133415"/>
            <a:ext cx="1062945"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3 p.m.</a:t>
            </a:r>
            <a:endParaRPr b="1" i="0" sz="1800" u="none" cap="none" strike="noStrike">
              <a:solidFill>
                <a:srgbClr val="FF0000"/>
              </a:solidFill>
              <a:latin typeface="Calibri"/>
              <a:ea typeface="Calibri"/>
              <a:cs typeface="Calibri"/>
              <a:sym typeface="Calibri"/>
            </a:endParaRPr>
          </a:p>
        </p:txBody>
      </p:sp>
      <p:sp>
        <p:nvSpPr>
          <p:cNvPr id="164" name="Google Shape;164;p25"/>
          <p:cNvSpPr/>
          <p:nvPr/>
        </p:nvSpPr>
        <p:spPr>
          <a:xfrm>
            <a:off x="669298" y="2583232"/>
            <a:ext cx="2375971"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1800" u="none" cap="none" strike="noStrike">
                <a:solidFill>
                  <a:srgbClr val="FF0000"/>
                </a:solidFill>
                <a:latin typeface="Calibri"/>
                <a:ea typeface="Calibri"/>
                <a:cs typeface="Calibri"/>
                <a:sym typeface="Calibri"/>
              </a:rPr>
              <a:t>c) To the nearest  year.</a:t>
            </a:r>
            <a:endParaRPr b="0" i="0" sz="1800" u="none" cap="none" strike="noStrike">
              <a:solidFill>
                <a:srgbClr val="000000"/>
              </a:solidFill>
              <a:latin typeface="Arial"/>
              <a:ea typeface="Arial"/>
              <a:cs typeface="Arial"/>
              <a:sym typeface="Arial"/>
            </a:endParaRPr>
          </a:p>
        </p:txBody>
      </p:sp>
      <p:sp>
        <p:nvSpPr>
          <p:cNvPr id="165" name="Google Shape;165;p25"/>
          <p:cNvSpPr/>
          <p:nvPr/>
        </p:nvSpPr>
        <p:spPr>
          <a:xfrm>
            <a:off x="243191" y="2894516"/>
            <a:ext cx="7159557" cy="92333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1800" u="none" cap="none" strike="noStrike">
                <a:solidFill>
                  <a:srgbClr val="FF0000"/>
                </a:solidFill>
                <a:latin typeface="Calibri"/>
                <a:ea typeface="Calibri"/>
                <a:cs typeface="Calibri"/>
                <a:sym typeface="Calibri"/>
              </a:rPr>
              <a:t>	10 years 10 months	5 years 3 months		</a:t>
            </a:r>
            <a:endParaRPr/>
          </a:p>
          <a:p>
            <a:pPr indent="0" lvl="0" marL="0" marR="0" rtl="0" algn="l">
              <a:lnSpc>
                <a:spcPct val="100000"/>
              </a:lnSpc>
              <a:spcBef>
                <a:spcPts val="0"/>
              </a:spcBef>
              <a:spcAft>
                <a:spcPts val="0"/>
              </a:spcAft>
              <a:buNone/>
            </a:pPr>
            <a:r>
              <a:t/>
            </a:r>
            <a:endParaRPr b="1" i="0" sz="18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None/>
            </a:pPr>
            <a:r>
              <a:rPr b="1" i="0" lang="en" sz="1800" u="none" cap="none" strike="noStrike">
                <a:solidFill>
                  <a:schemeClr val="dk1"/>
                </a:solidFill>
                <a:latin typeface="Calibri"/>
                <a:ea typeface="Calibri"/>
                <a:cs typeface="Calibri"/>
                <a:sym typeface="Calibri"/>
              </a:rPr>
              <a:t>	________________	_______________		</a:t>
            </a:r>
            <a:endParaRPr b="0" i="0" sz="1800" u="none" cap="none" strike="noStrike">
              <a:solidFill>
                <a:schemeClr val="dk1"/>
              </a:solidFill>
              <a:latin typeface="Arial"/>
              <a:ea typeface="Arial"/>
              <a:cs typeface="Arial"/>
              <a:sym typeface="Arial"/>
            </a:endParaRPr>
          </a:p>
        </p:txBody>
      </p:sp>
      <p:sp>
        <p:nvSpPr>
          <p:cNvPr id="166" name="Google Shape;166;p25"/>
          <p:cNvSpPr txBox="1"/>
          <p:nvPr/>
        </p:nvSpPr>
        <p:spPr>
          <a:xfrm>
            <a:off x="1543347" y="3329918"/>
            <a:ext cx="1062945"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 11 years</a:t>
            </a:r>
            <a:endParaRPr b="1" i="0" sz="1800" u="none" cap="none" strike="noStrike">
              <a:solidFill>
                <a:srgbClr val="FF0000"/>
              </a:solidFill>
              <a:latin typeface="Calibri"/>
              <a:ea typeface="Calibri"/>
              <a:cs typeface="Calibri"/>
              <a:sym typeface="Calibri"/>
            </a:endParaRPr>
          </a:p>
        </p:txBody>
      </p:sp>
      <p:sp>
        <p:nvSpPr>
          <p:cNvPr id="167" name="Google Shape;167;p25"/>
          <p:cNvSpPr txBox="1"/>
          <p:nvPr/>
        </p:nvSpPr>
        <p:spPr>
          <a:xfrm>
            <a:off x="4137390" y="3336402"/>
            <a:ext cx="1062945"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 5 years</a:t>
            </a:r>
            <a:endParaRPr b="1" i="0" sz="1800" u="none" cap="none" strike="noStrike">
              <a:solidFill>
                <a:srgbClr val="FF0000"/>
              </a:solidFill>
              <a:latin typeface="Calibri"/>
              <a:ea typeface="Calibri"/>
              <a:cs typeface="Calibri"/>
              <a:sym typeface="Calibri"/>
            </a:endParaRPr>
          </a:p>
        </p:txBody>
      </p:sp>
      <p:sp>
        <p:nvSpPr>
          <p:cNvPr id="168" name="Google Shape;168;p25"/>
          <p:cNvSpPr/>
          <p:nvPr/>
        </p:nvSpPr>
        <p:spPr>
          <a:xfrm>
            <a:off x="405319" y="3883495"/>
            <a:ext cx="7159557" cy="92333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1800" u="none" cap="none" strike="noStrike">
                <a:solidFill>
                  <a:srgbClr val="FF0000"/>
                </a:solidFill>
                <a:latin typeface="Calibri"/>
                <a:ea typeface="Calibri"/>
                <a:cs typeface="Calibri"/>
                <a:sym typeface="Calibri"/>
              </a:rPr>
              <a:t>	24  years 6 months		15 years 9 months	</a:t>
            </a:r>
            <a:endParaRPr/>
          </a:p>
          <a:p>
            <a:pPr indent="0" lvl="0" marL="0" marR="0" rtl="0" algn="l">
              <a:lnSpc>
                <a:spcPct val="100000"/>
              </a:lnSpc>
              <a:spcBef>
                <a:spcPts val="0"/>
              </a:spcBef>
              <a:spcAft>
                <a:spcPts val="0"/>
              </a:spcAft>
              <a:buNone/>
            </a:pPr>
            <a:r>
              <a:t/>
            </a:r>
            <a:endParaRPr b="1" i="0" sz="18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None/>
            </a:pPr>
            <a:r>
              <a:rPr b="1" i="0" lang="en" sz="1800" u="none" cap="none" strike="noStrike">
                <a:solidFill>
                  <a:schemeClr val="dk1"/>
                </a:solidFill>
                <a:latin typeface="Calibri"/>
                <a:ea typeface="Calibri"/>
                <a:cs typeface="Calibri"/>
                <a:sym typeface="Calibri"/>
              </a:rPr>
              <a:t>	________________	_______________		</a:t>
            </a:r>
            <a:endParaRPr b="0" i="0" sz="1800" u="none" cap="none" strike="noStrike">
              <a:solidFill>
                <a:schemeClr val="dk1"/>
              </a:solidFill>
              <a:latin typeface="Arial"/>
              <a:ea typeface="Arial"/>
              <a:cs typeface="Arial"/>
              <a:sym typeface="Arial"/>
            </a:endParaRPr>
          </a:p>
        </p:txBody>
      </p:sp>
      <p:sp>
        <p:nvSpPr>
          <p:cNvPr id="169" name="Google Shape;169;p25"/>
          <p:cNvSpPr txBox="1"/>
          <p:nvPr/>
        </p:nvSpPr>
        <p:spPr>
          <a:xfrm>
            <a:off x="1627653" y="4328624"/>
            <a:ext cx="1062945"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 25 years</a:t>
            </a:r>
            <a:endParaRPr b="1" i="0" sz="1800" u="none" cap="none" strike="noStrike">
              <a:solidFill>
                <a:srgbClr val="FF0000"/>
              </a:solidFill>
              <a:latin typeface="Calibri"/>
              <a:ea typeface="Calibri"/>
              <a:cs typeface="Calibri"/>
              <a:sym typeface="Calibri"/>
            </a:endParaRPr>
          </a:p>
        </p:txBody>
      </p:sp>
      <p:sp>
        <p:nvSpPr>
          <p:cNvPr id="170" name="Google Shape;170;p25"/>
          <p:cNvSpPr txBox="1"/>
          <p:nvPr/>
        </p:nvSpPr>
        <p:spPr>
          <a:xfrm>
            <a:off x="4370853" y="4328625"/>
            <a:ext cx="1062945"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16 years</a:t>
            </a:r>
            <a:endParaRPr b="1" i="0" sz="1800" u="none" cap="none" strike="noStrike">
              <a:solidFill>
                <a:srgbClr val="FF0000"/>
              </a:solidFill>
              <a:latin typeface="Calibri"/>
              <a:ea typeface="Calibri"/>
              <a:cs typeface="Calibri"/>
              <a:sym typeface="Calibri"/>
            </a:endParaRPr>
          </a:p>
        </p:txBody>
      </p:sp>
      <p:pic>
        <p:nvPicPr>
          <p:cNvPr descr="nclock-06-10_33964_lg.gif" id="171" name="Google Shape;171;p25"/>
          <p:cNvPicPr preferRelativeResize="0"/>
          <p:nvPr/>
        </p:nvPicPr>
        <p:blipFill rotWithShape="1">
          <a:blip r:embed="rId3">
            <a:alphaModFix/>
          </a:blip>
          <a:srcRect b="0" l="0" r="0" t="0"/>
          <a:stretch/>
        </p:blipFill>
        <p:spPr>
          <a:xfrm>
            <a:off x="5939951" y="813476"/>
            <a:ext cx="1102874" cy="1102874"/>
          </a:xfrm>
          <a:prstGeom prst="rect">
            <a:avLst/>
          </a:prstGeom>
          <a:noFill/>
          <a:ln>
            <a:noFill/>
          </a:ln>
        </p:spPr>
      </p:pic>
      <p:pic>
        <p:nvPicPr>
          <p:cNvPr descr="nclock-02-45_33759_lg.gif" id="172" name="Google Shape;172;p25"/>
          <p:cNvPicPr preferRelativeResize="0"/>
          <p:nvPr/>
        </p:nvPicPr>
        <p:blipFill rotWithShape="1">
          <a:blip r:embed="rId4">
            <a:alphaModFix/>
          </a:blip>
          <a:srcRect b="0" l="0" r="0" t="0"/>
          <a:stretch/>
        </p:blipFill>
        <p:spPr>
          <a:xfrm>
            <a:off x="6397152" y="2056182"/>
            <a:ext cx="1161239" cy="1161239"/>
          </a:xfrm>
          <a:prstGeom prst="rect">
            <a:avLst/>
          </a:prstGeom>
          <a:noFill/>
          <a:ln>
            <a:noFill/>
          </a:ln>
        </p:spPr>
      </p:pic>
      <p:pic>
        <p:nvPicPr>
          <p:cNvPr descr="nclock-08-30_34104_lg.gif" id="173" name="Google Shape;173;p25"/>
          <p:cNvPicPr preferRelativeResize="0"/>
          <p:nvPr/>
        </p:nvPicPr>
        <p:blipFill rotWithShape="1">
          <a:blip r:embed="rId5">
            <a:alphaModFix/>
          </a:blip>
          <a:srcRect b="0" l="0" r="0" t="0"/>
          <a:stretch/>
        </p:blipFill>
        <p:spPr>
          <a:xfrm>
            <a:off x="7457467" y="1151511"/>
            <a:ext cx="1151512" cy="1151512"/>
          </a:xfrm>
          <a:prstGeom prst="rect">
            <a:avLst/>
          </a:prstGeom>
          <a:noFill/>
          <a:ln>
            <a:noFill/>
          </a:ln>
        </p:spPr>
      </p:pic>
      <p:pic>
        <p:nvPicPr>
          <p:cNvPr id="174" name="Google Shape;174;p25"/>
          <p:cNvPicPr preferRelativeResize="0"/>
          <p:nvPr/>
        </p:nvPicPr>
        <p:blipFill rotWithShape="1">
          <a:blip r:embed="rId6">
            <a:alphaModFix/>
          </a:blip>
          <a:srcRect b="0" l="0" r="0" t="0"/>
          <a:stretch/>
        </p:blipFill>
        <p:spPr>
          <a:xfrm>
            <a:off x="8063323" y="76200"/>
            <a:ext cx="1024924" cy="6784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1"/>
                                        </p:tgtEl>
                                        <p:attrNameLst>
                                          <p:attrName>style.visibility</p:attrName>
                                        </p:attrNameLst>
                                      </p:cBhvr>
                                      <p:to>
                                        <p:strVal val="visible"/>
                                      </p:to>
                                    </p:set>
                                    <p:animEffect filter="fade" transition="in">
                                      <p:cBhvr>
                                        <p:cTn dur="2000"/>
                                        <p:tgtEl>
                                          <p:spTgt spid="16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1"/>
                                        </p:tgtEl>
                                        <p:attrNameLst>
                                          <p:attrName>style.visibility</p:attrName>
                                        </p:attrNameLst>
                                      </p:cBhvr>
                                      <p:to>
                                        <p:strVal val="visible"/>
                                      </p:to>
                                    </p:set>
                                    <p:animEffect filter="fade" transition="in">
                                      <p:cBhvr>
                                        <p:cTn dur="2000"/>
                                        <p:tgtEl>
                                          <p:spTgt spid="17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2"/>
                                        </p:tgtEl>
                                        <p:attrNameLst>
                                          <p:attrName>style.visibility</p:attrName>
                                        </p:attrNameLst>
                                      </p:cBhvr>
                                      <p:to>
                                        <p:strVal val="visible"/>
                                      </p:to>
                                    </p:set>
                                    <p:animEffect filter="fade" transition="in">
                                      <p:cBhvr>
                                        <p:cTn dur="2000"/>
                                        <p:tgtEl>
                                          <p:spTgt spid="16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3"/>
                                        </p:tgtEl>
                                        <p:attrNameLst>
                                          <p:attrName>style.visibility</p:attrName>
                                        </p:attrNameLst>
                                      </p:cBhvr>
                                      <p:to>
                                        <p:strVal val="visible"/>
                                      </p:to>
                                    </p:set>
                                    <p:animEffect filter="fade" transition="in">
                                      <p:cBhvr>
                                        <p:cTn dur="2000"/>
                                        <p:tgtEl>
                                          <p:spTgt spid="17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3"/>
                                        </p:tgtEl>
                                        <p:attrNameLst>
                                          <p:attrName>style.visibility</p:attrName>
                                        </p:attrNameLst>
                                      </p:cBhvr>
                                      <p:to>
                                        <p:strVal val="visible"/>
                                      </p:to>
                                    </p:set>
                                    <p:animEffect filter="fade" transition="in">
                                      <p:cBhvr>
                                        <p:cTn dur="2000"/>
                                        <p:tgtEl>
                                          <p:spTgt spid="16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2"/>
                                        </p:tgtEl>
                                        <p:attrNameLst>
                                          <p:attrName>style.visibility</p:attrName>
                                        </p:attrNameLst>
                                      </p:cBhvr>
                                      <p:to>
                                        <p:strVal val="visible"/>
                                      </p:to>
                                    </p:set>
                                    <p:animEffect filter="fade" transition="in">
                                      <p:cBhvr>
                                        <p:cTn dur="2000"/>
                                        <p:tgtEl>
                                          <p:spTgt spid="17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4"/>
                                        </p:tgtEl>
                                        <p:attrNameLst>
                                          <p:attrName>style.visibility</p:attrName>
                                        </p:attrNameLst>
                                      </p:cBhvr>
                                      <p:to>
                                        <p:strVal val="visible"/>
                                      </p:to>
                                    </p:set>
                                    <p:animEffect filter="fade" transition="in">
                                      <p:cBhvr>
                                        <p:cTn dur="2000"/>
                                        <p:tgtEl>
                                          <p:spTgt spid="164"/>
                                        </p:tgtEl>
                                      </p:cBhvr>
                                    </p:animEffect>
                                  </p:childTnLst>
                                </p:cTn>
                              </p:par>
                              <p:par>
                                <p:cTn fill="hold" nodeType="withEffect" presetClass="entr" presetID="10" presetSubtype="0">
                                  <p:stCondLst>
                                    <p:cond delay="0"/>
                                  </p:stCondLst>
                                  <p:childTnLst>
                                    <p:set>
                                      <p:cBhvr>
                                        <p:cTn dur="1" fill="hold">
                                          <p:stCondLst>
                                            <p:cond delay="0"/>
                                          </p:stCondLst>
                                        </p:cTn>
                                        <p:tgtEl>
                                          <p:spTgt spid="165"/>
                                        </p:tgtEl>
                                        <p:attrNameLst>
                                          <p:attrName>style.visibility</p:attrName>
                                        </p:attrNameLst>
                                      </p:cBhvr>
                                      <p:to>
                                        <p:strVal val="visible"/>
                                      </p:to>
                                    </p:set>
                                    <p:animEffect filter="fade" transition="in">
                                      <p:cBhvr>
                                        <p:cTn dur="2000"/>
                                        <p:tgtEl>
                                          <p:spTgt spid="165"/>
                                        </p:tgtEl>
                                      </p:cBhvr>
                                    </p:animEffect>
                                  </p:childTnLst>
                                </p:cTn>
                              </p:par>
                              <p:par>
                                <p:cTn fill="hold" nodeType="withEffect" presetClass="entr" presetID="10" presetSubtype="0">
                                  <p:stCondLst>
                                    <p:cond delay="0"/>
                                  </p:stCondLst>
                                  <p:childTnLst>
                                    <p:set>
                                      <p:cBhvr>
                                        <p:cTn dur="1" fill="hold">
                                          <p:stCondLst>
                                            <p:cond delay="0"/>
                                          </p:stCondLst>
                                        </p:cTn>
                                        <p:tgtEl>
                                          <p:spTgt spid="168"/>
                                        </p:tgtEl>
                                        <p:attrNameLst>
                                          <p:attrName>style.visibility</p:attrName>
                                        </p:attrNameLst>
                                      </p:cBhvr>
                                      <p:to>
                                        <p:strVal val="visible"/>
                                      </p:to>
                                    </p:set>
                                    <p:animEffect filter="fade" transition="in">
                                      <p:cBhvr>
                                        <p:cTn dur="2000"/>
                                        <p:tgtEl>
                                          <p:spTgt spid="16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6"/>
                                        </p:tgtEl>
                                        <p:attrNameLst>
                                          <p:attrName>style.visibility</p:attrName>
                                        </p:attrNameLst>
                                      </p:cBhvr>
                                      <p:to>
                                        <p:strVal val="visible"/>
                                      </p:to>
                                    </p:set>
                                    <p:animEffect filter="fade" transition="in">
                                      <p:cBhvr>
                                        <p:cTn dur="2000"/>
                                        <p:tgtEl>
                                          <p:spTgt spid="16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7"/>
                                        </p:tgtEl>
                                        <p:attrNameLst>
                                          <p:attrName>style.visibility</p:attrName>
                                        </p:attrNameLst>
                                      </p:cBhvr>
                                      <p:to>
                                        <p:strVal val="visible"/>
                                      </p:to>
                                    </p:set>
                                    <p:animEffect filter="fade" transition="in">
                                      <p:cBhvr>
                                        <p:cTn dur="2000"/>
                                        <p:tgtEl>
                                          <p:spTgt spid="16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9"/>
                                        </p:tgtEl>
                                        <p:attrNameLst>
                                          <p:attrName>style.visibility</p:attrName>
                                        </p:attrNameLst>
                                      </p:cBhvr>
                                      <p:to>
                                        <p:strVal val="visible"/>
                                      </p:to>
                                    </p:set>
                                    <p:animEffect filter="fade" transition="in">
                                      <p:cBhvr>
                                        <p:cTn dur="2000"/>
                                        <p:tgtEl>
                                          <p:spTgt spid="16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0"/>
                                        </p:tgtEl>
                                        <p:attrNameLst>
                                          <p:attrName>style.visibility</p:attrName>
                                        </p:attrNameLst>
                                      </p:cBhvr>
                                      <p:to>
                                        <p:strVal val="visible"/>
                                      </p:to>
                                    </p:set>
                                    <p:animEffect filter="fade" transition="in">
                                      <p:cBhvr>
                                        <p:cTn dur="2000"/>
                                        <p:tgtEl>
                                          <p:spTgt spid="17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sp>
        <p:nvSpPr>
          <p:cNvPr id="179" name="Google Shape;179;p6"/>
          <p:cNvSpPr txBox="1"/>
          <p:nvPr/>
        </p:nvSpPr>
        <p:spPr>
          <a:xfrm>
            <a:off x="272675" y="263785"/>
            <a:ext cx="8688300" cy="780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rPr b="1" i="0" lang="en" sz="2200" u="none" cap="none" strike="noStrike">
                <a:solidFill>
                  <a:srgbClr val="FF0000"/>
                </a:solidFill>
                <a:latin typeface="Arial"/>
                <a:ea typeface="Arial"/>
                <a:cs typeface="Arial"/>
                <a:sym typeface="Arial"/>
              </a:rPr>
              <a:t>LEARNING OUTCOME:</a:t>
            </a:r>
            <a:endParaRPr b="1" i="0" sz="2200" u="none" cap="none" strike="noStrike">
              <a:solidFill>
                <a:srgbClr val="FF0000"/>
              </a:solidFill>
              <a:latin typeface="Arial"/>
              <a:ea typeface="Arial"/>
              <a:cs typeface="Arial"/>
              <a:sym typeface="Arial"/>
            </a:endParaRPr>
          </a:p>
        </p:txBody>
      </p:sp>
      <p:sp>
        <p:nvSpPr>
          <p:cNvPr id="180" name="Google Shape;180;p6"/>
          <p:cNvSpPr txBox="1"/>
          <p:nvPr/>
        </p:nvSpPr>
        <p:spPr>
          <a:xfrm>
            <a:off x="1185333" y="1175233"/>
            <a:ext cx="6900333" cy="2668634"/>
          </a:xfrm>
          <a:prstGeom prst="rect">
            <a:avLst/>
          </a:prstGeom>
          <a:noFill/>
          <a:ln>
            <a:noFill/>
          </a:ln>
        </p:spPr>
        <p:txBody>
          <a:bodyPr anchorCtr="0" anchor="t" bIns="91425" lIns="91425" spcFirstLastPara="1" rIns="91425" wrap="square" tIns="91425">
            <a:noAutofit/>
          </a:bodyPr>
          <a:lstStyle/>
          <a:p>
            <a:pPr indent="-285750" lvl="0" marL="285750" marR="0" rtl="0" algn="just">
              <a:lnSpc>
                <a:spcPct val="150000"/>
              </a:lnSpc>
              <a:spcBef>
                <a:spcPts val="0"/>
              </a:spcBef>
              <a:spcAft>
                <a:spcPts val="0"/>
              </a:spcAft>
              <a:buNone/>
            </a:pPr>
            <a:r>
              <a:rPr b="1" i="0" lang="en" sz="2400" u="none" cap="none" strike="noStrike">
                <a:solidFill>
                  <a:srgbClr val="000000"/>
                </a:solidFill>
                <a:latin typeface="Calibri"/>
                <a:ea typeface="Calibri"/>
                <a:cs typeface="Calibri"/>
                <a:sym typeface="Calibri"/>
              </a:rPr>
              <a:t>	Students are  able </a:t>
            </a:r>
            <a:endParaRPr b="1" i="0" sz="2400" u="none" cap="none" strike="noStrike">
              <a:solidFill>
                <a:srgbClr val="000000"/>
              </a:solidFill>
              <a:latin typeface="Calibri"/>
              <a:ea typeface="Calibri"/>
              <a:cs typeface="Calibri"/>
              <a:sym typeface="Calibri"/>
            </a:endParaRPr>
          </a:p>
          <a:p>
            <a:pPr indent="-285750" lvl="3" marL="285750" marR="0" rtl="0" algn="just">
              <a:lnSpc>
                <a:spcPct val="150000"/>
              </a:lnSpc>
              <a:spcBef>
                <a:spcPts val="0"/>
              </a:spcBef>
              <a:spcAft>
                <a:spcPts val="0"/>
              </a:spcAft>
              <a:buClr>
                <a:srgbClr val="000000"/>
              </a:buClr>
              <a:buSzPts val="2000"/>
              <a:buFont typeface="Noto Sans Symbols"/>
              <a:buChar char="⮚"/>
            </a:pPr>
            <a:r>
              <a:rPr b="1" i="0" lang="en" sz="2000" u="none" cap="none" strike="noStrike">
                <a:solidFill>
                  <a:srgbClr val="000000"/>
                </a:solidFill>
                <a:latin typeface="Calibri"/>
                <a:ea typeface="Calibri"/>
                <a:cs typeface="Calibri"/>
                <a:sym typeface="Calibri"/>
              </a:rPr>
              <a:t>To understand the need of rounding off</a:t>
            </a:r>
            <a:endParaRPr/>
          </a:p>
          <a:p>
            <a:pPr indent="-285750" lvl="3" marL="285750" marR="0" rtl="0" algn="just">
              <a:lnSpc>
                <a:spcPct val="150000"/>
              </a:lnSpc>
              <a:spcBef>
                <a:spcPts val="0"/>
              </a:spcBef>
              <a:spcAft>
                <a:spcPts val="0"/>
              </a:spcAft>
              <a:buClr>
                <a:srgbClr val="000000"/>
              </a:buClr>
              <a:buSzPts val="2000"/>
              <a:buFont typeface="Noto Sans Symbols"/>
              <a:buChar char="⮚"/>
            </a:pPr>
            <a:r>
              <a:rPr b="1" i="0" lang="en" sz="2000" u="none" cap="none" strike="noStrike">
                <a:solidFill>
                  <a:srgbClr val="000000"/>
                </a:solidFill>
                <a:latin typeface="Calibri"/>
                <a:ea typeface="Calibri"/>
                <a:cs typeface="Calibri"/>
                <a:sym typeface="Calibri"/>
              </a:rPr>
              <a:t> To apply it in day to day life</a:t>
            </a:r>
            <a:endParaRPr/>
          </a:p>
          <a:p>
            <a:pPr indent="-285750" lvl="3" marL="285750" marR="0" rtl="0" algn="just">
              <a:lnSpc>
                <a:spcPct val="150000"/>
              </a:lnSpc>
              <a:spcBef>
                <a:spcPts val="0"/>
              </a:spcBef>
              <a:spcAft>
                <a:spcPts val="0"/>
              </a:spcAft>
              <a:buClr>
                <a:srgbClr val="000000"/>
              </a:buClr>
              <a:buSzPts val="2000"/>
              <a:buFont typeface="Noto Sans Symbols"/>
              <a:buChar char="⮚"/>
            </a:pPr>
            <a:r>
              <a:rPr b="1" i="0" lang="en" sz="2000" u="none" cap="none" strike="noStrike">
                <a:solidFill>
                  <a:srgbClr val="000000"/>
                </a:solidFill>
                <a:latin typeface="Calibri"/>
                <a:ea typeface="Calibri"/>
                <a:cs typeface="Calibri"/>
                <a:sym typeface="Calibri"/>
              </a:rPr>
              <a:t>To get a general idea about situations involving addition, subtraction, multiplication or division.</a:t>
            </a:r>
            <a:endParaRPr/>
          </a:p>
          <a:p>
            <a:pPr indent="-285750" lvl="3" marL="285750" marR="0" rtl="0" algn="just">
              <a:lnSpc>
                <a:spcPct val="150000"/>
              </a:lnSpc>
              <a:spcBef>
                <a:spcPts val="0"/>
              </a:spcBef>
              <a:spcAft>
                <a:spcPts val="0"/>
              </a:spcAft>
              <a:buNone/>
            </a:pPr>
            <a:r>
              <a:t/>
            </a:r>
            <a:endParaRPr b="1" i="0" sz="2400" u="none" cap="none" strike="noStrike">
              <a:solidFill>
                <a:srgbClr val="000000"/>
              </a:solidFill>
              <a:latin typeface="Calibri"/>
              <a:ea typeface="Calibri"/>
              <a:cs typeface="Calibri"/>
              <a:sym typeface="Calibri"/>
            </a:endParaRPr>
          </a:p>
          <a:p>
            <a:pPr indent="-133350" lvl="3" marL="285750" marR="0" rtl="0" algn="just">
              <a:lnSpc>
                <a:spcPct val="150000"/>
              </a:lnSpc>
              <a:spcBef>
                <a:spcPts val="0"/>
              </a:spcBef>
              <a:spcAft>
                <a:spcPts val="0"/>
              </a:spcAft>
              <a:buClr>
                <a:srgbClr val="000000"/>
              </a:buClr>
              <a:buSzPts val="2400"/>
              <a:buFont typeface="Noto Sans Symbols"/>
              <a:buNone/>
            </a:pPr>
            <a:r>
              <a:t/>
            </a:r>
            <a:endParaRPr b="1" i="0" sz="2400" u="none" cap="none" strike="noStrike">
              <a:solidFill>
                <a:srgbClr val="000000"/>
              </a:solidFill>
              <a:latin typeface="Calibri"/>
              <a:ea typeface="Calibri"/>
              <a:cs typeface="Calibri"/>
              <a:sym typeface="Calibri"/>
            </a:endParaRPr>
          </a:p>
          <a:p>
            <a:pPr indent="-196850" lvl="0" marL="285750" marR="0" rtl="0" algn="l">
              <a:lnSpc>
                <a:spcPct val="100000"/>
              </a:lnSpc>
              <a:spcBef>
                <a:spcPts val="0"/>
              </a:spcBef>
              <a:spcAft>
                <a:spcPts val="0"/>
              </a:spcAft>
              <a:buClr>
                <a:srgbClr val="000000"/>
              </a:buClr>
              <a:buSzPts val="1400"/>
              <a:buFont typeface="Noto Sans Symbols"/>
              <a:buNone/>
            </a:pPr>
            <a:r>
              <a:t/>
            </a:r>
            <a:endParaRPr b="0" i="0" sz="1400" u="none" cap="none" strike="noStrike">
              <a:solidFill>
                <a:srgbClr val="000000"/>
              </a:solidFill>
              <a:latin typeface="Calibri"/>
              <a:ea typeface="Calibri"/>
              <a:cs typeface="Calibri"/>
              <a:sym typeface="Calibri"/>
            </a:endParaRPr>
          </a:p>
        </p:txBody>
      </p:sp>
      <p:pic>
        <p:nvPicPr>
          <p:cNvPr id="181" name="Google Shape;181;p6"/>
          <p:cNvPicPr preferRelativeResize="0"/>
          <p:nvPr/>
        </p:nvPicPr>
        <p:blipFill rotWithShape="1">
          <a:blip r:embed="rId4">
            <a:alphaModFix/>
          </a:blip>
          <a:srcRect b="0" l="0" r="0" t="0"/>
          <a:stretch/>
        </p:blipFill>
        <p:spPr>
          <a:xfrm>
            <a:off x="8063323" y="76200"/>
            <a:ext cx="1024924" cy="6784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5" name="Shape 185"/>
        <p:cNvGrpSpPr/>
        <p:nvPr/>
      </p:nvGrpSpPr>
      <p:grpSpPr>
        <a:xfrm>
          <a:off x="0" y="0"/>
          <a:ext cx="0" cy="0"/>
          <a:chOff x="0" y="0"/>
          <a:chExt cx="0" cy="0"/>
        </a:xfrm>
      </p:grpSpPr>
      <p:sp>
        <p:nvSpPr>
          <p:cNvPr id="186" name="Google Shape;186;p26"/>
          <p:cNvSpPr txBox="1"/>
          <p:nvPr/>
        </p:nvSpPr>
        <p:spPr>
          <a:xfrm>
            <a:off x="899769" y="972921"/>
            <a:ext cx="8061205" cy="2542911"/>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t/>
            </a:r>
            <a:endParaRPr b="1" i="0" sz="16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200"/>
              <a:buFont typeface="Arial"/>
              <a:buNone/>
            </a:pPr>
            <a:r>
              <a:t/>
            </a:r>
            <a:endParaRPr b="1" i="0" sz="16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200"/>
              <a:buFont typeface="Arial"/>
              <a:buNone/>
            </a:pPr>
            <a:r>
              <a:t/>
            </a:r>
            <a:endParaRPr b="1" i="0" sz="16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200"/>
              <a:buFont typeface="Arial"/>
              <a:buNone/>
            </a:pPr>
            <a:r>
              <a:rPr b="1" i="0" lang="en" sz="1600" u="none" cap="none" strike="noStrike">
                <a:solidFill>
                  <a:srgbClr val="FF0000"/>
                </a:solidFill>
                <a:latin typeface="Calibri"/>
                <a:ea typeface="Calibri"/>
                <a:cs typeface="Calibri"/>
                <a:sym typeface="Calibri"/>
              </a:rPr>
              <a:t>HOME WORK- </a:t>
            </a:r>
            <a:endParaRPr b="1" i="0" sz="16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200"/>
              <a:buFont typeface="Arial"/>
              <a:buNone/>
            </a:pPr>
            <a:r>
              <a:t/>
            </a:r>
            <a:endParaRPr b="1" i="0" sz="16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200"/>
              <a:buFont typeface="Arial"/>
              <a:buNone/>
            </a:pPr>
            <a:r>
              <a:t/>
            </a:r>
            <a:endParaRPr b="1" i="0" sz="16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200"/>
              <a:buFont typeface="Arial"/>
              <a:buNone/>
            </a:pPr>
            <a:r>
              <a:rPr b="1" i="0" lang="en" sz="1800" u="none" cap="none" strike="noStrike">
                <a:solidFill>
                  <a:srgbClr val="000000"/>
                </a:solidFill>
                <a:latin typeface="Calibri"/>
                <a:ea typeface="Calibri"/>
                <a:cs typeface="Calibri"/>
                <a:sym typeface="Calibri"/>
              </a:rPr>
              <a:t>Complete Ex 6 ( B ) Q. No 3 and 4 in the notebook</a:t>
            </a:r>
            <a:endParaRPr b="1" i="0" sz="20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200"/>
              <a:buFont typeface="Arial"/>
              <a:buNone/>
            </a:pPr>
            <a:r>
              <a:t/>
            </a:r>
            <a:endParaRPr b="1" i="0" sz="1800" u="none" cap="none" strike="noStrike">
              <a:solidFill>
                <a:srgbClr val="000000"/>
              </a:solidFill>
              <a:latin typeface="Arial"/>
              <a:ea typeface="Arial"/>
              <a:cs typeface="Arial"/>
              <a:sym typeface="Arial"/>
            </a:endParaRPr>
          </a:p>
        </p:txBody>
      </p:sp>
      <p:pic>
        <p:nvPicPr>
          <p:cNvPr id="187" name="Google Shape;187;p26"/>
          <p:cNvPicPr preferRelativeResize="0"/>
          <p:nvPr/>
        </p:nvPicPr>
        <p:blipFill rotWithShape="1">
          <a:blip r:embed="rId3">
            <a:alphaModFix/>
          </a:blip>
          <a:srcRect b="0" l="0" r="0" t="0"/>
          <a:stretch/>
        </p:blipFill>
        <p:spPr>
          <a:xfrm>
            <a:off x="8139523" y="76200"/>
            <a:ext cx="1024924" cy="6784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