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embeddedFontLst>
    <p:embeddedFont>
      <p:font typeface="Bell MT"/>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2" roundtripDataSignature="AMtx7mgi62Fl7TYPlyDE6HPN1X31jSvwL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italic.fntdata"/><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font" Target="fonts/BellMT-boldItalic.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BellMT-bold.fntdata"/><Relationship Id="rId6" Type="http://schemas.openxmlformats.org/officeDocument/2006/relationships/notesMaster" Target="notesMasters/notesMaster1.xml"/><Relationship Id="rId18" Type="http://schemas.openxmlformats.org/officeDocument/2006/relationships/font" Target="fonts/BellMT-regular.fntdata"/><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op99M"/>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6" name="Google Shape;186;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 name="Google Shape;17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8"/>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8"/>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1.jp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omments" Target="../comments/commen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11</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in number operation</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EXERCISE – 6 (B) Q. No. 1 and 2</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7"/>
          <p:cNvSpPr txBox="1"/>
          <p:nvPr/>
        </p:nvSpPr>
        <p:spPr>
          <a:xfrm>
            <a:off x="899769" y="972921"/>
            <a:ext cx="8061205"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600" u="none" cap="none" strike="noStrike">
                <a:solidFill>
                  <a:srgbClr val="FF0000"/>
                </a:solidFill>
                <a:latin typeface="Calibri"/>
                <a:ea typeface="Calibri"/>
                <a:cs typeface="Calibri"/>
                <a:sym typeface="Calibri"/>
              </a:rPr>
              <a:t>HOME WORK-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000000"/>
                </a:solidFill>
                <a:latin typeface="Calibri"/>
                <a:ea typeface="Calibri"/>
                <a:cs typeface="Calibri"/>
                <a:sym typeface="Calibri"/>
              </a:rPr>
              <a:t>Complete Ex 6 ( B ) Q. No 2 in the notebook</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pic>
        <p:nvPicPr>
          <p:cNvPr id="183" name="Google Shape;183;p27"/>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pic>
        <p:nvPicPr>
          <p:cNvPr id="188" name="Google Shape;188;p7"/>
          <p:cNvPicPr preferRelativeResize="0"/>
          <p:nvPr/>
        </p:nvPicPr>
        <p:blipFill rotWithShape="1">
          <a:blip r:embed="rId3">
            <a:alphaModFix/>
          </a:blip>
          <a:srcRect b="0" l="0" r="0" t="0"/>
          <a:stretch/>
        </p:blipFill>
        <p:spPr>
          <a:xfrm>
            <a:off x="7824850" y="195125"/>
            <a:ext cx="1232526" cy="611875"/>
          </a:xfrm>
          <a:prstGeom prst="rect">
            <a:avLst/>
          </a:prstGeom>
          <a:noFill/>
          <a:ln>
            <a:noFill/>
          </a:ln>
        </p:spPr>
      </p:pic>
      <p:sp>
        <p:nvSpPr>
          <p:cNvPr id="189" name="Google Shape;189;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0"/>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6.2 ESTIMATION IN NUMBERS OPERATIONS </a:t>
            </a:r>
            <a:endParaRPr b="1" i="0" sz="2200" u="none" cap="none" strike="noStrike">
              <a:solidFill>
                <a:srgbClr val="FF0000"/>
              </a:solidFill>
              <a:latin typeface="Arial"/>
              <a:ea typeface="Arial"/>
              <a:cs typeface="Arial"/>
              <a:sym typeface="Arial"/>
            </a:endParaRPr>
          </a:p>
        </p:txBody>
      </p:sp>
      <p:sp>
        <p:nvSpPr>
          <p:cNvPr id="69" name="Google Shape;69;p20"/>
          <p:cNvSpPr txBox="1"/>
          <p:nvPr/>
        </p:nvSpPr>
        <p:spPr>
          <a:xfrm>
            <a:off x="395001" y="899238"/>
            <a:ext cx="8232532" cy="4070695"/>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Estimation helps us to get a general idea about situations involving addition, subtraction, multiplication or division. It can be extremely useful to calculate costs, expenditure, profits, losses, etc. while dealing with the actual numbers.</a:t>
            </a:r>
            <a:endParaRPr/>
          </a:p>
          <a:p>
            <a:pPr indent="0" lvl="0" marL="0" marR="0" rtl="0" algn="just">
              <a:lnSpc>
                <a:spcPct val="150000"/>
              </a:lnSpc>
              <a:spcBef>
                <a:spcPts val="0"/>
              </a:spcBef>
              <a:spcAft>
                <a:spcPts val="0"/>
              </a:spcAft>
              <a:buNone/>
            </a:pPr>
            <a:r>
              <a:t/>
            </a:r>
            <a:endParaRPr b="1" i="0" sz="2000" u="none" cap="none" strike="noStrike">
              <a:solidFill>
                <a:srgbClr val="000000"/>
              </a:solidFill>
              <a:latin typeface="Bell MT"/>
              <a:ea typeface="Bell MT"/>
              <a:cs typeface="Bell MT"/>
              <a:sym typeface="Bell MT"/>
            </a:endParaRPr>
          </a:p>
          <a:p>
            <a:pPr indent="0" lvl="0" marL="0" marR="0" rtl="0" algn="ctr">
              <a:lnSpc>
                <a:spcPct val="150000"/>
              </a:lnSpc>
              <a:spcBef>
                <a:spcPts val="0"/>
              </a:spcBef>
              <a:spcAft>
                <a:spcPts val="0"/>
              </a:spcAft>
              <a:buNone/>
            </a:pPr>
            <a:r>
              <a:rPr b="1" i="0" lang="en" sz="2000" u="none" cap="none" strike="noStrike">
                <a:solidFill>
                  <a:srgbClr val="FF0000"/>
                </a:solidFill>
                <a:latin typeface="Bell MT"/>
                <a:ea typeface="Bell MT"/>
                <a:cs typeface="Bell MT"/>
                <a:sym typeface="Bell MT"/>
              </a:rPr>
              <a:t>An estimation is the answer close to the actual answer.</a:t>
            </a:r>
            <a:endParaRPr/>
          </a:p>
          <a:p>
            <a:pPr indent="0" lvl="0" marL="0" marR="0" rtl="0" algn="just">
              <a:lnSpc>
                <a:spcPct val="15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descr="C:\Users\Sanjukta Dash\Downloads\images.jpg" id="70" name="Google Shape;70;p20"/>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71" name="Google Shape;71;p20"/>
          <p:cNvPicPr preferRelativeResize="0"/>
          <p:nvPr/>
        </p:nvPicPr>
        <p:blipFill rotWithShape="1">
          <a:blip r:embed="rId5">
            <a:alphaModFix/>
          </a:blip>
          <a:srcRect b="0" l="0" r="0" t="0"/>
          <a:stretch/>
        </p:blipFill>
        <p:spPr>
          <a:xfrm>
            <a:off x="7703313" y="228601"/>
            <a:ext cx="1232526" cy="81583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1"/>
          <p:cNvSpPr txBox="1"/>
          <p:nvPr>
            <p:ph type="title"/>
          </p:nvPr>
        </p:nvSpPr>
        <p:spPr>
          <a:xfrm>
            <a:off x="862574" y="184025"/>
            <a:ext cx="6264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77" name="Google Shape;77;p21"/>
          <p:cNvSpPr txBox="1"/>
          <p:nvPr>
            <p:ph idx="1" type="body"/>
          </p:nvPr>
        </p:nvSpPr>
        <p:spPr>
          <a:xfrm>
            <a:off x="431801" y="753533"/>
            <a:ext cx="8907000" cy="4275600"/>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Q.1 Estimate the following sum by rounding off to the nearest lakh and check with the actual answer</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a) 29,35,908 + 36,44,009 + 49,99,078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29,35,908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36,44,009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49,99,078 rounding off to the nearest lakh  = </a:t>
            </a:r>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78" name="Google Shape;78;p21"/>
          <p:cNvSpPr txBox="1"/>
          <p:nvPr/>
        </p:nvSpPr>
        <p:spPr>
          <a:xfrm>
            <a:off x="4753653" y="2329234"/>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36,00,000</a:t>
            </a:r>
            <a:endParaRPr b="0" i="0" sz="1800" u="none" cap="none" strike="noStrike">
              <a:solidFill>
                <a:srgbClr val="000000"/>
              </a:solidFill>
              <a:latin typeface="Calibri"/>
              <a:ea typeface="Calibri"/>
              <a:cs typeface="Calibri"/>
              <a:sym typeface="Calibri"/>
            </a:endParaRPr>
          </a:p>
        </p:txBody>
      </p:sp>
      <p:sp>
        <p:nvSpPr>
          <p:cNvPr id="79" name="Google Shape;79;p21"/>
          <p:cNvSpPr txBox="1"/>
          <p:nvPr/>
        </p:nvSpPr>
        <p:spPr>
          <a:xfrm>
            <a:off x="4728884" y="187098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29,00,000</a:t>
            </a:r>
            <a:endParaRPr b="0" i="0" sz="1800" u="none" cap="none" strike="noStrike">
              <a:solidFill>
                <a:srgbClr val="000000"/>
              </a:solidFill>
              <a:latin typeface="Calibri"/>
              <a:ea typeface="Calibri"/>
              <a:cs typeface="Calibri"/>
              <a:sym typeface="Calibri"/>
            </a:endParaRPr>
          </a:p>
        </p:txBody>
      </p:sp>
      <p:sp>
        <p:nvSpPr>
          <p:cNvPr id="80" name="Google Shape;80;p21"/>
          <p:cNvSpPr txBox="1"/>
          <p:nvPr/>
        </p:nvSpPr>
        <p:spPr>
          <a:xfrm>
            <a:off x="4779054" y="276103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50,00,000</a:t>
            </a:r>
            <a:endParaRPr b="0" i="0" sz="1800" u="none" cap="none" strike="noStrike">
              <a:solidFill>
                <a:srgbClr val="000000"/>
              </a:solidFill>
              <a:latin typeface="Calibri"/>
              <a:ea typeface="Calibri"/>
              <a:cs typeface="Calibri"/>
              <a:sym typeface="Calibri"/>
            </a:endParaRPr>
          </a:p>
        </p:txBody>
      </p:sp>
      <p:cxnSp>
        <p:nvCxnSpPr>
          <p:cNvPr id="81" name="Google Shape;81;p21"/>
          <p:cNvCxnSpPr/>
          <p:nvPr/>
        </p:nvCxnSpPr>
        <p:spPr>
          <a:xfrm flipH="1" rot="10800000">
            <a:off x="440267" y="3158066"/>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82" name="Google Shape;82;p21"/>
          <p:cNvSpPr/>
          <p:nvPr/>
        </p:nvSpPr>
        <p:spPr>
          <a:xfrm>
            <a:off x="4512733" y="2641602"/>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000" u="none" cap="none" strike="noStrike">
                <a:solidFill>
                  <a:schemeClr val="dk1"/>
                </a:solidFill>
                <a:latin typeface="Arial"/>
                <a:ea typeface="Arial"/>
                <a:cs typeface="Arial"/>
                <a:sym typeface="Arial"/>
              </a:rPr>
              <a:t>+</a:t>
            </a:r>
            <a:endParaRPr b="0" i="0" sz="2000" u="none" cap="none" strike="noStrike">
              <a:solidFill>
                <a:schemeClr val="dk1"/>
              </a:solidFill>
              <a:latin typeface="Arial"/>
              <a:ea typeface="Arial"/>
              <a:cs typeface="Arial"/>
              <a:sym typeface="Arial"/>
            </a:endParaRPr>
          </a:p>
        </p:txBody>
      </p:sp>
      <p:sp>
        <p:nvSpPr>
          <p:cNvPr id="83" name="Google Shape;83;p21"/>
          <p:cNvSpPr txBox="1"/>
          <p:nvPr/>
        </p:nvSpPr>
        <p:spPr>
          <a:xfrm>
            <a:off x="4644217" y="3208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1,15,00,000</a:t>
            </a:r>
            <a:endParaRPr b="0" i="0" sz="1800" u="none" cap="none" strike="noStrike">
              <a:solidFill>
                <a:srgbClr val="000000"/>
              </a:solidFill>
              <a:latin typeface="Calibri"/>
              <a:ea typeface="Calibri"/>
              <a:cs typeface="Calibri"/>
              <a:sym typeface="Calibri"/>
            </a:endParaRPr>
          </a:p>
        </p:txBody>
      </p:sp>
      <p:sp>
        <p:nvSpPr>
          <p:cNvPr id="84" name="Google Shape;84;p21"/>
          <p:cNvSpPr txBox="1"/>
          <p:nvPr/>
        </p:nvSpPr>
        <p:spPr>
          <a:xfrm>
            <a:off x="1977217" y="3225650"/>
            <a:ext cx="300964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sum is =</a:t>
            </a:r>
            <a:endParaRPr b="0" i="0" sz="1800" u="none" cap="none" strike="noStrike">
              <a:solidFill>
                <a:srgbClr val="000000"/>
              </a:solidFill>
              <a:latin typeface="Calibri"/>
              <a:ea typeface="Calibri"/>
              <a:cs typeface="Calibri"/>
              <a:sym typeface="Calibri"/>
            </a:endParaRPr>
          </a:p>
        </p:txBody>
      </p:sp>
      <p:sp>
        <p:nvSpPr>
          <p:cNvPr id="85" name="Google Shape;85;p21"/>
          <p:cNvSpPr txBox="1"/>
          <p:nvPr/>
        </p:nvSpPr>
        <p:spPr>
          <a:xfrm>
            <a:off x="673350" y="3615116"/>
            <a:ext cx="562585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The actual sum is = 29,35,908 + 36,44,009 + 49,99,078</a:t>
            </a:r>
            <a:endParaRPr b="0" i="0" sz="1800" u="none" cap="none" strike="noStrike">
              <a:solidFill>
                <a:schemeClr val="dk1"/>
              </a:solidFill>
              <a:latin typeface="Calibri"/>
              <a:ea typeface="Calibri"/>
              <a:cs typeface="Calibri"/>
              <a:sym typeface="Calibri"/>
            </a:endParaRPr>
          </a:p>
        </p:txBody>
      </p:sp>
      <p:sp>
        <p:nvSpPr>
          <p:cNvPr id="86" name="Google Shape;86;p21"/>
          <p:cNvSpPr txBox="1"/>
          <p:nvPr/>
        </p:nvSpPr>
        <p:spPr>
          <a:xfrm>
            <a:off x="2349751" y="398765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1,15,78,995</a:t>
            </a:r>
            <a:endParaRPr b="0" i="0" sz="1800" u="none" cap="none" strike="noStrike">
              <a:solidFill>
                <a:srgbClr val="000000"/>
              </a:solidFill>
              <a:latin typeface="Calibri"/>
              <a:ea typeface="Calibri"/>
              <a:cs typeface="Calibri"/>
              <a:sym typeface="Calibri"/>
            </a:endParaRPr>
          </a:p>
        </p:txBody>
      </p:sp>
      <p:sp>
        <p:nvSpPr>
          <p:cNvPr id="87" name="Google Shape;87;p21"/>
          <p:cNvSpPr txBox="1"/>
          <p:nvPr/>
        </p:nvSpPr>
        <p:spPr>
          <a:xfrm>
            <a:off x="1210949" y="4301967"/>
            <a:ext cx="467338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Estimated sum – Actual sum</a:t>
            </a:r>
            <a:endParaRPr b="0" i="0" sz="1800" u="none" cap="none" strike="noStrike">
              <a:solidFill>
                <a:srgbClr val="000000"/>
              </a:solidFill>
              <a:latin typeface="Calibri"/>
              <a:ea typeface="Calibri"/>
              <a:cs typeface="Calibri"/>
              <a:sym typeface="Calibri"/>
            </a:endParaRPr>
          </a:p>
        </p:txBody>
      </p:sp>
      <p:sp>
        <p:nvSpPr>
          <p:cNvPr id="88" name="Google Shape;88;p21"/>
          <p:cNvSpPr txBox="1"/>
          <p:nvPr/>
        </p:nvSpPr>
        <p:spPr>
          <a:xfrm>
            <a:off x="4770588" y="457289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78,995</a:t>
            </a:r>
            <a:endParaRPr b="1" i="0" sz="1800" u="none" cap="none" strike="noStrike">
              <a:solidFill>
                <a:srgbClr val="FF0000"/>
              </a:solidFill>
              <a:latin typeface="Calibri"/>
              <a:ea typeface="Calibri"/>
              <a:cs typeface="Calibri"/>
              <a:sym typeface="Calibri"/>
            </a:endParaRPr>
          </a:p>
        </p:txBody>
      </p:sp>
      <p:sp>
        <p:nvSpPr>
          <p:cNvPr id="89" name="Google Shape;89;p21"/>
          <p:cNvSpPr txBox="1"/>
          <p:nvPr/>
        </p:nvSpPr>
        <p:spPr>
          <a:xfrm>
            <a:off x="2015282" y="4589834"/>
            <a:ext cx="2971586"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1,15,78,995  – 1,15,00,000  =</a:t>
            </a:r>
            <a:endParaRPr b="0" i="0" sz="1800" u="none" cap="none" strike="noStrike">
              <a:solidFill>
                <a:srgbClr val="000000"/>
              </a:solidFill>
              <a:latin typeface="Calibri"/>
              <a:ea typeface="Calibri"/>
              <a:cs typeface="Calibri"/>
              <a:sym typeface="Calibri"/>
            </a:endParaRPr>
          </a:p>
        </p:txBody>
      </p:sp>
      <p:pic>
        <p:nvPicPr>
          <p:cNvPr id="90" name="Google Shape;90;p21"/>
          <p:cNvPicPr preferRelativeResize="0"/>
          <p:nvPr/>
        </p:nvPicPr>
        <p:blipFill rotWithShape="1">
          <a:blip r:embed="rId3">
            <a:alphaModFix/>
          </a:blip>
          <a:srcRect b="0" l="0" r="0" t="0"/>
          <a:stretch/>
        </p:blipFill>
        <p:spPr>
          <a:xfrm>
            <a:off x="7779513" y="762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2000"/>
                                        <p:tgtEl>
                                          <p:spTgt spid="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2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2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20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20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2000"/>
                                        <p:tgtEl>
                                          <p:spTgt spid="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2000"/>
                                        <p:tgtEl>
                                          <p:spTgt spid="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2000"/>
                                        <p:tgtEl>
                                          <p:spTgt spid="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2000"/>
                                        <p:tgtEl>
                                          <p:spTgt spid="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2000"/>
                                        <p:tgtEl>
                                          <p:spTgt spid="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20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2000"/>
                                        <p:tgtEl>
                                          <p:spTgt spid="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2"/>
          <p:cNvSpPr txBox="1"/>
          <p:nvPr>
            <p:ph type="title"/>
          </p:nvPr>
        </p:nvSpPr>
        <p:spPr>
          <a:xfrm>
            <a:off x="862574" y="184025"/>
            <a:ext cx="6275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96" name="Google Shape;96;p22"/>
          <p:cNvSpPr txBox="1"/>
          <p:nvPr>
            <p:ph idx="1" type="body"/>
          </p:nvPr>
        </p:nvSpPr>
        <p:spPr>
          <a:xfrm>
            <a:off x="127001" y="677333"/>
            <a:ext cx="8906932" cy="4275667"/>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Q.1 Estimate the following sum by rounding off to the nearest lakh and check with the actual answer</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b) 56,21,424 + 94,52,137 + 13,79,555 </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56,21,424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94,52,137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13,79,555 rounding off to the nearest lakh  = </a:t>
            </a:r>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97" name="Google Shape;97;p22"/>
          <p:cNvSpPr txBox="1"/>
          <p:nvPr/>
        </p:nvSpPr>
        <p:spPr>
          <a:xfrm>
            <a:off x="4753653" y="2329234"/>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95,00,000</a:t>
            </a:r>
            <a:endParaRPr b="0" i="0" sz="1800" u="none" cap="none" strike="noStrike">
              <a:solidFill>
                <a:srgbClr val="000000"/>
              </a:solidFill>
              <a:latin typeface="Calibri"/>
              <a:ea typeface="Calibri"/>
              <a:cs typeface="Calibri"/>
              <a:sym typeface="Calibri"/>
            </a:endParaRPr>
          </a:p>
        </p:txBody>
      </p:sp>
      <p:sp>
        <p:nvSpPr>
          <p:cNvPr id="98" name="Google Shape;98;p22"/>
          <p:cNvSpPr txBox="1"/>
          <p:nvPr/>
        </p:nvSpPr>
        <p:spPr>
          <a:xfrm>
            <a:off x="4728884" y="187098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56,00,000</a:t>
            </a:r>
            <a:endParaRPr b="0" i="0" sz="1800" u="none" cap="none" strike="noStrike">
              <a:solidFill>
                <a:srgbClr val="000000"/>
              </a:solidFill>
              <a:latin typeface="Calibri"/>
              <a:ea typeface="Calibri"/>
              <a:cs typeface="Calibri"/>
              <a:sym typeface="Calibri"/>
            </a:endParaRPr>
          </a:p>
        </p:txBody>
      </p:sp>
      <p:sp>
        <p:nvSpPr>
          <p:cNvPr id="99" name="Google Shape;99;p22"/>
          <p:cNvSpPr txBox="1"/>
          <p:nvPr/>
        </p:nvSpPr>
        <p:spPr>
          <a:xfrm>
            <a:off x="4779054" y="276103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14,00,000</a:t>
            </a:r>
            <a:endParaRPr b="0" i="0" sz="1800" u="none" cap="none" strike="noStrike">
              <a:solidFill>
                <a:srgbClr val="000000"/>
              </a:solidFill>
              <a:latin typeface="Calibri"/>
              <a:ea typeface="Calibri"/>
              <a:cs typeface="Calibri"/>
              <a:sym typeface="Calibri"/>
            </a:endParaRPr>
          </a:p>
        </p:txBody>
      </p:sp>
      <p:cxnSp>
        <p:nvCxnSpPr>
          <p:cNvPr id="100" name="Google Shape;100;p22"/>
          <p:cNvCxnSpPr/>
          <p:nvPr/>
        </p:nvCxnSpPr>
        <p:spPr>
          <a:xfrm flipH="1" rot="10800000">
            <a:off x="440267" y="3158066"/>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01" name="Google Shape;101;p22"/>
          <p:cNvSpPr/>
          <p:nvPr/>
        </p:nvSpPr>
        <p:spPr>
          <a:xfrm>
            <a:off x="4512733" y="2641602"/>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000" u="none" cap="none" strike="noStrike">
                <a:solidFill>
                  <a:schemeClr val="dk1"/>
                </a:solidFill>
                <a:latin typeface="Arial"/>
                <a:ea typeface="Arial"/>
                <a:cs typeface="Arial"/>
                <a:sym typeface="Arial"/>
              </a:rPr>
              <a:t>+</a:t>
            </a:r>
            <a:endParaRPr b="0" i="0" sz="2000" u="none" cap="none" strike="noStrike">
              <a:solidFill>
                <a:schemeClr val="dk1"/>
              </a:solidFill>
              <a:latin typeface="Arial"/>
              <a:ea typeface="Arial"/>
              <a:cs typeface="Arial"/>
              <a:sym typeface="Arial"/>
            </a:endParaRPr>
          </a:p>
        </p:txBody>
      </p:sp>
      <p:sp>
        <p:nvSpPr>
          <p:cNvPr id="102" name="Google Shape;102;p22"/>
          <p:cNvSpPr txBox="1"/>
          <p:nvPr/>
        </p:nvSpPr>
        <p:spPr>
          <a:xfrm>
            <a:off x="4644217" y="3208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1,65,00,000</a:t>
            </a:r>
            <a:endParaRPr b="0" i="0" sz="1800" u="none" cap="none" strike="noStrike">
              <a:solidFill>
                <a:srgbClr val="000000"/>
              </a:solidFill>
              <a:latin typeface="Calibri"/>
              <a:ea typeface="Calibri"/>
              <a:cs typeface="Calibri"/>
              <a:sym typeface="Calibri"/>
            </a:endParaRPr>
          </a:p>
        </p:txBody>
      </p:sp>
      <p:sp>
        <p:nvSpPr>
          <p:cNvPr id="103" name="Google Shape;103;p22"/>
          <p:cNvSpPr txBox="1"/>
          <p:nvPr/>
        </p:nvSpPr>
        <p:spPr>
          <a:xfrm>
            <a:off x="1977217" y="3225650"/>
            <a:ext cx="300964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sum is =</a:t>
            </a:r>
            <a:endParaRPr b="0" i="0" sz="1800" u="none" cap="none" strike="noStrike">
              <a:solidFill>
                <a:srgbClr val="000000"/>
              </a:solidFill>
              <a:latin typeface="Calibri"/>
              <a:ea typeface="Calibri"/>
              <a:cs typeface="Calibri"/>
              <a:sym typeface="Calibri"/>
            </a:endParaRPr>
          </a:p>
        </p:txBody>
      </p:sp>
      <p:sp>
        <p:nvSpPr>
          <p:cNvPr id="104" name="Google Shape;104;p22"/>
          <p:cNvSpPr txBox="1"/>
          <p:nvPr/>
        </p:nvSpPr>
        <p:spPr>
          <a:xfrm>
            <a:off x="673350" y="3615116"/>
            <a:ext cx="562585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The actual sum is = 56,21,424 + 94,52,137 + 13,79,555 </a:t>
            </a:r>
            <a:endParaRPr b="0" i="0" sz="1800" u="none" cap="none" strike="noStrike">
              <a:solidFill>
                <a:schemeClr val="dk1"/>
              </a:solidFill>
              <a:latin typeface="Calibri"/>
              <a:ea typeface="Calibri"/>
              <a:cs typeface="Calibri"/>
              <a:sym typeface="Calibri"/>
            </a:endParaRPr>
          </a:p>
        </p:txBody>
      </p:sp>
      <p:sp>
        <p:nvSpPr>
          <p:cNvPr id="105" name="Google Shape;105;p22"/>
          <p:cNvSpPr txBox="1"/>
          <p:nvPr/>
        </p:nvSpPr>
        <p:spPr>
          <a:xfrm>
            <a:off x="2349751" y="398765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1,64,53,116</a:t>
            </a:r>
            <a:endParaRPr b="0" i="0" sz="1800" u="none" cap="none" strike="noStrike">
              <a:solidFill>
                <a:srgbClr val="000000"/>
              </a:solidFill>
              <a:latin typeface="Calibri"/>
              <a:ea typeface="Calibri"/>
              <a:cs typeface="Calibri"/>
              <a:sym typeface="Calibri"/>
            </a:endParaRPr>
          </a:p>
        </p:txBody>
      </p:sp>
      <p:sp>
        <p:nvSpPr>
          <p:cNvPr id="106" name="Google Shape;106;p22"/>
          <p:cNvSpPr txBox="1"/>
          <p:nvPr/>
        </p:nvSpPr>
        <p:spPr>
          <a:xfrm>
            <a:off x="1210949" y="4301967"/>
            <a:ext cx="467338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Estimated sum – Actual sum</a:t>
            </a:r>
            <a:endParaRPr b="0" i="0" sz="1800" u="none" cap="none" strike="noStrike">
              <a:solidFill>
                <a:srgbClr val="000000"/>
              </a:solidFill>
              <a:latin typeface="Calibri"/>
              <a:ea typeface="Calibri"/>
              <a:cs typeface="Calibri"/>
              <a:sym typeface="Calibri"/>
            </a:endParaRPr>
          </a:p>
        </p:txBody>
      </p:sp>
      <p:sp>
        <p:nvSpPr>
          <p:cNvPr id="107" name="Google Shape;107;p22"/>
          <p:cNvSpPr txBox="1"/>
          <p:nvPr/>
        </p:nvSpPr>
        <p:spPr>
          <a:xfrm>
            <a:off x="4770588" y="457289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46,884</a:t>
            </a:r>
            <a:endParaRPr b="1" i="0" sz="1800" u="none" cap="none" strike="noStrike">
              <a:solidFill>
                <a:srgbClr val="FF0000"/>
              </a:solidFill>
              <a:latin typeface="Calibri"/>
              <a:ea typeface="Calibri"/>
              <a:cs typeface="Calibri"/>
              <a:sym typeface="Calibri"/>
            </a:endParaRPr>
          </a:p>
        </p:txBody>
      </p:sp>
      <p:sp>
        <p:nvSpPr>
          <p:cNvPr id="108" name="Google Shape;108;p22"/>
          <p:cNvSpPr txBox="1"/>
          <p:nvPr/>
        </p:nvSpPr>
        <p:spPr>
          <a:xfrm>
            <a:off x="2015282" y="4589834"/>
            <a:ext cx="2971586"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1,65,00,000  – 1,64,53,116   =</a:t>
            </a:r>
            <a:endParaRPr b="0" i="0" sz="1800" u="none" cap="none" strike="noStrike">
              <a:solidFill>
                <a:srgbClr val="000000"/>
              </a:solidFill>
              <a:latin typeface="Calibri"/>
              <a:ea typeface="Calibri"/>
              <a:cs typeface="Calibri"/>
              <a:sym typeface="Calibri"/>
            </a:endParaRPr>
          </a:p>
        </p:txBody>
      </p:sp>
      <p:pic>
        <p:nvPicPr>
          <p:cNvPr id="109" name="Google Shape;109;p22"/>
          <p:cNvPicPr preferRelativeResize="0"/>
          <p:nvPr/>
        </p:nvPicPr>
        <p:blipFill rotWithShape="1">
          <a:blip r:embed="rId3">
            <a:alphaModFix/>
          </a:blip>
          <a:srcRect b="0" l="0" r="0" t="0"/>
          <a:stretch/>
        </p:blipFill>
        <p:spPr>
          <a:xfrm>
            <a:off x="7779513" y="762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2000"/>
                                        <p:tgtEl>
                                          <p:spTgt spid="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20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20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0"/>
                                        <p:tgtEl>
                                          <p:spTgt spid="1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2000"/>
                                        <p:tgtEl>
                                          <p:spTgt spid="1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2000"/>
                                        <p:tgtEl>
                                          <p:spTgt spid="1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2000"/>
                                        <p:tgtEl>
                                          <p:spTgt spid="1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20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20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2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2000"/>
                                        <p:tgtEl>
                                          <p:spTgt spid="1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20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862574" y="184025"/>
            <a:ext cx="6722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15" name="Google Shape;115;p23"/>
          <p:cNvSpPr txBox="1"/>
          <p:nvPr>
            <p:ph idx="1" type="body"/>
          </p:nvPr>
        </p:nvSpPr>
        <p:spPr>
          <a:xfrm>
            <a:off x="-101599" y="677333"/>
            <a:ext cx="8907000" cy="4275600"/>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Q.1 Estimate the following sum by rounding off to the nearest lakh and check with the actual answer</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c) 67,00,500 + 39,58,389 + 8,88,642</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67,00,500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39,58,389 rounding off to the nearest lakh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8,88,642 rounding off to the nearest lakh  = </a:t>
            </a:r>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16" name="Google Shape;116;p23"/>
          <p:cNvSpPr txBox="1"/>
          <p:nvPr/>
        </p:nvSpPr>
        <p:spPr>
          <a:xfrm>
            <a:off x="4753653" y="2329234"/>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40,00,000</a:t>
            </a:r>
            <a:endParaRPr b="0" i="0" sz="1800" u="none" cap="none" strike="noStrike">
              <a:solidFill>
                <a:srgbClr val="000000"/>
              </a:solidFill>
              <a:latin typeface="Calibri"/>
              <a:ea typeface="Calibri"/>
              <a:cs typeface="Calibri"/>
              <a:sym typeface="Calibri"/>
            </a:endParaRPr>
          </a:p>
        </p:txBody>
      </p:sp>
      <p:sp>
        <p:nvSpPr>
          <p:cNvPr id="117" name="Google Shape;117;p23"/>
          <p:cNvSpPr txBox="1"/>
          <p:nvPr/>
        </p:nvSpPr>
        <p:spPr>
          <a:xfrm>
            <a:off x="4728884" y="187098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67,00,000</a:t>
            </a:r>
            <a:endParaRPr b="0" i="0" sz="1800" u="none" cap="none" strike="noStrike">
              <a:solidFill>
                <a:srgbClr val="000000"/>
              </a:solidFill>
              <a:latin typeface="Calibri"/>
              <a:ea typeface="Calibri"/>
              <a:cs typeface="Calibri"/>
              <a:sym typeface="Calibri"/>
            </a:endParaRPr>
          </a:p>
        </p:txBody>
      </p:sp>
      <p:sp>
        <p:nvSpPr>
          <p:cNvPr id="118" name="Google Shape;118;p23"/>
          <p:cNvSpPr txBox="1"/>
          <p:nvPr/>
        </p:nvSpPr>
        <p:spPr>
          <a:xfrm>
            <a:off x="4779054" y="276103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9,00,000</a:t>
            </a:r>
            <a:endParaRPr b="0" i="0" sz="1800" u="none" cap="none" strike="noStrike">
              <a:solidFill>
                <a:srgbClr val="000000"/>
              </a:solidFill>
              <a:latin typeface="Calibri"/>
              <a:ea typeface="Calibri"/>
              <a:cs typeface="Calibri"/>
              <a:sym typeface="Calibri"/>
            </a:endParaRPr>
          </a:p>
        </p:txBody>
      </p:sp>
      <p:cxnSp>
        <p:nvCxnSpPr>
          <p:cNvPr id="119" name="Google Shape;119;p23"/>
          <p:cNvCxnSpPr/>
          <p:nvPr/>
        </p:nvCxnSpPr>
        <p:spPr>
          <a:xfrm flipH="1" rot="10800000">
            <a:off x="440267" y="3158066"/>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20" name="Google Shape;120;p23"/>
          <p:cNvSpPr/>
          <p:nvPr/>
        </p:nvSpPr>
        <p:spPr>
          <a:xfrm>
            <a:off x="4512733" y="2641602"/>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000" u="none" cap="none" strike="noStrike">
                <a:solidFill>
                  <a:schemeClr val="dk1"/>
                </a:solidFill>
                <a:latin typeface="Arial"/>
                <a:ea typeface="Arial"/>
                <a:cs typeface="Arial"/>
                <a:sym typeface="Arial"/>
              </a:rPr>
              <a:t>+</a:t>
            </a:r>
            <a:endParaRPr b="0" i="0" sz="2000" u="none" cap="none" strike="noStrike">
              <a:solidFill>
                <a:schemeClr val="dk1"/>
              </a:solidFill>
              <a:latin typeface="Arial"/>
              <a:ea typeface="Arial"/>
              <a:cs typeface="Arial"/>
              <a:sym typeface="Arial"/>
            </a:endParaRPr>
          </a:p>
        </p:txBody>
      </p:sp>
      <p:sp>
        <p:nvSpPr>
          <p:cNvPr id="121" name="Google Shape;121;p23"/>
          <p:cNvSpPr txBox="1"/>
          <p:nvPr/>
        </p:nvSpPr>
        <p:spPr>
          <a:xfrm>
            <a:off x="4644217" y="3208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1,16,00,000</a:t>
            </a:r>
            <a:endParaRPr b="0" i="0" sz="1800" u="none" cap="none" strike="noStrike">
              <a:solidFill>
                <a:srgbClr val="000000"/>
              </a:solidFill>
              <a:latin typeface="Calibri"/>
              <a:ea typeface="Calibri"/>
              <a:cs typeface="Calibri"/>
              <a:sym typeface="Calibri"/>
            </a:endParaRPr>
          </a:p>
        </p:txBody>
      </p:sp>
      <p:sp>
        <p:nvSpPr>
          <p:cNvPr id="122" name="Google Shape;122;p23"/>
          <p:cNvSpPr txBox="1"/>
          <p:nvPr/>
        </p:nvSpPr>
        <p:spPr>
          <a:xfrm>
            <a:off x="1977217" y="3225650"/>
            <a:ext cx="300964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estimated sum is =</a:t>
            </a:r>
            <a:endParaRPr b="0" i="0" sz="1800" u="none" cap="none" strike="noStrike">
              <a:solidFill>
                <a:srgbClr val="000000"/>
              </a:solidFill>
              <a:latin typeface="Calibri"/>
              <a:ea typeface="Calibri"/>
              <a:cs typeface="Calibri"/>
              <a:sym typeface="Calibri"/>
            </a:endParaRPr>
          </a:p>
        </p:txBody>
      </p:sp>
      <p:sp>
        <p:nvSpPr>
          <p:cNvPr id="123" name="Google Shape;123;p23"/>
          <p:cNvSpPr txBox="1"/>
          <p:nvPr/>
        </p:nvSpPr>
        <p:spPr>
          <a:xfrm>
            <a:off x="673350" y="3615116"/>
            <a:ext cx="562585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The actual sum is = 67,00,500 + 39,58,389 + 8,88,642</a:t>
            </a:r>
            <a:endParaRPr b="0" i="0" sz="1800" u="none" cap="none" strike="noStrike">
              <a:solidFill>
                <a:schemeClr val="dk1"/>
              </a:solidFill>
              <a:latin typeface="Calibri"/>
              <a:ea typeface="Calibri"/>
              <a:cs typeface="Calibri"/>
              <a:sym typeface="Calibri"/>
            </a:endParaRPr>
          </a:p>
        </p:txBody>
      </p:sp>
      <p:sp>
        <p:nvSpPr>
          <p:cNvPr id="124" name="Google Shape;124;p23"/>
          <p:cNvSpPr txBox="1"/>
          <p:nvPr/>
        </p:nvSpPr>
        <p:spPr>
          <a:xfrm>
            <a:off x="2349751" y="398765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1,15,47,531</a:t>
            </a:r>
            <a:endParaRPr b="0" i="0" sz="1800" u="none" cap="none" strike="noStrike">
              <a:solidFill>
                <a:srgbClr val="000000"/>
              </a:solidFill>
              <a:latin typeface="Calibri"/>
              <a:ea typeface="Calibri"/>
              <a:cs typeface="Calibri"/>
              <a:sym typeface="Calibri"/>
            </a:endParaRPr>
          </a:p>
        </p:txBody>
      </p:sp>
      <p:sp>
        <p:nvSpPr>
          <p:cNvPr id="125" name="Google Shape;125;p23"/>
          <p:cNvSpPr txBox="1"/>
          <p:nvPr/>
        </p:nvSpPr>
        <p:spPr>
          <a:xfrm>
            <a:off x="1210949" y="4301967"/>
            <a:ext cx="467338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Estimated sum – Actual sum</a:t>
            </a:r>
            <a:endParaRPr b="0" i="0" sz="1800" u="none" cap="none" strike="noStrike">
              <a:solidFill>
                <a:srgbClr val="000000"/>
              </a:solidFill>
              <a:latin typeface="Calibri"/>
              <a:ea typeface="Calibri"/>
              <a:cs typeface="Calibri"/>
              <a:sym typeface="Calibri"/>
            </a:endParaRPr>
          </a:p>
        </p:txBody>
      </p:sp>
      <p:sp>
        <p:nvSpPr>
          <p:cNvPr id="126" name="Google Shape;126;p23"/>
          <p:cNvSpPr txBox="1"/>
          <p:nvPr/>
        </p:nvSpPr>
        <p:spPr>
          <a:xfrm>
            <a:off x="4770588" y="457289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52,469</a:t>
            </a:r>
            <a:endParaRPr b="1" i="0" sz="1800" u="none" cap="none" strike="noStrike">
              <a:solidFill>
                <a:srgbClr val="FF0000"/>
              </a:solidFill>
              <a:latin typeface="Calibri"/>
              <a:ea typeface="Calibri"/>
              <a:cs typeface="Calibri"/>
              <a:sym typeface="Calibri"/>
            </a:endParaRPr>
          </a:p>
        </p:txBody>
      </p:sp>
      <p:sp>
        <p:nvSpPr>
          <p:cNvPr id="127" name="Google Shape;127;p23"/>
          <p:cNvSpPr txBox="1"/>
          <p:nvPr/>
        </p:nvSpPr>
        <p:spPr>
          <a:xfrm>
            <a:off x="2015282" y="4589834"/>
            <a:ext cx="2971586"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1,16,00,000  – 1,15,47,531   =</a:t>
            </a:r>
            <a:endParaRPr b="0" i="0" sz="1800" u="none" cap="none" strike="noStrike">
              <a:solidFill>
                <a:srgbClr val="000000"/>
              </a:solidFill>
              <a:latin typeface="Calibri"/>
              <a:ea typeface="Calibri"/>
              <a:cs typeface="Calibri"/>
              <a:sym typeface="Calibri"/>
            </a:endParaRPr>
          </a:p>
        </p:txBody>
      </p:sp>
      <p:pic>
        <p:nvPicPr>
          <p:cNvPr id="128" name="Google Shape;128;p23"/>
          <p:cNvPicPr preferRelativeResize="0"/>
          <p:nvPr/>
        </p:nvPicPr>
        <p:blipFill rotWithShape="1">
          <a:blip r:embed="rId3">
            <a:alphaModFix/>
          </a:blip>
          <a:srcRect b="0" l="0" r="0" t="0"/>
          <a:stretch/>
        </p:blipFill>
        <p:spPr>
          <a:xfrm>
            <a:off x="7931913" y="762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2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2000"/>
                                        <p:tgtEl>
                                          <p:spTgt spid="1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2000"/>
                                        <p:tgtEl>
                                          <p:spTgt spid="1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2000"/>
                                        <p:tgtEl>
                                          <p:spTgt spid="1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20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2000"/>
                                        <p:tgtEl>
                                          <p:spTgt spid="1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2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2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2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4"/>
          <p:cNvSpPr txBox="1"/>
          <p:nvPr>
            <p:ph type="title"/>
          </p:nvPr>
        </p:nvSpPr>
        <p:spPr>
          <a:xfrm>
            <a:off x="862569" y="184032"/>
            <a:ext cx="7367031" cy="474334"/>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34" name="Google Shape;134;p24"/>
          <p:cNvSpPr txBox="1"/>
          <p:nvPr>
            <p:ph idx="1" type="body"/>
          </p:nvPr>
        </p:nvSpPr>
        <p:spPr>
          <a:xfrm>
            <a:off x="440267" y="677333"/>
            <a:ext cx="8280400" cy="3865407"/>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Q.2 Estimate the following difference by rounding off to the nearest 10,000.</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a) 53,708 – 48,677</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a:t>
            </a:r>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53,708 rounding off to the nearest 10,000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48,677 rounding off to the nearest 10,000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35" name="Google Shape;135;p24"/>
          <p:cNvSpPr txBox="1"/>
          <p:nvPr/>
        </p:nvSpPr>
        <p:spPr>
          <a:xfrm>
            <a:off x="5498719" y="279490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50,000</a:t>
            </a:r>
            <a:endParaRPr b="0" i="0" sz="1800" u="none" cap="none" strike="noStrike">
              <a:solidFill>
                <a:srgbClr val="000000"/>
              </a:solidFill>
              <a:latin typeface="Arial"/>
              <a:ea typeface="Arial"/>
              <a:cs typeface="Arial"/>
              <a:sym typeface="Arial"/>
            </a:endParaRPr>
          </a:p>
        </p:txBody>
      </p:sp>
      <p:sp>
        <p:nvSpPr>
          <p:cNvPr id="136" name="Google Shape;136;p24"/>
          <p:cNvSpPr txBox="1"/>
          <p:nvPr/>
        </p:nvSpPr>
        <p:spPr>
          <a:xfrm>
            <a:off x="5465484" y="2319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50,000</a:t>
            </a:r>
            <a:endParaRPr b="0" i="0" sz="1800" u="none" cap="none" strike="noStrike">
              <a:solidFill>
                <a:srgbClr val="000000"/>
              </a:solidFill>
              <a:latin typeface="Arial"/>
              <a:ea typeface="Arial"/>
              <a:cs typeface="Arial"/>
              <a:sym typeface="Arial"/>
            </a:endParaRPr>
          </a:p>
        </p:txBody>
      </p:sp>
      <p:sp>
        <p:nvSpPr>
          <p:cNvPr id="137" name="Google Shape;137;p24"/>
          <p:cNvSpPr txBox="1"/>
          <p:nvPr/>
        </p:nvSpPr>
        <p:spPr>
          <a:xfrm>
            <a:off x="5507185" y="3370632"/>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0</a:t>
            </a:r>
            <a:endParaRPr b="0" i="0" sz="1800" u="none" cap="none" strike="noStrike">
              <a:solidFill>
                <a:srgbClr val="000000"/>
              </a:solidFill>
              <a:latin typeface="Arial"/>
              <a:ea typeface="Arial"/>
              <a:cs typeface="Arial"/>
              <a:sym typeface="Arial"/>
            </a:endParaRPr>
          </a:p>
        </p:txBody>
      </p:sp>
      <p:cxnSp>
        <p:nvCxnSpPr>
          <p:cNvPr id="138" name="Google Shape;138;p24"/>
          <p:cNvCxnSpPr/>
          <p:nvPr/>
        </p:nvCxnSpPr>
        <p:spPr>
          <a:xfrm flipH="1" rot="10800000">
            <a:off x="855133" y="3276601"/>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39" name="Google Shape;139;p24"/>
          <p:cNvSpPr/>
          <p:nvPr/>
        </p:nvSpPr>
        <p:spPr>
          <a:xfrm>
            <a:off x="5291667" y="2675470"/>
            <a:ext cx="296333"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p:txBody>
      </p:sp>
      <p:sp>
        <p:nvSpPr>
          <p:cNvPr id="140" name="Google Shape;140;p24"/>
          <p:cNvSpPr txBox="1"/>
          <p:nvPr/>
        </p:nvSpPr>
        <p:spPr>
          <a:xfrm>
            <a:off x="2298319" y="3396032"/>
            <a:ext cx="312034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The estimated difference  =</a:t>
            </a:r>
            <a:endParaRPr b="0" i="0" sz="1800" u="none" cap="none" strike="noStrike">
              <a:solidFill>
                <a:srgbClr val="000000"/>
              </a:solidFill>
              <a:latin typeface="Arial"/>
              <a:ea typeface="Arial"/>
              <a:cs typeface="Arial"/>
              <a:sym typeface="Arial"/>
            </a:endParaRPr>
          </a:p>
        </p:txBody>
      </p:sp>
      <p:sp>
        <p:nvSpPr>
          <p:cNvPr id="141" name="Google Shape;141;p24"/>
          <p:cNvSpPr txBox="1"/>
          <p:nvPr/>
        </p:nvSpPr>
        <p:spPr>
          <a:xfrm>
            <a:off x="977519" y="4259632"/>
            <a:ext cx="505074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So, the estimated difference  is 0.</a:t>
            </a:r>
            <a:endParaRPr b="0" i="0" sz="1800" u="none" cap="none" strike="noStrike">
              <a:solidFill>
                <a:srgbClr val="000000"/>
              </a:solidFill>
              <a:latin typeface="Arial"/>
              <a:ea typeface="Arial"/>
              <a:cs typeface="Arial"/>
              <a:sym typeface="Arial"/>
            </a:endParaRPr>
          </a:p>
        </p:txBody>
      </p:sp>
      <p:pic>
        <p:nvPicPr>
          <p:cNvPr id="142" name="Google Shape;142;p24"/>
          <p:cNvPicPr preferRelativeResize="0"/>
          <p:nvPr/>
        </p:nvPicPr>
        <p:blipFill rotWithShape="1">
          <a:blip r:embed="rId3">
            <a:alphaModFix/>
          </a:blip>
          <a:srcRect b="0" l="0" r="0" t="0"/>
          <a:stretch/>
        </p:blipFill>
        <p:spPr>
          <a:xfrm>
            <a:off x="7703313" y="228601"/>
            <a:ext cx="1232526" cy="81583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2000"/>
                                        <p:tgtEl>
                                          <p:spTgt spid="1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2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20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20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2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2000"/>
                                        <p:tgtEl>
                                          <p:spTgt spid="1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2000"/>
                                        <p:tgtEl>
                                          <p:spTgt spid="1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5"/>
          <p:cNvSpPr txBox="1"/>
          <p:nvPr>
            <p:ph type="title"/>
          </p:nvPr>
        </p:nvSpPr>
        <p:spPr>
          <a:xfrm>
            <a:off x="862574" y="184025"/>
            <a:ext cx="65730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48" name="Google Shape;148;p25"/>
          <p:cNvSpPr txBox="1"/>
          <p:nvPr>
            <p:ph idx="1" type="body"/>
          </p:nvPr>
        </p:nvSpPr>
        <p:spPr>
          <a:xfrm>
            <a:off x="440267" y="677333"/>
            <a:ext cx="8280400" cy="3865407"/>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Q.2 Estimate the following difference by rounding off to the nearest 10,000.</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b) 66,578 – 19,304</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a:t>
            </a:r>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66,578 rounding off to the nearest 10,000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19,304 rounding off to the nearest 10,000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49" name="Google Shape;149;p25"/>
          <p:cNvSpPr txBox="1"/>
          <p:nvPr/>
        </p:nvSpPr>
        <p:spPr>
          <a:xfrm>
            <a:off x="5498719" y="279490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20,000</a:t>
            </a:r>
            <a:endParaRPr b="0" i="0" sz="1800" u="none" cap="none" strike="noStrike">
              <a:solidFill>
                <a:srgbClr val="000000"/>
              </a:solidFill>
              <a:latin typeface="Arial"/>
              <a:ea typeface="Arial"/>
              <a:cs typeface="Arial"/>
              <a:sym typeface="Arial"/>
            </a:endParaRPr>
          </a:p>
        </p:txBody>
      </p:sp>
      <p:sp>
        <p:nvSpPr>
          <p:cNvPr id="150" name="Google Shape;150;p25"/>
          <p:cNvSpPr txBox="1"/>
          <p:nvPr/>
        </p:nvSpPr>
        <p:spPr>
          <a:xfrm>
            <a:off x="5465484" y="2319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70,000</a:t>
            </a:r>
            <a:endParaRPr b="0" i="0" sz="1800" u="none" cap="none" strike="noStrike">
              <a:solidFill>
                <a:srgbClr val="000000"/>
              </a:solidFill>
              <a:latin typeface="Arial"/>
              <a:ea typeface="Arial"/>
              <a:cs typeface="Arial"/>
              <a:sym typeface="Arial"/>
            </a:endParaRPr>
          </a:p>
        </p:txBody>
      </p:sp>
      <p:sp>
        <p:nvSpPr>
          <p:cNvPr id="151" name="Google Shape;151;p25"/>
          <p:cNvSpPr txBox="1"/>
          <p:nvPr/>
        </p:nvSpPr>
        <p:spPr>
          <a:xfrm>
            <a:off x="5329385" y="3387565"/>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50,000</a:t>
            </a:r>
            <a:endParaRPr b="0" i="0" sz="1800" u="none" cap="none" strike="noStrike">
              <a:solidFill>
                <a:srgbClr val="000000"/>
              </a:solidFill>
              <a:latin typeface="Arial"/>
              <a:ea typeface="Arial"/>
              <a:cs typeface="Arial"/>
              <a:sym typeface="Arial"/>
            </a:endParaRPr>
          </a:p>
        </p:txBody>
      </p:sp>
      <p:cxnSp>
        <p:nvCxnSpPr>
          <p:cNvPr id="152" name="Google Shape;152;p25"/>
          <p:cNvCxnSpPr/>
          <p:nvPr/>
        </p:nvCxnSpPr>
        <p:spPr>
          <a:xfrm flipH="1" rot="10800000">
            <a:off x="855133" y="3276601"/>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53" name="Google Shape;153;p25"/>
          <p:cNvSpPr/>
          <p:nvPr/>
        </p:nvSpPr>
        <p:spPr>
          <a:xfrm>
            <a:off x="5291667" y="2675470"/>
            <a:ext cx="296333"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p:txBody>
      </p:sp>
      <p:sp>
        <p:nvSpPr>
          <p:cNvPr id="154" name="Google Shape;154;p25"/>
          <p:cNvSpPr txBox="1"/>
          <p:nvPr/>
        </p:nvSpPr>
        <p:spPr>
          <a:xfrm>
            <a:off x="2298319" y="3396032"/>
            <a:ext cx="312034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The estimated difference  =</a:t>
            </a:r>
            <a:endParaRPr b="0" i="0" sz="1800" u="none" cap="none" strike="noStrike">
              <a:solidFill>
                <a:srgbClr val="000000"/>
              </a:solidFill>
              <a:latin typeface="Arial"/>
              <a:ea typeface="Arial"/>
              <a:cs typeface="Arial"/>
              <a:sym typeface="Arial"/>
            </a:endParaRPr>
          </a:p>
        </p:txBody>
      </p:sp>
      <p:sp>
        <p:nvSpPr>
          <p:cNvPr id="155" name="Google Shape;155;p25"/>
          <p:cNvSpPr txBox="1"/>
          <p:nvPr/>
        </p:nvSpPr>
        <p:spPr>
          <a:xfrm>
            <a:off x="977519" y="4259632"/>
            <a:ext cx="505074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So, the estimated difference  is 50.000.</a:t>
            </a:r>
            <a:endParaRPr b="0" i="0" sz="1800" u="none" cap="none" strike="noStrike">
              <a:solidFill>
                <a:srgbClr val="000000"/>
              </a:solidFill>
              <a:latin typeface="Arial"/>
              <a:ea typeface="Arial"/>
              <a:cs typeface="Arial"/>
              <a:sym typeface="Arial"/>
            </a:endParaRPr>
          </a:p>
        </p:txBody>
      </p:sp>
      <p:pic>
        <p:nvPicPr>
          <p:cNvPr id="156" name="Google Shape;156;p25"/>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2000"/>
                                        <p:tgtEl>
                                          <p:spTgt spid="1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20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2000"/>
                                        <p:tgtEl>
                                          <p:spTgt spid="1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2000"/>
                                        <p:tgtEl>
                                          <p:spTgt spid="1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20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6"/>
          <p:cNvSpPr txBox="1"/>
          <p:nvPr>
            <p:ph type="title"/>
          </p:nvPr>
        </p:nvSpPr>
        <p:spPr>
          <a:xfrm>
            <a:off x="862575" y="184025"/>
            <a:ext cx="68712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6 (B)</a:t>
            </a:r>
            <a:endParaRPr b="1" sz="2200">
              <a:solidFill>
                <a:srgbClr val="FF0000"/>
              </a:solidFill>
            </a:endParaRPr>
          </a:p>
        </p:txBody>
      </p:sp>
      <p:sp>
        <p:nvSpPr>
          <p:cNvPr id="162" name="Google Shape;162;p26"/>
          <p:cNvSpPr txBox="1"/>
          <p:nvPr>
            <p:ph idx="1" type="body"/>
          </p:nvPr>
        </p:nvSpPr>
        <p:spPr>
          <a:xfrm>
            <a:off x="440267" y="677333"/>
            <a:ext cx="8280400" cy="3865407"/>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Q.2 Estimate the following difference by rounding off to the nearest 10,000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c) 1,87,355 – 89,856</a:t>
            </a:r>
            <a:endParaRPr b="1">
              <a:solidFill>
                <a:srgbClr val="FF0000"/>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	</a:t>
            </a:r>
            <a:endParaRPr/>
          </a:p>
          <a:p>
            <a:pPr indent="-342900" lvl="0" marL="457200" rtl="0" algn="l">
              <a:lnSpc>
                <a:spcPct val="100000"/>
              </a:lnSpc>
              <a:spcBef>
                <a:spcPts val="0"/>
              </a:spcBef>
              <a:spcAft>
                <a:spcPts val="0"/>
              </a:spcAft>
              <a:buSzPts val="1800"/>
              <a:buNone/>
            </a:pPr>
            <a:r>
              <a:rPr b="1" lang="en">
                <a:solidFill>
                  <a:schemeClr val="dk1"/>
                </a:solidFill>
                <a:latin typeface="Calibri"/>
                <a:ea typeface="Calibri"/>
                <a:cs typeface="Calibri"/>
                <a:sym typeface="Calibri"/>
              </a:rPr>
              <a:t>Solution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1,87,355 rounding off to the nearest 10,000	=</a:t>
            </a:r>
            <a:endParaRPr/>
          </a:p>
          <a:p>
            <a:pPr indent="-342900" lvl="0" marL="457200" rtl="0" algn="l">
              <a:lnSpc>
                <a:spcPct val="200000"/>
              </a:lnSpc>
              <a:spcBef>
                <a:spcPts val="0"/>
              </a:spcBef>
              <a:spcAft>
                <a:spcPts val="0"/>
              </a:spcAft>
              <a:buSzPts val="1800"/>
              <a:buNone/>
            </a:pPr>
            <a:r>
              <a:rPr lang="en">
                <a:solidFill>
                  <a:schemeClr val="dk1"/>
                </a:solidFill>
                <a:latin typeface="Calibri"/>
                <a:ea typeface="Calibri"/>
                <a:cs typeface="Calibri"/>
                <a:sym typeface="Calibri"/>
              </a:rPr>
              <a:t> 89,856 rounding off to the nearest 10,000	=</a:t>
            </a:r>
            <a:endParaRPr/>
          </a:p>
          <a:p>
            <a:pPr indent="-342900" lvl="0" marL="457200" rtl="0" algn="l">
              <a:lnSpc>
                <a:spcPct val="150000"/>
              </a:lnSpc>
              <a:spcBef>
                <a:spcPts val="0"/>
              </a:spcBef>
              <a:spcAft>
                <a:spcPts val="0"/>
              </a:spcAft>
              <a:buSzPts val="1800"/>
              <a:buNone/>
            </a:pPr>
            <a:r>
              <a:t/>
            </a:r>
            <a:endParaRPr>
              <a:solidFill>
                <a:schemeClr val="dk1"/>
              </a:solidFill>
            </a:endParaRPr>
          </a:p>
          <a:p>
            <a:pPr indent="-342900" lvl="0" marL="457200" rtl="0" algn="l">
              <a:lnSpc>
                <a:spcPct val="150000"/>
              </a:lnSpc>
              <a:spcBef>
                <a:spcPts val="0"/>
              </a:spcBef>
              <a:spcAft>
                <a:spcPts val="0"/>
              </a:spcAft>
              <a:buSzPts val="1800"/>
              <a:buNone/>
            </a:pPr>
            <a:r>
              <a:rPr lang="en">
                <a:solidFill>
                  <a:schemeClr val="dk1"/>
                </a:solidFill>
              </a:rPr>
              <a:t>			</a:t>
            </a:r>
            <a:endParaRPr/>
          </a:p>
        </p:txBody>
      </p:sp>
      <p:sp>
        <p:nvSpPr>
          <p:cNvPr id="163" name="Google Shape;163;p26"/>
          <p:cNvSpPr txBox="1"/>
          <p:nvPr/>
        </p:nvSpPr>
        <p:spPr>
          <a:xfrm>
            <a:off x="5684986" y="279490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90,000</a:t>
            </a:r>
            <a:endParaRPr b="0" i="0" sz="1800" u="none" cap="none" strike="noStrike">
              <a:solidFill>
                <a:srgbClr val="000000"/>
              </a:solidFill>
              <a:latin typeface="Arial"/>
              <a:ea typeface="Arial"/>
              <a:cs typeface="Arial"/>
              <a:sym typeface="Arial"/>
            </a:endParaRPr>
          </a:p>
        </p:txBody>
      </p:sp>
      <p:sp>
        <p:nvSpPr>
          <p:cNvPr id="164" name="Google Shape;164;p26"/>
          <p:cNvSpPr txBox="1"/>
          <p:nvPr/>
        </p:nvSpPr>
        <p:spPr>
          <a:xfrm>
            <a:off x="5465484" y="231971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1,90,000</a:t>
            </a:r>
            <a:endParaRPr b="0" i="0" sz="1800" u="none" cap="none" strike="noStrike">
              <a:solidFill>
                <a:srgbClr val="000000"/>
              </a:solidFill>
              <a:latin typeface="Arial"/>
              <a:ea typeface="Arial"/>
              <a:cs typeface="Arial"/>
              <a:sym typeface="Arial"/>
            </a:endParaRPr>
          </a:p>
        </p:txBody>
      </p:sp>
      <p:sp>
        <p:nvSpPr>
          <p:cNvPr id="165" name="Google Shape;165;p26"/>
          <p:cNvSpPr txBox="1"/>
          <p:nvPr/>
        </p:nvSpPr>
        <p:spPr>
          <a:xfrm>
            <a:off x="5329385" y="3387565"/>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1,00,000</a:t>
            </a:r>
            <a:endParaRPr b="0" i="0" sz="1800" u="none" cap="none" strike="noStrike">
              <a:solidFill>
                <a:srgbClr val="000000"/>
              </a:solidFill>
              <a:latin typeface="Arial"/>
              <a:ea typeface="Arial"/>
              <a:cs typeface="Arial"/>
              <a:sym typeface="Arial"/>
            </a:endParaRPr>
          </a:p>
        </p:txBody>
      </p:sp>
      <p:cxnSp>
        <p:nvCxnSpPr>
          <p:cNvPr id="166" name="Google Shape;166;p26"/>
          <p:cNvCxnSpPr/>
          <p:nvPr/>
        </p:nvCxnSpPr>
        <p:spPr>
          <a:xfrm flipH="1" rot="10800000">
            <a:off x="855133" y="3276601"/>
            <a:ext cx="5994400" cy="592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67" name="Google Shape;167;p26"/>
          <p:cNvSpPr/>
          <p:nvPr/>
        </p:nvSpPr>
        <p:spPr>
          <a:xfrm>
            <a:off x="5291667" y="2675470"/>
            <a:ext cx="296333"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p:txBody>
      </p:sp>
      <p:sp>
        <p:nvSpPr>
          <p:cNvPr id="168" name="Google Shape;168;p26"/>
          <p:cNvSpPr txBox="1"/>
          <p:nvPr/>
        </p:nvSpPr>
        <p:spPr>
          <a:xfrm>
            <a:off x="2298319" y="3396032"/>
            <a:ext cx="312034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The estimated difference  =</a:t>
            </a:r>
            <a:endParaRPr b="0" i="0" sz="1800" u="none" cap="none" strike="noStrike">
              <a:solidFill>
                <a:srgbClr val="000000"/>
              </a:solidFill>
              <a:latin typeface="Arial"/>
              <a:ea typeface="Arial"/>
              <a:cs typeface="Arial"/>
              <a:sym typeface="Arial"/>
            </a:endParaRPr>
          </a:p>
        </p:txBody>
      </p:sp>
      <p:sp>
        <p:nvSpPr>
          <p:cNvPr id="169" name="Google Shape;169;p26"/>
          <p:cNvSpPr txBox="1"/>
          <p:nvPr/>
        </p:nvSpPr>
        <p:spPr>
          <a:xfrm>
            <a:off x="977519" y="4259632"/>
            <a:ext cx="505074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 So, the estimated difference  is 1,00.000.</a:t>
            </a:r>
            <a:endParaRPr b="0" i="0" sz="1800" u="none" cap="none" strike="noStrike">
              <a:solidFill>
                <a:srgbClr val="000000"/>
              </a:solidFill>
              <a:latin typeface="Arial"/>
              <a:ea typeface="Arial"/>
              <a:cs typeface="Arial"/>
              <a:sym typeface="Arial"/>
            </a:endParaRPr>
          </a:p>
        </p:txBody>
      </p:sp>
      <p:pic>
        <p:nvPicPr>
          <p:cNvPr id="170" name="Google Shape;170;p26"/>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2000"/>
                                        <p:tgtEl>
                                          <p:spTgt spid="1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20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2000"/>
                                        <p:tgtEl>
                                          <p:spTgt spid="1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2000"/>
                                        <p:tgtEl>
                                          <p:spTgt spid="1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2000"/>
                                        <p:tgtEl>
                                          <p:spTgt spid="1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2000"/>
                                        <p:tgtEl>
                                          <p:spTgt spid="1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2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6"/>
          <p:cNvSpPr txBox="1"/>
          <p:nvPr/>
        </p:nvSpPr>
        <p:spPr>
          <a:xfrm>
            <a:off x="272675" y="2637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76" name="Google Shape;176;p6"/>
          <p:cNvSpPr txBox="1"/>
          <p:nvPr/>
        </p:nvSpPr>
        <p:spPr>
          <a:xfrm>
            <a:off x="1185333" y="1175233"/>
            <a:ext cx="6900333" cy="2668634"/>
          </a:xfrm>
          <a:prstGeom prst="rect">
            <a:avLst/>
          </a:prstGeom>
          <a:noFill/>
          <a:ln>
            <a:noFill/>
          </a:ln>
        </p:spPr>
        <p:txBody>
          <a:bodyPr anchorCtr="0" anchor="t" bIns="91425" lIns="91425" spcFirstLastPara="1" rIns="91425" wrap="square" tIns="91425">
            <a:noAutofit/>
          </a:bodyPr>
          <a:lstStyle/>
          <a:p>
            <a:pPr indent="-285750" lvl="0" marL="285750" marR="0" rtl="0" algn="just">
              <a:lnSpc>
                <a:spcPct val="150000"/>
              </a:lnSpc>
              <a:spcBef>
                <a:spcPts val="0"/>
              </a:spcBef>
              <a:spcAft>
                <a:spcPts val="0"/>
              </a:spcAft>
              <a:buNone/>
            </a:pPr>
            <a:r>
              <a:rPr b="1" i="0" lang="en" sz="2400" u="none" cap="none" strike="noStrike">
                <a:solidFill>
                  <a:srgbClr val="000000"/>
                </a:solidFill>
                <a:latin typeface="Calibri"/>
                <a:ea typeface="Calibri"/>
                <a:cs typeface="Calibri"/>
                <a:sym typeface="Calibri"/>
              </a:rPr>
              <a:t>	Students are  able </a:t>
            </a:r>
            <a:endParaRPr b="1" i="0" sz="2400" u="none" cap="none" strike="noStrike">
              <a:solidFill>
                <a:srgbClr val="000000"/>
              </a:solidFill>
              <a:latin typeface="Calibri"/>
              <a:ea typeface="Calibri"/>
              <a:cs typeface="Calibri"/>
              <a:sym typeface="Calibri"/>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 To apply it in day to day life</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285750" lvl="3" marL="285750" marR="0" rtl="0" algn="just">
              <a:lnSpc>
                <a:spcPct val="150000"/>
              </a:lnSpc>
              <a:spcBef>
                <a:spcPts val="0"/>
              </a:spcBef>
              <a:spcAft>
                <a:spcPts val="0"/>
              </a:spcAft>
              <a:buNone/>
            </a:pPr>
            <a:r>
              <a:t/>
            </a:r>
            <a:endParaRPr b="1" i="0" sz="2400" u="none" cap="none" strike="noStrike">
              <a:solidFill>
                <a:srgbClr val="000000"/>
              </a:solidFill>
              <a:latin typeface="Calibri"/>
              <a:ea typeface="Calibri"/>
              <a:cs typeface="Calibri"/>
              <a:sym typeface="Calibri"/>
            </a:endParaRPr>
          </a:p>
          <a:p>
            <a:pPr indent="-133350" lvl="3" marL="285750" marR="0" rtl="0" algn="just">
              <a:lnSpc>
                <a:spcPct val="150000"/>
              </a:lnSpc>
              <a:spcBef>
                <a:spcPts val="0"/>
              </a:spcBef>
              <a:spcAft>
                <a:spcPts val="0"/>
              </a:spcAft>
              <a:buClr>
                <a:srgbClr val="000000"/>
              </a:buClr>
              <a:buSzPts val="2400"/>
              <a:buFont typeface="Noto Sans Symbols"/>
              <a:buNone/>
            </a:pPr>
            <a:r>
              <a:t/>
            </a:r>
            <a:endParaRPr b="1" i="0" sz="24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Calibri"/>
              <a:ea typeface="Calibri"/>
              <a:cs typeface="Calibri"/>
              <a:sym typeface="Calibri"/>
            </a:endParaRPr>
          </a:p>
        </p:txBody>
      </p:sp>
      <p:pic>
        <p:nvPicPr>
          <p:cNvPr id="177" name="Google Shape;177;p6"/>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