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comments+xml" PartName="/ppt/comments/comment3.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y="5143500" cx="9144000"/>
  <p:notesSz cx="6858000" cy="9144000"/>
  <p:embeddedFontLst>
    <p:embeddedFont>
      <p:font typeface="Bell MT"/>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4" roundtripDataSignature="AMtx7mhpv2Da/J/2OA+8+i9u92++Pq9MMQ=="/>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3"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3A9B3F6-F103-41FB-8E5B-E3BFF1D90CE7}">
  <a:tblStyle styleId="{03A9B3F6-F103-41FB-8E5B-E3BFF1D90CE7}" styleName="Table_0">
    <a:wholeTbl>
      <a:tcTxStyle b="off" i="off">
        <a:font>
          <a:latin typeface="Arial"/>
          <a:ea typeface="Arial"/>
          <a:cs typeface="Arial"/>
        </a:font>
        <a:schemeClr val="dk1"/>
      </a:tcTxStyle>
      <a:tcStyle>
        <a:tcBdr>
          <a:left>
            <a:ln cap="flat" cmpd="sng" w="12700">
              <a:solidFill>
                <a:schemeClr val="accent2"/>
              </a:solidFill>
              <a:prstDash val="solid"/>
              <a:round/>
              <a:headEnd len="sm" w="sm" type="none"/>
              <a:tailEnd len="sm" w="sm" type="none"/>
            </a:ln>
          </a:left>
          <a:right>
            <a:ln cap="flat" cmpd="sng" w="12700">
              <a:solidFill>
                <a:schemeClr val="accent2"/>
              </a:solidFill>
              <a:prstDash val="solid"/>
              <a:round/>
              <a:headEnd len="sm" w="sm" type="none"/>
              <a:tailEnd len="sm" w="sm" type="none"/>
            </a:ln>
          </a:right>
          <a:top>
            <a:ln cap="flat" cmpd="sng" w="12700">
              <a:solidFill>
                <a:schemeClr val="accent2"/>
              </a:solidFill>
              <a:prstDash val="solid"/>
              <a:round/>
              <a:headEnd len="sm" w="sm" type="none"/>
              <a:tailEnd len="sm" w="sm" type="none"/>
            </a:ln>
          </a:top>
          <a:bottom>
            <a:ln cap="flat" cmpd="sng" w="12700">
              <a:solidFill>
                <a:schemeClr val="accent2"/>
              </a:solidFill>
              <a:prstDash val="solid"/>
              <a:round/>
              <a:headEnd len="sm" w="sm" type="none"/>
              <a:tailEnd len="sm" w="sm" type="none"/>
            </a:ln>
          </a:bottom>
          <a:insideH>
            <a:ln cap="flat" cmpd="sng" w="12700">
              <a:solidFill>
                <a:schemeClr val="accent2"/>
              </a:solidFill>
              <a:prstDash val="solid"/>
              <a:round/>
              <a:headEnd len="sm" w="sm" type="none"/>
              <a:tailEnd len="sm" w="sm" type="none"/>
            </a:ln>
          </a:insideH>
          <a:insideV>
            <a:ln cap="flat" cmpd="sng" w="12700">
              <a:solidFill>
                <a:schemeClr val="accent2"/>
              </a:solidFill>
              <a:prstDash val="solid"/>
              <a:round/>
              <a:headEnd len="sm" w="sm" type="none"/>
              <a:tailEnd len="sm" w="sm" type="none"/>
            </a:ln>
          </a:insideV>
        </a:tcBdr>
        <a:fill>
          <a:solidFill>
            <a:srgbClr val="FFFFFF">
              <a:alpha val="0"/>
            </a:srgbClr>
          </a:solidFill>
        </a:fill>
      </a:tcStyle>
    </a:wholeTbl>
    <a:band1H>
      <a:tcTxStyle/>
      <a:tcStyle>
        <a:fill>
          <a:solidFill>
            <a:schemeClr val="accent2">
              <a:alpha val="20000"/>
            </a:schemeClr>
          </a:solidFill>
        </a:fill>
      </a:tcStyle>
    </a:band1H>
    <a:band2H>
      <a:tcTxStyle/>
    </a:band2H>
    <a:band1V>
      <a:tcTxStyle/>
      <a:tcStyle>
        <a:fill>
          <a:solidFill>
            <a:schemeClr val="accent2">
              <a:alpha val="20000"/>
            </a:schemeClr>
          </a:solidFill>
        </a:fill>
      </a:tcStyle>
    </a:band1V>
    <a:band2V>
      <a:tcTxStyle/>
    </a:band2V>
    <a:lastCol>
      <a:tcTxStyle b="on" i="off"/>
    </a:lastCol>
    <a:firstCol>
      <a:tcTxStyle b="on" i="off"/>
    </a:firstCol>
    <a:lastRow>
      <a:tcTxStyle b="on" i="off"/>
      <a:tcStyle>
        <a:tcBdr>
          <a:top>
            <a:ln cap="flat" cmpd="sng" w="50800">
              <a:solidFill>
                <a:schemeClr val="accent2"/>
              </a:solidFill>
              <a:prstDash val="solid"/>
              <a:round/>
              <a:headEnd len="sm" w="sm" type="none"/>
              <a:tailEnd len="sm" w="sm" type="none"/>
            </a:ln>
          </a:top>
        </a:tcBdr>
        <a:fill>
          <a:solidFill>
            <a:srgbClr val="FFFFFF">
              <a:alpha val="0"/>
            </a:srgbClr>
          </a:solidFill>
        </a:fill>
      </a:tcStyle>
    </a:lastRow>
    <a:seCell>
      <a:tcTxStyle/>
    </a:seCell>
    <a:swCell>
      <a:tcTxStyle/>
    </a:swCell>
    <a:firstRow>
      <a:tcTxStyle b="on" i="off"/>
      <a:tcStyle>
        <a:tcBdr>
          <a:bottom>
            <a:ln cap="flat" cmpd="sng" w="25400">
              <a:solidFill>
                <a:schemeClr val="accent2"/>
              </a:solidFill>
              <a:prstDash val="solid"/>
              <a:round/>
              <a:headEnd len="sm" w="sm" type="none"/>
              <a:tailEnd len="sm" w="sm" type="none"/>
            </a:ln>
          </a:bottom>
        </a:tcBdr>
        <a:fill>
          <a:solidFill>
            <a:srgbClr val="FFFFFF">
              <a:alpha val="0"/>
            </a:srgbClr>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BellMT-regular.fntdata"/><Relationship Id="rId11" Type="http://schemas.openxmlformats.org/officeDocument/2006/relationships/slide" Target="slides/slide4.xml"/><Relationship Id="rId22" Type="http://schemas.openxmlformats.org/officeDocument/2006/relationships/font" Target="fonts/BellMT-italic.fntdata"/><Relationship Id="rId10" Type="http://schemas.openxmlformats.org/officeDocument/2006/relationships/slide" Target="slides/slide3.xml"/><Relationship Id="rId21" Type="http://schemas.openxmlformats.org/officeDocument/2006/relationships/font" Target="fonts/BellMT-bold.fntdata"/><Relationship Id="rId13" Type="http://schemas.openxmlformats.org/officeDocument/2006/relationships/slide" Target="slides/slide6.xml"/><Relationship Id="rId24" Type="http://customschemas.google.com/relationships/presentationmetadata" Target="metadata"/><Relationship Id="rId12" Type="http://schemas.openxmlformats.org/officeDocument/2006/relationships/slide" Target="slides/slide5.xml"/><Relationship Id="rId23" Type="http://schemas.openxmlformats.org/officeDocument/2006/relationships/font" Target="fonts/BellMT-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5" Type="http://schemas.openxmlformats.org/officeDocument/2006/relationships/commentAuthors" Target="commentAuthors.xml"/><Relationship Id="rId19" Type="http://schemas.openxmlformats.org/officeDocument/2006/relationships/slide" Target="slides/slide12.xml"/><Relationship Id="rId6" Type="http://schemas.openxmlformats.org/officeDocument/2006/relationships/slideMaster" Target="slideMasters/slideMaster1.xml"/><Relationship Id="rId18" Type="http://schemas.openxmlformats.org/officeDocument/2006/relationships/slide" Target="slides/slide11.xml"/><Relationship Id="rId7" Type="http://schemas.openxmlformats.org/officeDocument/2006/relationships/notesMaster" Target="notesMasters/notesMaster1.xml"/><Relationship Id="rId8" Type="http://schemas.openxmlformats.org/officeDocument/2006/relationships/slide" Target="slides/slide1.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IDaGs1E"/>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knDR7I"/>
      </p:ext>
    </p:extLst>
  </p:cm>
</p:cmLst>
</file>

<file path=ppt/comments/comment3.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3"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IDaGs1I"/>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1" name="Google Shape;181;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8" name="Google Shape;188;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4" name="Google Shape;194;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3" name="Google Shape;73;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2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2" name="Google Shape;152;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7" name="Shape 47"/>
        <p:cNvGrpSpPr/>
        <p:nvPr/>
      </p:nvGrpSpPr>
      <p:grpSpPr>
        <a:xfrm>
          <a:off x="0" y="0"/>
          <a:ext cx="0" cy="0"/>
          <a:chOff x="0" y="0"/>
          <a:chExt cx="0" cy="0"/>
        </a:xfrm>
      </p:grpSpPr>
      <p:sp>
        <p:nvSpPr>
          <p:cNvPr id="48" name="Google Shape;48;p17"/>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9" name="Google Shape;49;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0" name="Shape 50"/>
        <p:cNvGrpSpPr/>
        <p:nvPr/>
      </p:nvGrpSpPr>
      <p:grpSpPr>
        <a:xfrm>
          <a:off x="0" y="0"/>
          <a:ext cx="0" cy="0"/>
          <a:chOff x="0" y="0"/>
          <a:chExt cx="0" cy="0"/>
        </a:xfrm>
      </p:grpSpPr>
      <p:sp>
        <p:nvSpPr>
          <p:cNvPr id="51" name="Google Shape;51;p18"/>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2" name="Google Shape;52;p18"/>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53" name="Google Shape;53;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9" name="Google Shape;19;p2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0" name="Google Shape;20;p28"/>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1" name="Google Shape;21;p28"/>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2" name="Google Shape;22;p2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a:lvl1pPr>
            <a:lvl2pPr indent="0" lvl="1" marL="0" marR="0" algn="r">
              <a:lnSpc>
                <a:spcPct val="100000"/>
              </a:lnSpc>
              <a:spcBef>
                <a:spcPts val="0"/>
              </a:spcBef>
              <a:spcAft>
                <a:spcPts val="0"/>
              </a:spcAft>
              <a:buClr>
                <a:srgbClr val="000000"/>
              </a:buClr>
              <a:buSzPts val="1000"/>
              <a:buFont typeface="Arial"/>
              <a:buNone/>
              <a:defRPr/>
            </a:lvl2pPr>
            <a:lvl3pPr indent="0" lvl="2" marL="0" marR="0" algn="r">
              <a:lnSpc>
                <a:spcPct val="100000"/>
              </a:lnSpc>
              <a:spcBef>
                <a:spcPts val="0"/>
              </a:spcBef>
              <a:spcAft>
                <a:spcPts val="0"/>
              </a:spcAft>
              <a:buClr>
                <a:srgbClr val="000000"/>
              </a:buClr>
              <a:buSzPts val="1000"/>
              <a:buFont typeface="Arial"/>
              <a:buNone/>
              <a:defRPr/>
            </a:lvl3pPr>
            <a:lvl4pPr indent="0" lvl="3" marL="0" marR="0" algn="r">
              <a:lnSpc>
                <a:spcPct val="100000"/>
              </a:lnSpc>
              <a:spcBef>
                <a:spcPts val="0"/>
              </a:spcBef>
              <a:spcAft>
                <a:spcPts val="0"/>
              </a:spcAft>
              <a:buClr>
                <a:srgbClr val="000000"/>
              </a:buClr>
              <a:buSzPts val="1000"/>
              <a:buFont typeface="Arial"/>
              <a:buNone/>
              <a:defRPr/>
            </a:lvl4pPr>
            <a:lvl5pPr indent="0" lvl="4" marL="0" marR="0" algn="r">
              <a:lnSpc>
                <a:spcPct val="100000"/>
              </a:lnSpc>
              <a:spcBef>
                <a:spcPts val="0"/>
              </a:spcBef>
              <a:spcAft>
                <a:spcPts val="0"/>
              </a:spcAft>
              <a:buClr>
                <a:srgbClr val="000000"/>
              </a:buClr>
              <a:buSzPts val="1000"/>
              <a:buFont typeface="Arial"/>
              <a:buNone/>
              <a:defRPr/>
            </a:lvl5pPr>
            <a:lvl6pPr indent="0" lvl="5" marL="0" marR="0" algn="r">
              <a:lnSpc>
                <a:spcPct val="100000"/>
              </a:lnSpc>
              <a:spcBef>
                <a:spcPts val="0"/>
              </a:spcBef>
              <a:spcAft>
                <a:spcPts val="0"/>
              </a:spcAft>
              <a:buClr>
                <a:srgbClr val="000000"/>
              </a:buClr>
              <a:buSzPts val="1000"/>
              <a:buFont typeface="Arial"/>
              <a:buNone/>
              <a:defRPr/>
            </a:lvl6pPr>
            <a:lvl7pPr indent="0" lvl="6" marL="0" marR="0" algn="r">
              <a:lnSpc>
                <a:spcPct val="100000"/>
              </a:lnSpc>
              <a:spcBef>
                <a:spcPts val="0"/>
              </a:spcBef>
              <a:spcAft>
                <a:spcPts val="0"/>
              </a:spcAft>
              <a:buClr>
                <a:srgbClr val="000000"/>
              </a:buClr>
              <a:buSzPts val="1000"/>
              <a:buFont typeface="Arial"/>
              <a:buNone/>
              <a:defRPr/>
            </a:lvl7pPr>
            <a:lvl8pPr indent="0" lvl="7" marL="0" marR="0" algn="r">
              <a:lnSpc>
                <a:spcPct val="100000"/>
              </a:lnSpc>
              <a:spcBef>
                <a:spcPts val="0"/>
              </a:spcBef>
              <a:spcAft>
                <a:spcPts val="0"/>
              </a:spcAft>
              <a:buClr>
                <a:srgbClr val="000000"/>
              </a:buClr>
              <a:buSzPts val="1000"/>
              <a:buFont typeface="Arial"/>
              <a:buNone/>
              <a:defRPr/>
            </a:lvl8pPr>
            <a:lvl9pPr indent="0" lvl="8" marL="0" marR="0" algn="r">
              <a:lnSpc>
                <a:spcPct val="100000"/>
              </a:lnSpc>
              <a:spcBef>
                <a:spcPts val="0"/>
              </a:spcBef>
              <a:spcAft>
                <a:spcPts val="0"/>
              </a:spcAft>
              <a:buClr>
                <a:srgbClr val="000000"/>
              </a:buClr>
              <a:buSzPts val="1000"/>
              <a:buFont typeface="Arial"/>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5" name="Google Shape;25;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6" name="Shape 26"/>
        <p:cNvGrpSpPr/>
        <p:nvPr/>
      </p:nvGrpSpPr>
      <p:grpSpPr>
        <a:xfrm>
          <a:off x="0" y="0"/>
          <a:ext cx="0" cy="0"/>
          <a:chOff x="0" y="0"/>
          <a:chExt cx="0" cy="0"/>
        </a:xfrm>
      </p:grpSpPr>
      <p:sp>
        <p:nvSpPr>
          <p:cNvPr id="27" name="Google Shape;27;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8" name="Google Shape;28;p1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9" name="Google Shape;29;p1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0" name="Google Shape;30;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3" name="Google Shape;33;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4" name="Shape 34"/>
        <p:cNvGrpSpPr/>
        <p:nvPr/>
      </p:nvGrpSpPr>
      <p:grpSpPr>
        <a:xfrm>
          <a:off x="0" y="0"/>
          <a:ext cx="0" cy="0"/>
          <a:chOff x="0" y="0"/>
          <a:chExt cx="0" cy="0"/>
        </a:xfrm>
      </p:grpSpPr>
      <p:sp>
        <p:nvSpPr>
          <p:cNvPr id="35" name="Google Shape;35;p14"/>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6" name="Google Shape;36;p14"/>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7" name="Google Shape;37;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8" name="Shape 38"/>
        <p:cNvGrpSpPr/>
        <p:nvPr/>
      </p:nvGrpSpPr>
      <p:grpSpPr>
        <a:xfrm>
          <a:off x="0" y="0"/>
          <a:ext cx="0" cy="0"/>
          <a:chOff x="0" y="0"/>
          <a:chExt cx="0" cy="0"/>
        </a:xfrm>
      </p:grpSpPr>
      <p:sp>
        <p:nvSpPr>
          <p:cNvPr id="39" name="Google Shape;39;p15"/>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1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16"/>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4" name="Google Shape;44;p16"/>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5" name="Google Shape;45;p16"/>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6" name="Google Shape;46;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comments" Target="../comments/comment3.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omments" Target="../comments/comment2.xml"/><Relationship Id="rId4" Type="http://schemas.openxmlformats.org/officeDocument/2006/relationships/image" Target="../media/image3.jpg"/><Relationship Id="rId5"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pic>
        <p:nvPicPr>
          <p:cNvPr id="60" name="Google Shape;60;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sp>
        <p:nvSpPr>
          <p:cNvPr id="61" name="Google Shape;61;p1"/>
          <p:cNvSpPr txBox="1"/>
          <p:nvPr/>
        </p:nvSpPr>
        <p:spPr>
          <a:xfrm>
            <a:off x="5874275" y="98375"/>
            <a:ext cx="3176100" cy="1267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 name="Google Shape;62;p1"/>
          <p:cNvSpPr txBox="1"/>
          <p:nvPr/>
        </p:nvSpPr>
        <p:spPr>
          <a:xfrm>
            <a:off x="1534774" y="963525"/>
            <a:ext cx="6607990" cy="2837544"/>
          </a:xfrm>
          <a:prstGeom prst="rect">
            <a:avLst/>
          </a:prstGeom>
          <a:noFill/>
          <a:ln>
            <a:noFill/>
          </a:ln>
        </p:spPr>
        <p:txBody>
          <a:bodyPr anchorCtr="0" anchor="t" bIns="91425" lIns="91425" spcFirstLastPara="1" rIns="91425" wrap="square" tIns="91425">
            <a:noAutofit/>
          </a:bodyPr>
          <a:lstStyle/>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SESSION : 10</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CLASS : V</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SUBJECT : MATHEMATICS</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NUMBER: 6</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NAME : Rounding off- Estimation</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None/>
            </a:pPr>
            <a:r>
              <a:rPr b="1" i="0" lang="en" sz="1400" u="none" cap="none" strike="noStrike">
                <a:solidFill>
                  <a:srgbClr val="000000"/>
                </a:solidFill>
                <a:latin typeface="Arial"/>
                <a:ea typeface="Arial"/>
                <a:cs typeface="Arial"/>
                <a:sym typeface="Arial"/>
              </a:rPr>
              <a:t>SUBTOPIC : </a:t>
            </a:r>
            <a:r>
              <a:rPr b="1" i="0" lang="en" sz="1800" u="none" cap="none" strike="noStrike">
                <a:solidFill>
                  <a:srgbClr val="000000"/>
                </a:solidFill>
                <a:latin typeface="Calibri"/>
                <a:ea typeface="Calibri"/>
                <a:cs typeface="Calibri"/>
                <a:sym typeface="Calibri"/>
              </a:rPr>
              <a:t>Estimation in number operation</a:t>
            </a:r>
            <a:endParaRPr/>
          </a:p>
          <a:p>
            <a:pPr indent="0" lvl="0" marL="0" marR="0" rtl="0" algn="l">
              <a:lnSpc>
                <a:spcPct val="150000"/>
              </a:lnSpc>
              <a:spcBef>
                <a:spcPts val="0"/>
              </a:spcBef>
              <a:spcAft>
                <a:spcPts val="0"/>
              </a:spcAft>
              <a:buNone/>
            </a:pPr>
            <a:r>
              <a:rPr b="1" i="0" lang="en" sz="1800" u="none" cap="none" strike="noStrike">
                <a:solidFill>
                  <a:srgbClr val="000000"/>
                </a:solidFill>
                <a:latin typeface="Calibri"/>
                <a:ea typeface="Calibri"/>
                <a:cs typeface="Calibri"/>
                <a:sym typeface="Calibri"/>
              </a:rPr>
              <a:t>	   Discussion of examples</a:t>
            </a:r>
            <a:endParaRPr b="1"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br>
              <a:rPr b="1" i="0" lang="en" sz="2400" u="none" cap="none" strike="noStrike">
                <a:solidFill>
                  <a:srgbClr val="000000"/>
                </a:solidFill>
                <a:latin typeface="Arial"/>
                <a:ea typeface="Arial"/>
                <a:cs typeface="Arial"/>
                <a:sym typeface="Arial"/>
              </a:rPr>
            </a:br>
            <a:br>
              <a:rPr b="0" i="0" lang="en" sz="2400" u="none" cap="none" strike="noStrike">
                <a:solidFill>
                  <a:srgbClr val="000000"/>
                </a:solidFill>
                <a:latin typeface="Arial"/>
                <a:ea typeface="Arial"/>
                <a:cs typeface="Arial"/>
                <a:sym typeface="Arial"/>
              </a:rPr>
            </a:br>
            <a:endParaRPr b="1" i="0" sz="1400" u="none" cap="none" strike="noStrike">
              <a:solidFill>
                <a:srgbClr val="000000"/>
              </a:solidFill>
              <a:latin typeface="Arial"/>
              <a:ea typeface="Arial"/>
              <a:cs typeface="Arial"/>
              <a:sym typeface="Arial"/>
            </a:endParaRPr>
          </a:p>
        </p:txBody>
      </p:sp>
      <p:pic>
        <p:nvPicPr>
          <p:cNvPr id="63" name="Google Shape;63;p1"/>
          <p:cNvPicPr preferRelativeResize="0"/>
          <p:nvPr/>
        </p:nvPicPr>
        <p:blipFill rotWithShape="1">
          <a:blip r:embed="rId4">
            <a:alphaModFix/>
          </a:blip>
          <a:srcRect b="0" l="0" r="0" t="0"/>
          <a:stretch/>
        </p:blipFill>
        <p:spPr>
          <a:xfrm>
            <a:off x="7703313" y="228601"/>
            <a:ext cx="1232526" cy="81583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6"/>
          <p:cNvSpPr txBox="1"/>
          <p:nvPr/>
        </p:nvSpPr>
        <p:spPr>
          <a:xfrm>
            <a:off x="272675" y="263785"/>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LEARNING OUTCOME:</a:t>
            </a:r>
            <a:endParaRPr b="1" i="0" sz="2200" u="none" cap="none" strike="noStrike">
              <a:solidFill>
                <a:srgbClr val="FF0000"/>
              </a:solidFill>
              <a:latin typeface="Arial"/>
              <a:ea typeface="Arial"/>
              <a:cs typeface="Arial"/>
              <a:sym typeface="Arial"/>
            </a:endParaRPr>
          </a:p>
        </p:txBody>
      </p:sp>
      <p:sp>
        <p:nvSpPr>
          <p:cNvPr id="184" name="Google Shape;184;p6"/>
          <p:cNvSpPr txBox="1"/>
          <p:nvPr/>
        </p:nvSpPr>
        <p:spPr>
          <a:xfrm>
            <a:off x="1185333" y="1175233"/>
            <a:ext cx="6900333" cy="2668634"/>
          </a:xfrm>
          <a:prstGeom prst="rect">
            <a:avLst/>
          </a:prstGeom>
          <a:noFill/>
          <a:ln>
            <a:noFill/>
          </a:ln>
        </p:spPr>
        <p:txBody>
          <a:bodyPr anchorCtr="0" anchor="t" bIns="91425" lIns="91425" spcFirstLastPara="1" rIns="91425" wrap="square" tIns="91425">
            <a:noAutofit/>
          </a:bodyPr>
          <a:lstStyle/>
          <a:p>
            <a:pPr indent="-285750" lvl="0" marL="285750" marR="0" rtl="0" algn="just">
              <a:lnSpc>
                <a:spcPct val="150000"/>
              </a:lnSpc>
              <a:spcBef>
                <a:spcPts val="0"/>
              </a:spcBef>
              <a:spcAft>
                <a:spcPts val="0"/>
              </a:spcAft>
              <a:buNone/>
            </a:pPr>
            <a:r>
              <a:rPr b="1" i="0" lang="en" sz="2400" u="none" cap="none" strike="noStrike">
                <a:solidFill>
                  <a:srgbClr val="000000"/>
                </a:solidFill>
                <a:latin typeface="Calibri"/>
                <a:ea typeface="Calibri"/>
                <a:cs typeface="Calibri"/>
                <a:sym typeface="Calibri"/>
              </a:rPr>
              <a:t>	Students are  able </a:t>
            </a:r>
            <a:endParaRPr b="1" i="0" sz="2400" u="none" cap="none" strike="noStrike">
              <a:solidFill>
                <a:srgbClr val="000000"/>
              </a:solidFill>
              <a:latin typeface="Calibri"/>
              <a:ea typeface="Calibri"/>
              <a:cs typeface="Calibri"/>
              <a:sym typeface="Calibri"/>
            </a:endParaRPr>
          </a:p>
          <a:p>
            <a:pPr indent="-285750" lvl="3" marL="285750" marR="0" rtl="0" algn="just">
              <a:lnSpc>
                <a:spcPct val="150000"/>
              </a:lnSpc>
              <a:spcBef>
                <a:spcPts val="0"/>
              </a:spcBef>
              <a:spcAft>
                <a:spcPts val="0"/>
              </a:spcAft>
              <a:buClr>
                <a:srgbClr val="000000"/>
              </a:buClr>
              <a:buSzPts val="2000"/>
              <a:buFont typeface="Noto Sans Symbols"/>
              <a:buChar char="⮚"/>
            </a:pPr>
            <a:r>
              <a:rPr b="1" i="0" lang="en" sz="2000" u="none" cap="none" strike="noStrike">
                <a:solidFill>
                  <a:srgbClr val="000000"/>
                </a:solidFill>
                <a:latin typeface="Calibri"/>
                <a:ea typeface="Calibri"/>
                <a:cs typeface="Calibri"/>
                <a:sym typeface="Calibri"/>
              </a:rPr>
              <a:t>To understand the need of rounding off</a:t>
            </a:r>
            <a:endParaRPr/>
          </a:p>
          <a:p>
            <a:pPr indent="-285750" lvl="3" marL="285750" marR="0" rtl="0" algn="just">
              <a:lnSpc>
                <a:spcPct val="150000"/>
              </a:lnSpc>
              <a:spcBef>
                <a:spcPts val="0"/>
              </a:spcBef>
              <a:spcAft>
                <a:spcPts val="0"/>
              </a:spcAft>
              <a:buClr>
                <a:srgbClr val="000000"/>
              </a:buClr>
              <a:buSzPts val="2000"/>
              <a:buFont typeface="Noto Sans Symbols"/>
              <a:buChar char="⮚"/>
            </a:pPr>
            <a:r>
              <a:rPr b="1" i="0" lang="en" sz="2000" u="none" cap="none" strike="noStrike">
                <a:solidFill>
                  <a:srgbClr val="000000"/>
                </a:solidFill>
                <a:latin typeface="Calibri"/>
                <a:ea typeface="Calibri"/>
                <a:cs typeface="Calibri"/>
                <a:sym typeface="Calibri"/>
              </a:rPr>
              <a:t> To apply it in day to day life</a:t>
            </a:r>
            <a:endParaRPr/>
          </a:p>
          <a:p>
            <a:pPr indent="-285750" lvl="3" marL="285750" marR="0" rtl="0" algn="just">
              <a:lnSpc>
                <a:spcPct val="150000"/>
              </a:lnSpc>
              <a:spcBef>
                <a:spcPts val="0"/>
              </a:spcBef>
              <a:spcAft>
                <a:spcPts val="0"/>
              </a:spcAft>
              <a:buClr>
                <a:srgbClr val="000000"/>
              </a:buClr>
              <a:buSzPts val="2000"/>
              <a:buFont typeface="Noto Sans Symbols"/>
              <a:buChar char="⮚"/>
            </a:pPr>
            <a:r>
              <a:rPr b="1" i="0" lang="en" sz="2000" u="none" cap="none" strike="noStrike">
                <a:solidFill>
                  <a:srgbClr val="000000"/>
                </a:solidFill>
                <a:latin typeface="Calibri"/>
                <a:ea typeface="Calibri"/>
                <a:cs typeface="Calibri"/>
                <a:sym typeface="Calibri"/>
              </a:rPr>
              <a:t>To get a general idea about situations involving addition, subtraction, multiplication or division.</a:t>
            </a:r>
            <a:endParaRPr/>
          </a:p>
          <a:p>
            <a:pPr indent="-285750" lvl="3" marL="285750" marR="0" rtl="0" algn="just">
              <a:lnSpc>
                <a:spcPct val="150000"/>
              </a:lnSpc>
              <a:spcBef>
                <a:spcPts val="0"/>
              </a:spcBef>
              <a:spcAft>
                <a:spcPts val="0"/>
              </a:spcAft>
              <a:buNone/>
            </a:pPr>
            <a:r>
              <a:t/>
            </a:r>
            <a:endParaRPr b="1" i="0" sz="2400" u="none" cap="none" strike="noStrike">
              <a:solidFill>
                <a:srgbClr val="000000"/>
              </a:solidFill>
              <a:latin typeface="Calibri"/>
              <a:ea typeface="Calibri"/>
              <a:cs typeface="Calibri"/>
              <a:sym typeface="Calibri"/>
            </a:endParaRPr>
          </a:p>
          <a:p>
            <a:pPr indent="-133350" lvl="3" marL="285750" marR="0" rtl="0" algn="just">
              <a:lnSpc>
                <a:spcPct val="150000"/>
              </a:lnSpc>
              <a:spcBef>
                <a:spcPts val="0"/>
              </a:spcBef>
              <a:spcAft>
                <a:spcPts val="0"/>
              </a:spcAft>
              <a:buClr>
                <a:srgbClr val="000000"/>
              </a:buClr>
              <a:buSzPts val="2400"/>
              <a:buFont typeface="Noto Sans Symbols"/>
              <a:buNone/>
            </a:pPr>
            <a:r>
              <a:t/>
            </a:r>
            <a:endParaRPr b="1" i="0" sz="2400" u="none" cap="none" strike="noStrike">
              <a:solidFill>
                <a:srgbClr val="000000"/>
              </a:solidFill>
              <a:latin typeface="Calibri"/>
              <a:ea typeface="Calibri"/>
              <a:cs typeface="Calibri"/>
              <a:sym typeface="Calibri"/>
            </a:endParaRPr>
          </a:p>
          <a:p>
            <a:pPr indent="-196850" lvl="0" marL="285750" marR="0" rtl="0" algn="l">
              <a:lnSpc>
                <a:spcPct val="100000"/>
              </a:lnSpc>
              <a:spcBef>
                <a:spcPts val="0"/>
              </a:spcBef>
              <a:spcAft>
                <a:spcPts val="0"/>
              </a:spcAft>
              <a:buClr>
                <a:srgbClr val="000000"/>
              </a:buClr>
              <a:buSzPts val="1400"/>
              <a:buFont typeface="Noto Sans Symbols"/>
              <a:buNone/>
            </a:pPr>
            <a:r>
              <a:t/>
            </a:r>
            <a:endParaRPr b="0" i="0" sz="1400" u="none" cap="none" strike="noStrike">
              <a:solidFill>
                <a:srgbClr val="000000"/>
              </a:solidFill>
              <a:latin typeface="Calibri"/>
              <a:ea typeface="Calibri"/>
              <a:cs typeface="Calibri"/>
              <a:sym typeface="Calibri"/>
            </a:endParaRPr>
          </a:p>
        </p:txBody>
      </p:sp>
      <p:pic>
        <p:nvPicPr>
          <p:cNvPr id="185" name="Google Shape;185;p6"/>
          <p:cNvPicPr preferRelativeResize="0"/>
          <p:nvPr/>
        </p:nvPicPr>
        <p:blipFill rotWithShape="1">
          <a:blip r:embed="rId4">
            <a:alphaModFix/>
          </a:blip>
          <a:srcRect b="0" l="0" r="0" t="0"/>
          <a:stretch/>
        </p:blipFill>
        <p:spPr>
          <a:xfrm>
            <a:off x="7703313" y="228601"/>
            <a:ext cx="1232526" cy="815833"/>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7"/>
          <p:cNvSpPr txBox="1"/>
          <p:nvPr/>
        </p:nvSpPr>
        <p:spPr>
          <a:xfrm>
            <a:off x="899769" y="972921"/>
            <a:ext cx="8061205" cy="2542911"/>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rPr b="1" i="0" lang="en" sz="1600" u="none" cap="none" strike="noStrike">
                <a:solidFill>
                  <a:srgbClr val="FF0000"/>
                </a:solidFill>
                <a:latin typeface="Calibri"/>
                <a:ea typeface="Calibri"/>
                <a:cs typeface="Calibri"/>
                <a:sym typeface="Calibri"/>
              </a:rPr>
              <a:t>HOME WORK-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rPr b="1" i="0" lang="en" sz="1800" u="none" cap="none" strike="noStrike">
                <a:solidFill>
                  <a:srgbClr val="000000"/>
                </a:solidFill>
                <a:latin typeface="Calibri"/>
                <a:ea typeface="Calibri"/>
                <a:cs typeface="Calibri"/>
                <a:sym typeface="Calibri"/>
              </a:rPr>
              <a:t>Complete Ex 6 A Q. No 6 to 8 in the notebook</a:t>
            </a:r>
            <a:endParaRPr b="1" i="0" sz="20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800" u="none" cap="none" strike="noStrike">
              <a:solidFill>
                <a:srgbClr val="000000"/>
              </a:solidFill>
              <a:latin typeface="Arial"/>
              <a:ea typeface="Arial"/>
              <a:cs typeface="Arial"/>
              <a:sym typeface="Arial"/>
            </a:endParaRPr>
          </a:p>
        </p:txBody>
      </p:sp>
      <p:pic>
        <p:nvPicPr>
          <p:cNvPr id="191" name="Google Shape;191;p27"/>
          <p:cNvPicPr preferRelativeResize="0"/>
          <p:nvPr/>
        </p:nvPicPr>
        <p:blipFill rotWithShape="1">
          <a:blip r:embed="rId3">
            <a:alphaModFix/>
          </a:blip>
          <a:srcRect b="0" l="0" r="0" t="0"/>
          <a:stretch/>
        </p:blipFill>
        <p:spPr>
          <a:xfrm>
            <a:off x="7703313" y="228601"/>
            <a:ext cx="1232526" cy="815833"/>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pic>
        <p:nvPicPr>
          <p:cNvPr id="196" name="Google Shape;196;p7"/>
          <p:cNvPicPr preferRelativeResize="0"/>
          <p:nvPr/>
        </p:nvPicPr>
        <p:blipFill rotWithShape="1">
          <a:blip r:embed="rId3">
            <a:alphaModFix/>
          </a:blip>
          <a:srcRect b="0" l="0" r="0" t="0"/>
          <a:stretch/>
        </p:blipFill>
        <p:spPr>
          <a:xfrm>
            <a:off x="7820250" y="131625"/>
            <a:ext cx="1232526" cy="611875"/>
          </a:xfrm>
          <a:prstGeom prst="rect">
            <a:avLst/>
          </a:prstGeom>
          <a:noFill/>
          <a:ln>
            <a:noFill/>
          </a:ln>
        </p:spPr>
      </p:pic>
      <p:sp>
        <p:nvSpPr>
          <p:cNvPr id="197" name="Google Shape;197;p7"/>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2"/>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LEARNING OBJECTIVE :</a:t>
            </a:r>
            <a:endParaRPr b="1" i="0" sz="2200" u="none" cap="none" strike="noStrike">
              <a:solidFill>
                <a:srgbClr val="FF0000"/>
              </a:solidFill>
              <a:latin typeface="Arial"/>
              <a:ea typeface="Arial"/>
              <a:cs typeface="Arial"/>
              <a:sym typeface="Arial"/>
            </a:endParaRPr>
          </a:p>
        </p:txBody>
      </p:sp>
      <p:sp>
        <p:nvSpPr>
          <p:cNvPr id="69" name="Google Shape;69;p2"/>
          <p:cNvSpPr txBox="1"/>
          <p:nvPr/>
        </p:nvSpPr>
        <p:spPr>
          <a:xfrm>
            <a:off x="1270000" y="1161705"/>
            <a:ext cx="6477000" cy="2453562"/>
          </a:xfrm>
          <a:prstGeom prst="rect">
            <a:avLst/>
          </a:prstGeom>
          <a:noFill/>
          <a:ln>
            <a:noFill/>
          </a:ln>
        </p:spPr>
        <p:txBody>
          <a:bodyPr anchorCtr="0" anchor="t" bIns="91425" lIns="91425" spcFirstLastPara="1" rIns="91425" wrap="square" tIns="91425">
            <a:noAutofit/>
          </a:bodyPr>
          <a:lstStyle/>
          <a:p>
            <a:pPr indent="0" lvl="0" marL="0" marR="0" rtl="0" algn="just">
              <a:lnSpc>
                <a:spcPct val="150000"/>
              </a:lnSpc>
              <a:spcBef>
                <a:spcPts val="0"/>
              </a:spcBef>
              <a:spcAft>
                <a:spcPts val="0"/>
              </a:spcAft>
              <a:buNone/>
            </a:pPr>
            <a:r>
              <a:rPr b="1" i="0" lang="en" sz="2000" u="none" cap="none" strike="noStrike">
                <a:solidFill>
                  <a:srgbClr val="000000"/>
                </a:solidFill>
                <a:latin typeface="Calibri"/>
                <a:ea typeface="Calibri"/>
                <a:cs typeface="Calibri"/>
                <a:sym typeface="Calibri"/>
              </a:rPr>
              <a:t>Enable the students </a:t>
            </a:r>
            <a:endParaRPr/>
          </a:p>
          <a:p>
            <a:pPr indent="-285750" lvl="0" marL="285750" marR="0" rtl="0" algn="just">
              <a:lnSpc>
                <a:spcPct val="150000"/>
              </a:lnSpc>
              <a:spcBef>
                <a:spcPts val="0"/>
              </a:spcBef>
              <a:spcAft>
                <a:spcPts val="0"/>
              </a:spcAft>
              <a:buClr>
                <a:srgbClr val="000000"/>
              </a:buClr>
              <a:buSzPts val="2000"/>
              <a:buFont typeface="Arial"/>
              <a:buChar char="•"/>
            </a:pPr>
            <a:r>
              <a:rPr b="1" i="0" lang="en" sz="2000" u="none" cap="none" strike="noStrike">
                <a:solidFill>
                  <a:srgbClr val="000000"/>
                </a:solidFill>
                <a:latin typeface="Calibri"/>
                <a:ea typeface="Calibri"/>
                <a:cs typeface="Calibri"/>
                <a:sym typeface="Calibri"/>
              </a:rPr>
              <a:t>To understand the need of rounding off</a:t>
            </a:r>
            <a:endParaRPr/>
          </a:p>
          <a:p>
            <a:pPr indent="-285750" lvl="0" marL="285750" marR="0" rtl="0" algn="just">
              <a:lnSpc>
                <a:spcPct val="150000"/>
              </a:lnSpc>
              <a:spcBef>
                <a:spcPts val="0"/>
              </a:spcBef>
              <a:spcAft>
                <a:spcPts val="0"/>
              </a:spcAft>
              <a:buClr>
                <a:srgbClr val="000000"/>
              </a:buClr>
              <a:buSzPts val="2000"/>
              <a:buFont typeface="Arial"/>
              <a:buChar char="•"/>
            </a:pPr>
            <a:r>
              <a:rPr b="1" i="0" lang="en" sz="2000" u="none" cap="none" strike="noStrike">
                <a:solidFill>
                  <a:srgbClr val="000000"/>
                </a:solidFill>
                <a:latin typeface="Calibri"/>
                <a:ea typeface="Calibri"/>
                <a:cs typeface="Calibri"/>
                <a:sym typeface="Calibri"/>
              </a:rPr>
              <a:t>To apply it in day to day life</a:t>
            </a:r>
            <a:endParaRPr/>
          </a:p>
          <a:p>
            <a:pPr indent="-285750" lvl="0" marL="285750" marR="0" rtl="0" algn="just">
              <a:lnSpc>
                <a:spcPct val="150000"/>
              </a:lnSpc>
              <a:spcBef>
                <a:spcPts val="0"/>
              </a:spcBef>
              <a:spcAft>
                <a:spcPts val="0"/>
              </a:spcAft>
              <a:buClr>
                <a:srgbClr val="000000"/>
              </a:buClr>
              <a:buSzPts val="2000"/>
              <a:buFont typeface="Arial"/>
              <a:buChar char="•"/>
            </a:pPr>
            <a:r>
              <a:rPr b="1" i="0" lang="en" sz="2000" u="none" cap="none" strike="noStrike">
                <a:solidFill>
                  <a:srgbClr val="000000"/>
                </a:solidFill>
                <a:latin typeface="Calibri"/>
                <a:ea typeface="Calibri"/>
                <a:cs typeface="Calibri"/>
                <a:sym typeface="Calibri"/>
              </a:rPr>
              <a:t>To get a general idea about situations involving addition, subtraction, multiplication or division.</a:t>
            </a:r>
            <a:endParaRPr/>
          </a:p>
          <a:p>
            <a:pPr indent="-158750" lvl="0" marL="285750" marR="0" rtl="0" algn="just">
              <a:lnSpc>
                <a:spcPct val="150000"/>
              </a:lnSpc>
              <a:spcBef>
                <a:spcPts val="0"/>
              </a:spcBef>
              <a:spcAft>
                <a:spcPts val="0"/>
              </a:spcAft>
              <a:buClr>
                <a:srgbClr val="000000"/>
              </a:buClr>
              <a:buSzPts val="2000"/>
              <a:buFont typeface="Arial"/>
              <a:buNone/>
            </a:pPr>
            <a:r>
              <a:t/>
            </a:r>
            <a:endParaRPr b="1" i="0" sz="2000" u="none" cap="none" strike="noStrike">
              <a:solidFill>
                <a:srgbClr val="000000"/>
              </a:solidFill>
              <a:latin typeface="Calibri"/>
              <a:ea typeface="Calibri"/>
              <a:cs typeface="Calibri"/>
              <a:sym typeface="Calibri"/>
            </a:endParaRPr>
          </a:p>
          <a:p>
            <a:pPr indent="-196850" lvl="0" marL="28575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pic>
        <p:nvPicPr>
          <p:cNvPr id="70" name="Google Shape;70;p2"/>
          <p:cNvPicPr preferRelativeResize="0"/>
          <p:nvPr/>
        </p:nvPicPr>
        <p:blipFill rotWithShape="1">
          <a:blip r:embed="rId4">
            <a:alphaModFix/>
          </a:blip>
          <a:srcRect b="0" l="0" r="0" t="0"/>
          <a:stretch/>
        </p:blipFill>
        <p:spPr>
          <a:xfrm>
            <a:off x="7703313" y="228601"/>
            <a:ext cx="1232526" cy="81583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20"/>
          <p:cNvSpPr txBox="1"/>
          <p:nvPr/>
        </p:nvSpPr>
        <p:spPr>
          <a:xfrm>
            <a:off x="272675" y="285050"/>
            <a:ext cx="8688300" cy="46001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6.2 ESTIMATION IN NUMBERS OPERATIONS </a:t>
            </a:r>
            <a:endParaRPr b="1" i="0" sz="2200" u="none" cap="none" strike="noStrike">
              <a:solidFill>
                <a:srgbClr val="FF0000"/>
              </a:solidFill>
              <a:latin typeface="Arial"/>
              <a:ea typeface="Arial"/>
              <a:cs typeface="Arial"/>
              <a:sym typeface="Arial"/>
            </a:endParaRPr>
          </a:p>
        </p:txBody>
      </p:sp>
      <p:sp>
        <p:nvSpPr>
          <p:cNvPr id="76" name="Google Shape;76;p20"/>
          <p:cNvSpPr txBox="1"/>
          <p:nvPr/>
        </p:nvSpPr>
        <p:spPr>
          <a:xfrm>
            <a:off x="395001" y="899238"/>
            <a:ext cx="8232532" cy="4070695"/>
          </a:xfrm>
          <a:prstGeom prst="rect">
            <a:avLst/>
          </a:prstGeom>
          <a:noFill/>
          <a:ln>
            <a:noFill/>
          </a:ln>
        </p:spPr>
        <p:txBody>
          <a:bodyPr anchorCtr="0" anchor="t" bIns="91425" lIns="91425" spcFirstLastPara="1" rIns="91425" wrap="square" tIns="91425">
            <a:noAutofit/>
          </a:bodyPr>
          <a:lstStyle/>
          <a:p>
            <a:pPr indent="0" lvl="0" marL="0" marR="0" rtl="0" algn="just">
              <a:lnSpc>
                <a:spcPct val="150000"/>
              </a:lnSpc>
              <a:spcBef>
                <a:spcPts val="0"/>
              </a:spcBef>
              <a:spcAft>
                <a:spcPts val="0"/>
              </a:spcAft>
              <a:buNone/>
            </a:pPr>
            <a:r>
              <a:rPr b="1" i="0" lang="en" sz="2000" u="none" cap="none" strike="noStrike">
                <a:solidFill>
                  <a:srgbClr val="000000"/>
                </a:solidFill>
                <a:latin typeface="Bell MT"/>
                <a:ea typeface="Bell MT"/>
                <a:cs typeface="Bell MT"/>
                <a:sym typeface="Bell MT"/>
              </a:rPr>
              <a:t>Estimation helps us to get a general idea about situations involving addition, subtraction, multiplication or division. It can be extremely useful to calculate costs, expenditure, profits, losses, etc. while dealing with the actual numbers.</a:t>
            </a:r>
            <a:endParaRPr/>
          </a:p>
          <a:p>
            <a:pPr indent="0" lvl="0" marL="0" marR="0" rtl="0" algn="just">
              <a:lnSpc>
                <a:spcPct val="150000"/>
              </a:lnSpc>
              <a:spcBef>
                <a:spcPts val="0"/>
              </a:spcBef>
              <a:spcAft>
                <a:spcPts val="0"/>
              </a:spcAft>
              <a:buNone/>
            </a:pPr>
            <a:r>
              <a:t/>
            </a:r>
            <a:endParaRPr b="1" i="0" sz="2000" u="none" cap="none" strike="noStrike">
              <a:solidFill>
                <a:srgbClr val="000000"/>
              </a:solidFill>
              <a:latin typeface="Bell MT"/>
              <a:ea typeface="Bell MT"/>
              <a:cs typeface="Bell MT"/>
              <a:sym typeface="Bell MT"/>
            </a:endParaRPr>
          </a:p>
          <a:p>
            <a:pPr indent="0" lvl="0" marL="0" marR="0" rtl="0" algn="ctr">
              <a:lnSpc>
                <a:spcPct val="150000"/>
              </a:lnSpc>
              <a:spcBef>
                <a:spcPts val="0"/>
              </a:spcBef>
              <a:spcAft>
                <a:spcPts val="0"/>
              </a:spcAft>
              <a:buNone/>
            </a:pPr>
            <a:r>
              <a:rPr b="1" i="0" lang="en" sz="2000" u="none" cap="none" strike="noStrike">
                <a:solidFill>
                  <a:srgbClr val="FF0000"/>
                </a:solidFill>
                <a:latin typeface="Bell MT"/>
                <a:ea typeface="Bell MT"/>
                <a:cs typeface="Bell MT"/>
                <a:sym typeface="Bell MT"/>
              </a:rPr>
              <a:t>An estimation is the answer close to the actual answer.</a:t>
            </a:r>
            <a:endParaRPr/>
          </a:p>
          <a:p>
            <a:pPr indent="0" lvl="0" marL="0" marR="0" rtl="0" algn="just">
              <a:lnSpc>
                <a:spcPct val="15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196850" lvl="0" marL="28575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pic>
        <p:nvPicPr>
          <p:cNvPr descr="C:\Users\Sanjukta Dash\Downloads\images.jpg" id="77" name="Google Shape;77;p20"/>
          <p:cNvPicPr preferRelativeResize="0"/>
          <p:nvPr/>
        </p:nvPicPr>
        <p:blipFill rotWithShape="1">
          <a:blip r:embed="rId4">
            <a:alphaModFix/>
          </a:blip>
          <a:srcRect b="0" l="0" r="0" t="0"/>
          <a:stretch/>
        </p:blipFill>
        <p:spPr>
          <a:xfrm>
            <a:off x="1" y="3762934"/>
            <a:ext cx="1778000" cy="1380565"/>
          </a:xfrm>
          <a:prstGeom prst="rect">
            <a:avLst/>
          </a:prstGeom>
          <a:noFill/>
          <a:ln>
            <a:noFill/>
          </a:ln>
        </p:spPr>
      </p:pic>
      <p:pic>
        <p:nvPicPr>
          <p:cNvPr id="78" name="Google Shape;78;p20"/>
          <p:cNvPicPr preferRelativeResize="0"/>
          <p:nvPr/>
        </p:nvPicPr>
        <p:blipFill rotWithShape="1">
          <a:blip r:embed="rId5">
            <a:alphaModFix/>
          </a:blip>
          <a:srcRect b="0" l="0" r="0" t="0"/>
          <a:stretch/>
        </p:blipFill>
        <p:spPr>
          <a:xfrm>
            <a:off x="7703313" y="228601"/>
            <a:ext cx="1232526" cy="81583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21"/>
          <p:cNvSpPr txBox="1"/>
          <p:nvPr>
            <p:ph type="title"/>
          </p:nvPr>
        </p:nvSpPr>
        <p:spPr>
          <a:xfrm>
            <a:off x="862574" y="184025"/>
            <a:ext cx="65583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ESTIMATION IN NUMBERS OPERATIONS </a:t>
            </a:r>
            <a:endParaRPr b="1" sz="2200">
              <a:solidFill>
                <a:srgbClr val="FF0000"/>
              </a:solidFill>
            </a:endParaRPr>
          </a:p>
        </p:txBody>
      </p:sp>
      <p:sp>
        <p:nvSpPr>
          <p:cNvPr id="84" name="Google Shape;84;p21"/>
          <p:cNvSpPr txBox="1"/>
          <p:nvPr/>
        </p:nvSpPr>
        <p:spPr>
          <a:xfrm>
            <a:off x="5117720" y="2862633"/>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1,00,000</a:t>
            </a:r>
            <a:endParaRPr b="0" i="0" sz="1800" u="none" cap="none" strike="noStrike">
              <a:solidFill>
                <a:srgbClr val="000000"/>
              </a:solidFill>
              <a:latin typeface="Arial"/>
              <a:ea typeface="Arial"/>
              <a:cs typeface="Arial"/>
              <a:sym typeface="Arial"/>
            </a:endParaRPr>
          </a:p>
        </p:txBody>
      </p:sp>
      <p:sp>
        <p:nvSpPr>
          <p:cNvPr id="85" name="Google Shape;85;p21"/>
          <p:cNvSpPr txBox="1"/>
          <p:nvPr/>
        </p:nvSpPr>
        <p:spPr>
          <a:xfrm>
            <a:off x="5118351" y="2395917"/>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8,40,000</a:t>
            </a:r>
            <a:endParaRPr b="0" i="0" sz="1800" u="none" cap="none" strike="noStrike">
              <a:solidFill>
                <a:srgbClr val="000000"/>
              </a:solidFill>
              <a:latin typeface="Arial"/>
              <a:ea typeface="Arial"/>
              <a:cs typeface="Arial"/>
              <a:sym typeface="Arial"/>
            </a:endParaRPr>
          </a:p>
        </p:txBody>
      </p:sp>
      <p:sp>
        <p:nvSpPr>
          <p:cNvPr id="86" name="Google Shape;86;p21"/>
          <p:cNvSpPr txBox="1"/>
          <p:nvPr/>
        </p:nvSpPr>
        <p:spPr>
          <a:xfrm>
            <a:off x="5143120" y="3252099"/>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50,000</a:t>
            </a:r>
            <a:endParaRPr b="0" i="0" sz="1800" u="none" cap="none" strike="noStrike">
              <a:solidFill>
                <a:srgbClr val="000000"/>
              </a:solidFill>
              <a:latin typeface="Arial"/>
              <a:ea typeface="Arial"/>
              <a:cs typeface="Arial"/>
              <a:sym typeface="Arial"/>
            </a:endParaRPr>
          </a:p>
        </p:txBody>
      </p:sp>
      <p:cxnSp>
        <p:nvCxnSpPr>
          <p:cNvPr id="87" name="Google Shape;87;p21"/>
          <p:cNvCxnSpPr/>
          <p:nvPr/>
        </p:nvCxnSpPr>
        <p:spPr>
          <a:xfrm flipH="1" rot="10800000">
            <a:off x="829734" y="3725333"/>
            <a:ext cx="5994400" cy="59267"/>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88" name="Google Shape;88;p21"/>
          <p:cNvSpPr/>
          <p:nvPr/>
        </p:nvSpPr>
        <p:spPr>
          <a:xfrm>
            <a:off x="4944533" y="3158068"/>
            <a:ext cx="220132" cy="254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en" sz="2000" u="none" cap="none" strike="noStrike">
                <a:solidFill>
                  <a:schemeClr val="dk1"/>
                </a:solidFill>
                <a:latin typeface="Arial"/>
                <a:ea typeface="Arial"/>
                <a:cs typeface="Arial"/>
                <a:sym typeface="Arial"/>
              </a:rPr>
              <a:t>+</a:t>
            </a:r>
            <a:endParaRPr b="0" i="0" sz="2000" u="none" cap="none" strike="noStrike">
              <a:solidFill>
                <a:schemeClr val="dk1"/>
              </a:solidFill>
              <a:latin typeface="Arial"/>
              <a:ea typeface="Arial"/>
              <a:cs typeface="Arial"/>
              <a:sym typeface="Arial"/>
            </a:endParaRPr>
          </a:p>
        </p:txBody>
      </p:sp>
      <p:sp>
        <p:nvSpPr>
          <p:cNvPr id="89" name="Google Shape;89;p21"/>
          <p:cNvSpPr txBox="1"/>
          <p:nvPr/>
        </p:nvSpPr>
        <p:spPr>
          <a:xfrm>
            <a:off x="5177617" y="4080784"/>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9,90,000</a:t>
            </a:r>
            <a:endParaRPr b="0" i="0" sz="1800" u="none" cap="none" strike="noStrike">
              <a:solidFill>
                <a:srgbClr val="000000"/>
              </a:solidFill>
              <a:latin typeface="Arial"/>
              <a:ea typeface="Arial"/>
              <a:cs typeface="Arial"/>
              <a:sym typeface="Arial"/>
            </a:endParaRPr>
          </a:p>
        </p:txBody>
      </p:sp>
      <p:sp>
        <p:nvSpPr>
          <p:cNvPr id="90" name="Google Shape;90;p21"/>
          <p:cNvSpPr txBox="1"/>
          <p:nvPr/>
        </p:nvSpPr>
        <p:spPr>
          <a:xfrm>
            <a:off x="2248151" y="4097717"/>
            <a:ext cx="3009649"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So, the estimated sum is =</a:t>
            </a:r>
            <a:endParaRPr b="0" i="0" sz="1800" u="none" cap="none" strike="noStrike">
              <a:solidFill>
                <a:srgbClr val="000000"/>
              </a:solidFill>
              <a:latin typeface="Arial"/>
              <a:ea typeface="Arial"/>
              <a:cs typeface="Arial"/>
              <a:sym typeface="Arial"/>
            </a:endParaRPr>
          </a:p>
        </p:txBody>
      </p:sp>
      <p:pic>
        <p:nvPicPr>
          <p:cNvPr id="91" name="Google Shape;91;p21"/>
          <p:cNvPicPr preferRelativeResize="0"/>
          <p:nvPr/>
        </p:nvPicPr>
        <p:blipFill rotWithShape="1">
          <a:blip r:embed="rId3">
            <a:alphaModFix/>
          </a:blip>
          <a:srcRect b="0" l="0" r="0" t="0"/>
          <a:stretch/>
        </p:blipFill>
        <p:spPr>
          <a:xfrm>
            <a:off x="7703313" y="228601"/>
            <a:ext cx="1232526" cy="81583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5"/>
                                        </p:tgtEl>
                                        <p:attrNameLst>
                                          <p:attrName>style.visibility</p:attrName>
                                        </p:attrNameLst>
                                      </p:cBhvr>
                                      <p:to>
                                        <p:strVal val="visible"/>
                                      </p:to>
                                    </p:set>
                                    <p:animEffect filter="fade" transition="in">
                                      <p:cBhvr>
                                        <p:cTn dur="2000"/>
                                        <p:tgtEl>
                                          <p:spTgt spid="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4"/>
                                        </p:tgtEl>
                                        <p:attrNameLst>
                                          <p:attrName>style.visibility</p:attrName>
                                        </p:attrNameLst>
                                      </p:cBhvr>
                                      <p:to>
                                        <p:strVal val="visible"/>
                                      </p:to>
                                    </p:set>
                                    <p:animEffect filter="fade" transition="in">
                                      <p:cBhvr>
                                        <p:cTn dur="2000"/>
                                        <p:tgtEl>
                                          <p:spTgt spid="8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6"/>
                                        </p:tgtEl>
                                        <p:attrNameLst>
                                          <p:attrName>style.visibility</p:attrName>
                                        </p:attrNameLst>
                                      </p:cBhvr>
                                      <p:to>
                                        <p:strVal val="visible"/>
                                      </p:to>
                                    </p:set>
                                    <p:animEffect filter="fade" transition="in">
                                      <p:cBhvr>
                                        <p:cTn dur="2000"/>
                                        <p:tgtEl>
                                          <p:spTgt spid="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gtEl>
                                        <p:attrNameLst>
                                          <p:attrName>style.visibility</p:attrName>
                                        </p:attrNameLst>
                                      </p:cBhvr>
                                      <p:to>
                                        <p:strVal val="visible"/>
                                      </p:to>
                                    </p:set>
                                    <p:animEffect filter="fade" transition="in">
                                      <p:cBhvr>
                                        <p:cTn dur="2000"/>
                                        <p:tgtEl>
                                          <p:spTgt spid="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
                                        </p:tgtEl>
                                        <p:attrNameLst>
                                          <p:attrName>style.visibility</p:attrName>
                                        </p:attrNameLst>
                                      </p:cBhvr>
                                      <p:to>
                                        <p:strVal val="visible"/>
                                      </p:to>
                                    </p:set>
                                    <p:animEffect filter="fade" transition="in">
                                      <p:cBhvr>
                                        <p:cTn dur="2000"/>
                                        <p:tgtEl>
                                          <p:spTgt spid="8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2000"/>
                                        <p:tgtEl>
                                          <p:spTgt spid="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2000"/>
                                        <p:tgtEl>
                                          <p:spTgt spid="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2"/>
          <p:cNvSpPr txBox="1"/>
          <p:nvPr>
            <p:ph type="title"/>
          </p:nvPr>
        </p:nvSpPr>
        <p:spPr>
          <a:xfrm>
            <a:off x="862574" y="184025"/>
            <a:ext cx="63207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ESTIMATION IN NUMBERS OPERATIONS </a:t>
            </a:r>
            <a:endParaRPr b="1" sz="2200">
              <a:solidFill>
                <a:srgbClr val="FF0000"/>
              </a:solidFill>
            </a:endParaRPr>
          </a:p>
        </p:txBody>
      </p:sp>
      <p:sp>
        <p:nvSpPr>
          <p:cNvPr id="97" name="Google Shape;97;p22"/>
          <p:cNvSpPr txBox="1"/>
          <p:nvPr>
            <p:ph idx="1" type="body"/>
          </p:nvPr>
        </p:nvSpPr>
        <p:spPr>
          <a:xfrm>
            <a:off x="440267" y="677333"/>
            <a:ext cx="8280400" cy="3865407"/>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rPr>
              <a:t>EXAMPLE 2  </a:t>
            </a:r>
            <a:endParaRPr/>
          </a:p>
          <a:p>
            <a:pPr indent="-342900" lvl="0" marL="457200" rtl="0" algn="l">
              <a:lnSpc>
                <a:spcPct val="150000"/>
              </a:lnSpc>
              <a:spcBef>
                <a:spcPts val="0"/>
              </a:spcBef>
              <a:spcAft>
                <a:spcPts val="0"/>
              </a:spcAft>
              <a:buSzPts val="1800"/>
              <a:buNone/>
            </a:pPr>
            <a:r>
              <a:rPr b="1" lang="en">
                <a:solidFill>
                  <a:srgbClr val="FF0000"/>
                </a:solidFill>
              </a:rPr>
              <a:t>Estimate the difference to the nearest 1000 and verify if the esimated</a:t>
            </a:r>
            <a:endParaRPr b="1">
              <a:solidFill>
                <a:srgbClr val="FF0000"/>
              </a:solidFill>
            </a:endParaRPr>
          </a:p>
          <a:p>
            <a:pPr indent="-342900" lvl="0" marL="457200" rtl="0" algn="l">
              <a:lnSpc>
                <a:spcPct val="150000"/>
              </a:lnSpc>
              <a:spcBef>
                <a:spcPts val="0"/>
              </a:spcBef>
              <a:spcAft>
                <a:spcPts val="0"/>
              </a:spcAft>
              <a:buSzPts val="1800"/>
              <a:buNone/>
            </a:pPr>
            <a:r>
              <a:rPr b="1" lang="en">
                <a:solidFill>
                  <a:srgbClr val="FF0000"/>
                </a:solidFill>
              </a:rPr>
              <a:t>difference is close to the actual difference.</a:t>
            </a:r>
            <a:endParaRPr/>
          </a:p>
          <a:p>
            <a:pPr indent="-342900" lvl="0" marL="457200" rtl="0" algn="l">
              <a:lnSpc>
                <a:spcPct val="150000"/>
              </a:lnSpc>
              <a:spcBef>
                <a:spcPts val="0"/>
              </a:spcBef>
              <a:spcAft>
                <a:spcPts val="0"/>
              </a:spcAft>
              <a:buSzPts val="1800"/>
              <a:buNone/>
            </a:pPr>
            <a:r>
              <a:rPr b="1" lang="en">
                <a:solidFill>
                  <a:srgbClr val="FF0000"/>
                </a:solidFill>
              </a:rPr>
              <a:t>		88,303 – 69,796</a:t>
            </a:r>
            <a:endParaRPr/>
          </a:p>
          <a:p>
            <a:pPr indent="-342900" lvl="0" marL="457200" rtl="0" algn="l">
              <a:lnSpc>
                <a:spcPct val="150000"/>
              </a:lnSpc>
              <a:spcBef>
                <a:spcPts val="0"/>
              </a:spcBef>
              <a:spcAft>
                <a:spcPts val="0"/>
              </a:spcAft>
              <a:buSzPts val="1800"/>
              <a:buNone/>
            </a:pPr>
            <a:r>
              <a:rPr b="1" lang="en">
                <a:solidFill>
                  <a:schemeClr val="dk1"/>
                </a:solidFill>
              </a:rPr>
              <a:t>Solution :</a:t>
            </a:r>
            <a:endParaRPr/>
          </a:p>
          <a:p>
            <a:pPr indent="-342900" lvl="0" marL="457200" rtl="0" algn="l">
              <a:lnSpc>
                <a:spcPct val="150000"/>
              </a:lnSpc>
              <a:spcBef>
                <a:spcPts val="0"/>
              </a:spcBef>
              <a:spcAft>
                <a:spcPts val="0"/>
              </a:spcAft>
              <a:buSzPts val="1800"/>
              <a:buNone/>
            </a:pPr>
            <a:r>
              <a:rPr lang="en">
                <a:solidFill>
                  <a:schemeClr val="dk1"/>
                </a:solidFill>
              </a:rPr>
              <a:t>88,303 rounding off to the nearest 1,000	=</a:t>
            </a:r>
            <a:endParaRPr/>
          </a:p>
          <a:p>
            <a:pPr indent="-342900" lvl="0" marL="457200" rtl="0" algn="l">
              <a:lnSpc>
                <a:spcPct val="150000"/>
              </a:lnSpc>
              <a:spcBef>
                <a:spcPts val="0"/>
              </a:spcBef>
              <a:spcAft>
                <a:spcPts val="0"/>
              </a:spcAft>
              <a:buSzPts val="1800"/>
              <a:buNone/>
            </a:pPr>
            <a:r>
              <a:rPr lang="en">
                <a:solidFill>
                  <a:schemeClr val="dk1"/>
                </a:solidFill>
              </a:rPr>
              <a:t>69,796 rounding off to the nearest 1,000	=</a:t>
            </a:r>
            <a:endParaRPr/>
          </a:p>
          <a:p>
            <a:pPr indent="-342900" lvl="0" marL="457200" rtl="0" algn="l">
              <a:lnSpc>
                <a:spcPct val="150000"/>
              </a:lnSpc>
              <a:spcBef>
                <a:spcPts val="0"/>
              </a:spcBef>
              <a:spcAft>
                <a:spcPts val="0"/>
              </a:spcAft>
              <a:buSzPts val="1800"/>
              <a:buNone/>
            </a:pPr>
            <a:r>
              <a:t/>
            </a:r>
            <a:endParaRPr>
              <a:solidFill>
                <a:schemeClr val="dk1"/>
              </a:solidFill>
            </a:endParaRPr>
          </a:p>
          <a:p>
            <a:pPr indent="-342900" lvl="0" marL="457200" rtl="0" algn="l">
              <a:lnSpc>
                <a:spcPct val="150000"/>
              </a:lnSpc>
              <a:spcBef>
                <a:spcPts val="0"/>
              </a:spcBef>
              <a:spcAft>
                <a:spcPts val="0"/>
              </a:spcAft>
              <a:buSzPts val="1800"/>
              <a:buNone/>
            </a:pPr>
            <a:r>
              <a:rPr lang="en">
                <a:solidFill>
                  <a:schemeClr val="dk1"/>
                </a:solidFill>
              </a:rPr>
              <a:t>			</a:t>
            </a:r>
            <a:endParaRPr/>
          </a:p>
        </p:txBody>
      </p:sp>
      <p:sp>
        <p:nvSpPr>
          <p:cNvPr id="98" name="Google Shape;98;p22"/>
          <p:cNvSpPr txBox="1"/>
          <p:nvPr/>
        </p:nvSpPr>
        <p:spPr>
          <a:xfrm>
            <a:off x="5617253" y="3311366"/>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70,000</a:t>
            </a:r>
            <a:endParaRPr b="0" i="0" sz="1800" u="none" cap="none" strike="noStrike">
              <a:solidFill>
                <a:srgbClr val="000000"/>
              </a:solidFill>
              <a:latin typeface="Arial"/>
              <a:ea typeface="Arial"/>
              <a:cs typeface="Arial"/>
              <a:sym typeface="Arial"/>
            </a:endParaRPr>
          </a:p>
        </p:txBody>
      </p:sp>
      <p:sp>
        <p:nvSpPr>
          <p:cNvPr id="99" name="Google Shape;99;p22"/>
          <p:cNvSpPr txBox="1"/>
          <p:nvPr/>
        </p:nvSpPr>
        <p:spPr>
          <a:xfrm>
            <a:off x="5609417" y="2827717"/>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88,000</a:t>
            </a:r>
            <a:endParaRPr b="0" i="0" sz="1800" u="none" cap="none" strike="noStrike">
              <a:solidFill>
                <a:srgbClr val="000000"/>
              </a:solidFill>
              <a:latin typeface="Arial"/>
              <a:ea typeface="Arial"/>
              <a:cs typeface="Arial"/>
              <a:sym typeface="Arial"/>
            </a:endParaRPr>
          </a:p>
        </p:txBody>
      </p:sp>
      <p:sp>
        <p:nvSpPr>
          <p:cNvPr id="100" name="Google Shape;100;p22"/>
          <p:cNvSpPr txBox="1"/>
          <p:nvPr/>
        </p:nvSpPr>
        <p:spPr>
          <a:xfrm>
            <a:off x="5464853" y="4014099"/>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18,000</a:t>
            </a:r>
            <a:endParaRPr b="0" i="0" sz="1800" u="none" cap="none" strike="noStrike">
              <a:solidFill>
                <a:srgbClr val="000000"/>
              </a:solidFill>
              <a:latin typeface="Arial"/>
              <a:ea typeface="Arial"/>
              <a:cs typeface="Arial"/>
              <a:sym typeface="Arial"/>
            </a:endParaRPr>
          </a:p>
        </p:txBody>
      </p:sp>
      <p:cxnSp>
        <p:nvCxnSpPr>
          <p:cNvPr id="101" name="Google Shape;101;p22"/>
          <p:cNvCxnSpPr/>
          <p:nvPr/>
        </p:nvCxnSpPr>
        <p:spPr>
          <a:xfrm flipH="1" rot="10800000">
            <a:off x="931333" y="3742267"/>
            <a:ext cx="5994400" cy="59267"/>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102" name="Google Shape;102;p22"/>
          <p:cNvSpPr/>
          <p:nvPr/>
        </p:nvSpPr>
        <p:spPr>
          <a:xfrm>
            <a:off x="5342466" y="3208869"/>
            <a:ext cx="296333" cy="254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en" sz="2400" u="none" cap="none" strike="noStrike">
                <a:solidFill>
                  <a:schemeClr val="dk1"/>
                </a:solidFill>
                <a:latin typeface="Arial"/>
                <a:ea typeface="Arial"/>
                <a:cs typeface="Arial"/>
                <a:sym typeface="Arial"/>
              </a:rPr>
              <a:t>-</a:t>
            </a:r>
            <a:endParaRPr b="0" i="0" sz="2400" u="none" cap="none" strike="noStrike">
              <a:solidFill>
                <a:schemeClr val="dk1"/>
              </a:solidFill>
              <a:latin typeface="Arial"/>
              <a:ea typeface="Arial"/>
              <a:cs typeface="Arial"/>
              <a:sym typeface="Arial"/>
            </a:endParaRPr>
          </a:p>
        </p:txBody>
      </p:sp>
      <p:sp>
        <p:nvSpPr>
          <p:cNvPr id="103" name="Google Shape;103;p22"/>
          <p:cNvSpPr txBox="1"/>
          <p:nvPr/>
        </p:nvSpPr>
        <p:spPr>
          <a:xfrm>
            <a:off x="2645453" y="4014099"/>
            <a:ext cx="312034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The estimated difference  =</a:t>
            </a:r>
            <a:endParaRPr b="0" i="0" sz="1800" u="none" cap="none" strike="noStrike">
              <a:solidFill>
                <a:srgbClr val="000000"/>
              </a:solidFill>
              <a:latin typeface="Arial"/>
              <a:ea typeface="Arial"/>
              <a:cs typeface="Arial"/>
              <a:sym typeface="Arial"/>
            </a:endParaRPr>
          </a:p>
        </p:txBody>
      </p:sp>
      <p:pic>
        <p:nvPicPr>
          <p:cNvPr id="104" name="Google Shape;104;p22"/>
          <p:cNvPicPr preferRelativeResize="0"/>
          <p:nvPr/>
        </p:nvPicPr>
        <p:blipFill rotWithShape="1">
          <a:blip r:embed="rId3">
            <a:alphaModFix/>
          </a:blip>
          <a:srcRect b="0" l="0" r="0" t="0"/>
          <a:stretch/>
        </p:blipFill>
        <p:spPr>
          <a:xfrm>
            <a:off x="7703313" y="228601"/>
            <a:ext cx="1232526" cy="81583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2000"/>
                                        <p:tgtEl>
                                          <p:spTgt spid="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8"/>
                                        </p:tgtEl>
                                        <p:attrNameLst>
                                          <p:attrName>style.visibility</p:attrName>
                                        </p:attrNameLst>
                                      </p:cBhvr>
                                      <p:to>
                                        <p:strVal val="visible"/>
                                      </p:to>
                                    </p:set>
                                    <p:animEffect filter="fade" transition="in">
                                      <p:cBhvr>
                                        <p:cTn dur="2000"/>
                                        <p:tgtEl>
                                          <p:spTgt spid="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2"/>
                                        </p:tgtEl>
                                        <p:attrNameLst>
                                          <p:attrName>style.visibility</p:attrName>
                                        </p:attrNameLst>
                                      </p:cBhvr>
                                      <p:to>
                                        <p:strVal val="visible"/>
                                      </p:to>
                                    </p:set>
                                    <p:animEffect filter="fade" transition="in">
                                      <p:cBhvr>
                                        <p:cTn dur="2000"/>
                                        <p:tgtEl>
                                          <p:spTgt spid="10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1"/>
                                        </p:tgtEl>
                                        <p:attrNameLst>
                                          <p:attrName>style.visibility</p:attrName>
                                        </p:attrNameLst>
                                      </p:cBhvr>
                                      <p:to>
                                        <p:strVal val="visible"/>
                                      </p:to>
                                    </p:set>
                                    <p:animEffect filter="fade" transition="in">
                                      <p:cBhvr>
                                        <p:cTn dur="2000"/>
                                        <p:tgtEl>
                                          <p:spTgt spid="1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3"/>
                                        </p:tgtEl>
                                        <p:attrNameLst>
                                          <p:attrName>style.visibility</p:attrName>
                                        </p:attrNameLst>
                                      </p:cBhvr>
                                      <p:to>
                                        <p:strVal val="visible"/>
                                      </p:to>
                                    </p:set>
                                    <p:animEffect filter="fade" transition="in">
                                      <p:cBhvr>
                                        <p:cTn dur="2000"/>
                                        <p:tgtEl>
                                          <p:spTgt spid="1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gtEl>
                                        <p:attrNameLst>
                                          <p:attrName>style.visibility</p:attrName>
                                        </p:attrNameLst>
                                      </p:cBhvr>
                                      <p:to>
                                        <p:strVal val="visible"/>
                                      </p:to>
                                    </p:set>
                                    <p:animEffect filter="fade" transition="in">
                                      <p:cBhvr>
                                        <p:cTn dur="2000"/>
                                        <p:tgtEl>
                                          <p:spTgt spid="10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3"/>
          <p:cNvSpPr txBox="1"/>
          <p:nvPr>
            <p:ph type="title"/>
          </p:nvPr>
        </p:nvSpPr>
        <p:spPr>
          <a:xfrm>
            <a:off x="862574" y="184025"/>
            <a:ext cx="64494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ESTIMATION IN NUMBERS OPERATIONS </a:t>
            </a:r>
            <a:endParaRPr b="1" sz="2200">
              <a:solidFill>
                <a:srgbClr val="FF0000"/>
              </a:solidFill>
            </a:endParaRPr>
          </a:p>
        </p:txBody>
      </p:sp>
      <p:sp>
        <p:nvSpPr>
          <p:cNvPr id="110" name="Google Shape;110;p23"/>
          <p:cNvSpPr txBox="1"/>
          <p:nvPr>
            <p:ph idx="1" type="body"/>
          </p:nvPr>
        </p:nvSpPr>
        <p:spPr>
          <a:xfrm>
            <a:off x="516467" y="643467"/>
            <a:ext cx="8280300" cy="389940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chemeClr val="dk1"/>
                </a:solidFill>
              </a:rPr>
              <a:t>Solution :</a:t>
            </a:r>
            <a:endParaRPr/>
          </a:p>
          <a:p>
            <a:pPr indent="-342900" lvl="0" marL="457200" rtl="0" algn="l">
              <a:lnSpc>
                <a:spcPct val="150000"/>
              </a:lnSpc>
              <a:spcBef>
                <a:spcPts val="0"/>
              </a:spcBef>
              <a:spcAft>
                <a:spcPts val="0"/>
              </a:spcAft>
              <a:buSzPts val="1800"/>
              <a:buNone/>
            </a:pPr>
            <a:r>
              <a:t/>
            </a:r>
            <a:endParaRPr>
              <a:solidFill>
                <a:schemeClr val="dk1"/>
              </a:solidFill>
            </a:endParaRPr>
          </a:p>
          <a:p>
            <a:pPr indent="-342900" lvl="0" marL="457200" rtl="0" algn="l">
              <a:lnSpc>
                <a:spcPct val="150000"/>
              </a:lnSpc>
              <a:spcBef>
                <a:spcPts val="0"/>
              </a:spcBef>
              <a:spcAft>
                <a:spcPts val="0"/>
              </a:spcAft>
              <a:buSzPts val="1800"/>
              <a:buNone/>
            </a:pPr>
            <a:r>
              <a:rPr lang="en">
                <a:solidFill>
                  <a:schemeClr val="dk1"/>
                </a:solidFill>
              </a:rPr>
              <a:t>			 </a:t>
            </a:r>
            <a:endParaRPr/>
          </a:p>
          <a:p>
            <a:pPr indent="-342900" lvl="0" marL="457200" rtl="0" algn="l">
              <a:lnSpc>
                <a:spcPct val="150000"/>
              </a:lnSpc>
              <a:spcBef>
                <a:spcPts val="0"/>
              </a:spcBef>
              <a:spcAft>
                <a:spcPts val="0"/>
              </a:spcAft>
              <a:buSzPts val="1800"/>
              <a:buNone/>
            </a:pPr>
            <a:r>
              <a:t/>
            </a:r>
            <a:endParaRPr>
              <a:solidFill>
                <a:schemeClr val="dk1"/>
              </a:solidFill>
            </a:endParaRPr>
          </a:p>
          <a:p>
            <a:pPr indent="-342900" lvl="0" marL="457200" rtl="0" algn="l">
              <a:lnSpc>
                <a:spcPct val="150000"/>
              </a:lnSpc>
              <a:spcBef>
                <a:spcPts val="0"/>
              </a:spcBef>
              <a:spcAft>
                <a:spcPts val="0"/>
              </a:spcAft>
              <a:buSzPts val="1800"/>
              <a:buNone/>
            </a:pPr>
            <a:r>
              <a:t/>
            </a:r>
            <a:endParaRPr>
              <a:solidFill>
                <a:schemeClr val="dk1"/>
              </a:solidFill>
            </a:endParaRPr>
          </a:p>
          <a:p>
            <a:pPr indent="-342900" lvl="0" marL="457200" rtl="0" algn="l">
              <a:lnSpc>
                <a:spcPct val="150000"/>
              </a:lnSpc>
              <a:spcBef>
                <a:spcPts val="0"/>
              </a:spcBef>
              <a:spcAft>
                <a:spcPts val="0"/>
              </a:spcAft>
              <a:buSzPts val="1800"/>
              <a:buNone/>
            </a:pPr>
            <a:r>
              <a:t/>
            </a:r>
            <a:endParaRPr>
              <a:solidFill>
                <a:schemeClr val="dk1"/>
              </a:solidFill>
            </a:endParaRPr>
          </a:p>
          <a:p>
            <a:pPr indent="-342900" lvl="0" marL="457200" rtl="0" algn="l">
              <a:lnSpc>
                <a:spcPct val="150000"/>
              </a:lnSpc>
              <a:spcBef>
                <a:spcPts val="0"/>
              </a:spcBef>
              <a:spcAft>
                <a:spcPts val="0"/>
              </a:spcAft>
              <a:buSzPts val="1800"/>
              <a:buNone/>
            </a:pPr>
            <a:r>
              <a:t/>
            </a:r>
            <a:endParaRPr>
              <a:solidFill>
                <a:schemeClr val="dk1"/>
              </a:solidFill>
            </a:endParaRPr>
          </a:p>
          <a:p>
            <a:pPr indent="-342900" lvl="0" marL="457200" rtl="0" algn="l">
              <a:lnSpc>
                <a:spcPct val="150000"/>
              </a:lnSpc>
              <a:spcBef>
                <a:spcPts val="0"/>
              </a:spcBef>
              <a:spcAft>
                <a:spcPts val="0"/>
              </a:spcAft>
              <a:buSzPts val="1800"/>
              <a:buNone/>
            </a:pPr>
            <a:r>
              <a:t/>
            </a:r>
            <a:endParaRPr>
              <a:solidFill>
                <a:schemeClr val="dk1"/>
              </a:solidFill>
            </a:endParaRPr>
          </a:p>
          <a:p>
            <a:pPr indent="-342900" lvl="0" marL="457200" rtl="0" algn="l">
              <a:lnSpc>
                <a:spcPct val="150000"/>
              </a:lnSpc>
              <a:spcBef>
                <a:spcPts val="0"/>
              </a:spcBef>
              <a:spcAft>
                <a:spcPts val="0"/>
              </a:spcAft>
              <a:buSzPts val="1800"/>
              <a:buNone/>
            </a:pPr>
            <a:r>
              <a:rPr lang="en">
                <a:solidFill>
                  <a:schemeClr val="dk1"/>
                </a:solidFill>
              </a:rPr>
              <a:t> </a:t>
            </a:r>
            <a:endParaRPr/>
          </a:p>
        </p:txBody>
      </p:sp>
      <p:sp>
        <p:nvSpPr>
          <p:cNvPr id="111" name="Google Shape;111;p23"/>
          <p:cNvSpPr txBox="1"/>
          <p:nvPr/>
        </p:nvSpPr>
        <p:spPr>
          <a:xfrm>
            <a:off x="2467652" y="1804300"/>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69,796</a:t>
            </a:r>
            <a:endParaRPr b="0" i="0" sz="1800" u="none" cap="none" strike="noStrike">
              <a:solidFill>
                <a:srgbClr val="000000"/>
              </a:solidFill>
              <a:latin typeface="Arial"/>
              <a:ea typeface="Arial"/>
              <a:cs typeface="Arial"/>
              <a:sym typeface="Arial"/>
            </a:endParaRPr>
          </a:p>
        </p:txBody>
      </p:sp>
      <p:sp>
        <p:nvSpPr>
          <p:cNvPr id="112" name="Google Shape;112;p23"/>
          <p:cNvSpPr txBox="1"/>
          <p:nvPr/>
        </p:nvSpPr>
        <p:spPr>
          <a:xfrm>
            <a:off x="2476749" y="1354517"/>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88,303</a:t>
            </a:r>
            <a:endParaRPr b="0" i="0" sz="1800" u="none" cap="none" strike="noStrike">
              <a:solidFill>
                <a:srgbClr val="000000"/>
              </a:solidFill>
              <a:latin typeface="Arial"/>
              <a:ea typeface="Arial"/>
              <a:cs typeface="Arial"/>
              <a:sym typeface="Arial"/>
            </a:endParaRPr>
          </a:p>
        </p:txBody>
      </p:sp>
      <p:sp>
        <p:nvSpPr>
          <p:cNvPr id="113" name="Google Shape;113;p23"/>
          <p:cNvSpPr txBox="1"/>
          <p:nvPr/>
        </p:nvSpPr>
        <p:spPr>
          <a:xfrm>
            <a:off x="2272920" y="2363099"/>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18,507</a:t>
            </a:r>
            <a:endParaRPr b="0" i="0" sz="1800" u="none" cap="none" strike="noStrike">
              <a:solidFill>
                <a:srgbClr val="000000"/>
              </a:solidFill>
              <a:latin typeface="Arial"/>
              <a:ea typeface="Arial"/>
              <a:cs typeface="Arial"/>
              <a:sym typeface="Arial"/>
            </a:endParaRPr>
          </a:p>
        </p:txBody>
      </p:sp>
      <p:cxnSp>
        <p:nvCxnSpPr>
          <p:cNvPr id="114" name="Google Shape;114;p23"/>
          <p:cNvCxnSpPr/>
          <p:nvPr/>
        </p:nvCxnSpPr>
        <p:spPr>
          <a:xfrm flipH="1" rot="10800000">
            <a:off x="2040467" y="2235200"/>
            <a:ext cx="1710267" cy="25402"/>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115" name="Google Shape;115;p23"/>
          <p:cNvSpPr/>
          <p:nvPr/>
        </p:nvSpPr>
        <p:spPr>
          <a:xfrm>
            <a:off x="2099733" y="1803402"/>
            <a:ext cx="296333" cy="254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en" sz="2400" u="none" cap="none" strike="noStrike">
                <a:solidFill>
                  <a:schemeClr val="dk1"/>
                </a:solidFill>
                <a:latin typeface="Arial"/>
                <a:ea typeface="Arial"/>
                <a:cs typeface="Arial"/>
                <a:sym typeface="Arial"/>
              </a:rPr>
              <a:t>-</a:t>
            </a:r>
            <a:endParaRPr b="0" i="0" sz="2400" u="none" cap="none" strike="noStrike">
              <a:solidFill>
                <a:schemeClr val="dk1"/>
              </a:solidFill>
              <a:latin typeface="Arial"/>
              <a:ea typeface="Arial"/>
              <a:cs typeface="Arial"/>
              <a:sym typeface="Arial"/>
            </a:endParaRPr>
          </a:p>
        </p:txBody>
      </p:sp>
      <p:sp>
        <p:nvSpPr>
          <p:cNvPr id="116" name="Google Shape;116;p23"/>
          <p:cNvSpPr/>
          <p:nvPr/>
        </p:nvSpPr>
        <p:spPr>
          <a:xfrm>
            <a:off x="913452" y="2914334"/>
            <a:ext cx="2730235" cy="507831"/>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rgbClr val="000000"/>
              </a:buClr>
              <a:buSzPts val="1800"/>
              <a:buFont typeface="Arial"/>
              <a:buNone/>
            </a:pPr>
            <a:r>
              <a:rPr b="0" i="0" lang="en" sz="1800" u="none" cap="none" strike="noStrike">
                <a:solidFill>
                  <a:schemeClr val="dk1"/>
                </a:solidFill>
                <a:latin typeface="Arial"/>
                <a:ea typeface="Arial"/>
                <a:cs typeface="Arial"/>
                <a:sym typeface="Arial"/>
              </a:rPr>
              <a:t>The actual  difference  = </a:t>
            </a:r>
            <a:endParaRPr/>
          </a:p>
        </p:txBody>
      </p:sp>
      <p:sp>
        <p:nvSpPr>
          <p:cNvPr id="117" name="Google Shape;117;p23"/>
          <p:cNvSpPr txBox="1"/>
          <p:nvPr/>
        </p:nvSpPr>
        <p:spPr>
          <a:xfrm>
            <a:off x="3602187" y="2981166"/>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18,507</a:t>
            </a:r>
            <a:endParaRPr b="0" i="0" sz="1800" u="none" cap="none" strike="noStrike">
              <a:solidFill>
                <a:srgbClr val="000000"/>
              </a:solidFill>
              <a:latin typeface="Arial"/>
              <a:ea typeface="Arial"/>
              <a:cs typeface="Arial"/>
              <a:sym typeface="Arial"/>
            </a:endParaRPr>
          </a:p>
        </p:txBody>
      </p:sp>
      <p:sp>
        <p:nvSpPr>
          <p:cNvPr id="118" name="Google Shape;118;p23"/>
          <p:cNvSpPr txBox="1"/>
          <p:nvPr/>
        </p:nvSpPr>
        <p:spPr>
          <a:xfrm>
            <a:off x="1002920" y="3556899"/>
            <a:ext cx="7463747" cy="6463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So, 18,000 is close to the actual difference </a:t>
            </a:r>
            <a:endParaRPr/>
          </a:p>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i.e. 18,507</a:t>
            </a:r>
            <a:endParaRPr b="0" i="0" sz="1800" u="none" cap="none" strike="noStrike">
              <a:solidFill>
                <a:srgbClr val="000000"/>
              </a:solidFill>
              <a:latin typeface="Arial"/>
              <a:ea typeface="Arial"/>
              <a:cs typeface="Arial"/>
              <a:sym typeface="Arial"/>
            </a:endParaRPr>
          </a:p>
        </p:txBody>
      </p:sp>
      <p:pic>
        <p:nvPicPr>
          <p:cNvPr id="119" name="Google Shape;119;p23"/>
          <p:cNvPicPr preferRelativeResize="0"/>
          <p:nvPr/>
        </p:nvPicPr>
        <p:blipFill rotWithShape="1">
          <a:blip r:embed="rId3">
            <a:alphaModFix/>
          </a:blip>
          <a:srcRect b="0" l="0" r="0" t="0"/>
          <a:stretch/>
        </p:blipFill>
        <p:spPr>
          <a:xfrm>
            <a:off x="7703313" y="228601"/>
            <a:ext cx="1232526" cy="81583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2"/>
                                        </p:tgtEl>
                                        <p:attrNameLst>
                                          <p:attrName>style.visibility</p:attrName>
                                        </p:attrNameLst>
                                      </p:cBhvr>
                                      <p:to>
                                        <p:strVal val="visible"/>
                                      </p:to>
                                    </p:set>
                                    <p:animEffect filter="fade" transition="in">
                                      <p:cBhvr>
                                        <p:cTn dur="2000"/>
                                        <p:tgtEl>
                                          <p:spTgt spid="1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2000"/>
                                        <p:tgtEl>
                                          <p:spTgt spid="1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5"/>
                                        </p:tgtEl>
                                        <p:attrNameLst>
                                          <p:attrName>style.visibility</p:attrName>
                                        </p:attrNameLst>
                                      </p:cBhvr>
                                      <p:to>
                                        <p:strVal val="visible"/>
                                      </p:to>
                                    </p:set>
                                    <p:animEffect filter="fade" transition="in">
                                      <p:cBhvr>
                                        <p:cTn dur="2000"/>
                                        <p:tgtEl>
                                          <p:spTgt spid="1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2000"/>
                                        <p:tgtEl>
                                          <p:spTgt spid="1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3"/>
                                        </p:tgtEl>
                                        <p:attrNameLst>
                                          <p:attrName>style.visibility</p:attrName>
                                        </p:attrNameLst>
                                      </p:cBhvr>
                                      <p:to>
                                        <p:strVal val="visible"/>
                                      </p:to>
                                    </p:set>
                                    <p:animEffect filter="fade" transition="in">
                                      <p:cBhvr>
                                        <p:cTn dur="2000"/>
                                        <p:tgtEl>
                                          <p:spTgt spid="1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6"/>
                                        </p:tgtEl>
                                        <p:attrNameLst>
                                          <p:attrName>style.visibility</p:attrName>
                                        </p:attrNameLst>
                                      </p:cBhvr>
                                      <p:to>
                                        <p:strVal val="visible"/>
                                      </p:to>
                                    </p:set>
                                    <p:animEffect filter="fade" transition="in">
                                      <p:cBhvr>
                                        <p:cTn dur="2000"/>
                                        <p:tgtEl>
                                          <p:spTgt spid="1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7"/>
                                        </p:tgtEl>
                                        <p:attrNameLst>
                                          <p:attrName>style.visibility</p:attrName>
                                        </p:attrNameLst>
                                      </p:cBhvr>
                                      <p:to>
                                        <p:strVal val="visible"/>
                                      </p:to>
                                    </p:set>
                                    <p:animEffect filter="fade" transition="in">
                                      <p:cBhvr>
                                        <p:cTn dur="2000"/>
                                        <p:tgtEl>
                                          <p:spTgt spid="11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2000"/>
                                        <p:tgtEl>
                                          <p:spTgt spid="11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4"/>
          <p:cNvSpPr txBox="1"/>
          <p:nvPr>
            <p:ph type="title"/>
          </p:nvPr>
        </p:nvSpPr>
        <p:spPr>
          <a:xfrm>
            <a:off x="862574" y="184025"/>
            <a:ext cx="66129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ESTIMATION IN NUMBERS OPERATIONS </a:t>
            </a:r>
            <a:endParaRPr b="1" sz="2200">
              <a:solidFill>
                <a:srgbClr val="FF0000"/>
              </a:solidFill>
            </a:endParaRPr>
          </a:p>
        </p:txBody>
      </p:sp>
      <p:sp>
        <p:nvSpPr>
          <p:cNvPr id="125" name="Google Shape;125;p24"/>
          <p:cNvSpPr txBox="1"/>
          <p:nvPr>
            <p:ph idx="1" type="body"/>
          </p:nvPr>
        </p:nvSpPr>
        <p:spPr>
          <a:xfrm>
            <a:off x="355600" y="812800"/>
            <a:ext cx="8398933" cy="4330700"/>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1800"/>
              <a:buNone/>
            </a:pPr>
            <a:r>
              <a:rPr b="1" lang="en">
                <a:solidFill>
                  <a:srgbClr val="FF0000"/>
                </a:solidFill>
              </a:rPr>
              <a:t>EXAMPLE 3  </a:t>
            </a:r>
            <a:endParaRPr/>
          </a:p>
          <a:p>
            <a:pPr indent="-342900" lvl="0" marL="457200" rtl="0" algn="just">
              <a:lnSpc>
                <a:spcPct val="100000"/>
              </a:lnSpc>
              <a:spcBef>
                <a:spcPts val="0"/>
              </a:spcBef>
              <a:spcAft>
                <a:spcPts val="0"/>
              </a:spcAft>
              <a:buSzPts val="1800"/>
              <a:buNone/>
            </a:pPr>
            <a:r>
              <a:rPr b="1" lang="en">
                <a:solidFill>
                  <a:srgbClr val="FF0000"/>
                </a:solidFill>
              </a:rPr>
              <a:t>	Estimate the following by rounding off the multiplicand and the dividend to the nearest 100 and find the difference between the estimated and the actual answer.</a:t>
            </a:r>
            <a:endParaRPr/>
          </a:p>
          <a:p>
            <a:pPr indent="-342900" lvl="0" marL="457200" rtl="0" algn="l">
              <a:lnSpc>
                <a:spcPct val="150000"/>
              </a:lnSpc>
              <a:spcBef>
                <a:spcPts val="0"/>
              </a:spcBef>
              <a:spcAft>
                <a:spcPts val="0"/>
              </a:spcAft>
              <a:buSzPts val="1800"/>
              <a:buNone/>
            </a:pPr>
            <a:r>
              <a:rPr b="1" lang="en">
                <a:solidFill>
                  <a:srgbClr val="FF0000"/>
                </a:solidFill>
              </a:rPr>
              <a:t>	a)  4,792 × 3		b)  9,573 ÷ 3</a:t>
            </a:r>
            <a:endParaRPr/>
          </a:p>
          <a:p>
            <a:pPr indent="-342900" lvl="0" marL="457200" rtl="0" algn="l">
              <a:lnSpc>
                <a:spcPct val="150000"/>
              </a:lnSpc>
              <a:spcBef>
                <a:spcPts val="0"/>
              </a:spcBef>
              <a:spcAft>
                <a:spcPts val="0"/>
              </a:spcAft>
              <a:buSzPts val="1800"/>
              <a:buNone/>
            </a:pPr>
            <a:r>
              <a:rPr b="1" lang="en">
                <a:solidFill>
                  <a:schemeClr val="dk1"/>
                </a:solidFill>
              </a:rPr>
              <a:t>Solution :</a:t>
            </a:r>
            <a:endParaRPr/>
          </a:p>
          <a:p>
            <a:pPr indent="-342900" lvl="0" marL="457200" rtl="0" algn="l">
              <a:lnSpc>
                <a:spcPct val="150000"/>
              </a:lnSpc>
              <a:spcBef>
                <a:spcPts val="0"/>
              </a:spcBef>
              <a:spcAft>
                <a:spcPts val="0"/>
              </a:spcAft>
              <a:buSzPts val="1800"/>
              <a:buNone/>
            </a:pPr>
            <a:r>
              <a:rPr lang="en">
                <a:solidFill>
                  <a:schemeClr val="dk1"/>
                </a:solidFill>
              </a:rPr>
              <a:t>	a) Rounding off 4,792 to the nearest 100 , we get </a:t>
            </a:r>
            <a:endParaRPr/>
          </a:p>
          <a:p>
            <a:pPr indent="-342900" lvl="0" marL="457200" rtl="0" algn="l">
              <a:lnSpc>
                <a:spcPct val="150000"/>
              </a:lnSpc>
              <a:spcBef>
                <a:spcPts val="0"/>
              </a:spcBef>
              <a:spcAft>
                <a:spcPts val="0"/>
              </a:spcAft>
              <a:buSzPts val="1800"/>
              <a:buNone/>
            </a:pPr>
            <a:r>
              <a:rPr lang="en">
                <a:solidFill>
                  <a:schemeClr val="dk1"/>
                </a:solidFill>
              </a:rPr>
              <a:t>	</a:t>
            </a:r>
            <a:r>
              <a:rPr b="1" lang="en">
                <a:solidFill>
                  <a:srgbClr val="FF0000"/>
                </a:solidFill>
              </a:rPr>
              <a:t> </a:t>
            </a:r>
            <a:endParaRPr>
              <a:solidFill>
                <a:schemeClr val="dk1"/>
              </a:solidFill>
            </a:endParaRPr>
          </a:p>
          <a:p>
            <a:pPr indent="-342900" lvl="0" marL="457200" rtl="0" algn="l">
              <a:lnSpc>
                <a:spcPct val="150000"/>
              </a:lnSpc>
              <a:spcBef>
                <a:spcPts val="0"/>
              </a:spcBef>
              <a:spcAft>
                <a:spcPts val="0"/>
              </a:spcAft>
              <a:buSzPts val="1800"/>
              <a:buNone/>
            </a:pPr>
            <a:r>
              <a:t/>
            </a:r>
            <a:endParaRPr>
              <a:solidFill>
                <a:schemeClr val="dk1"/>
              </a:solidFill>
            </a:endParaRPr>
          </a:p>
          <a:p>
            <a:pPr indent="-342900" lvl="0" marL="457200" rtl="0" algn="l">
              <a:lnSpc>
                <a:spcPct val="150000"/>
              </a:lnSpc>
              <a:spcBef>
                <a:spcPts val="0"/>
              </a:spcBef>
              <a:spcAft>
                <a:spcPts val="0"/>
              </a:spcAft>
              <a:buSzPts val="1800"/>
              <a:buNone/>
            </a:pPr>
            <a:r>
              <a:rPr lang="en">
                <a:solidFill>
                  <a:schemeClr val="dk1"/>
                </a:solidFill>
              </a:rPr>
              <a:t>			</a:t>
            </a:r>
            <a:endParaRPr/>
          </a:p>
        </p:txBody>
      </p:sp>
      <p:sp>
        <p:nvSpPr>
          <p:cNvPr id="126" name="Google Shape;126;p24"/>
          <p:cNvSpPr txBox="1"/>
          <p:nvPr/>
        </p:nvSpPr>
        <p:spPr>
          <a:xfrm>
            <a:off x="1210949" y="4064901"/>
            <a:ext cx="467338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So, Estimated product – Actual product  </a:t>
            </a:r>
            <a:endParaRPr b="0" i="0" sz="1800" u="none" cap="none" strike="noStrike">
              <a:solidFill>
                <a:srgbClr val="000000"/>
              </a:solidFill>
              <a:latin typeface="Arial"/>
              <a:ea typeface="Arial"/>
              <a:cs typeface="Arial"/>
              <a:sym typeface="Arial"/>
            </a:endParaRPr>
          </a:p>
        </p:txBody>
      </p:sp>
      <p:sp>
        <p:nvSpPr>
          <p:cNvPr id="127" name="Google Shape;127;p24"/>
          <p:cNvSpPr txBox="1"/>
          <p:nvPr/>
        </p:nvSpPr>
        <p:spPr>
          <a:xfrm>
            <a:off x="5863419" y="2870050"/>
            <a:ext cx="1019982"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4,800</a:t>
            </a:r>
            <a:endParaRPr b="0" i="0" sz="1800" u="none" cap="none" strike="noStrike">
              <a:solidFill>
                <a:srgbClr val="000000"/>
              </a:solidFill>
              <a:latin typeface="Arial"/>
              <a:ea typeface="Arial"/>
              <a:cs typeface="Arial"/>
              <a:sym typeface="Arial"/>
            </a:endParaRPr>
          </a:p>
        </p:txBody>
      </p:sp>
      <p:sp>
        <p:nvSpPr>
          <p:cNvPr id="128" name="Google Shape;128;p24"/>
          <p:cNvSpPr txBox="1"/>
          <p:nvPr/>
        </p:nvSpPr>
        <p:spPr>
          <a:xfrm>
            <a:off x="3568321" y="4386631"/>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a:t>
            </a:r>
            <a:r>
              <a:rPr b="1" i="0" lang="en" sz="1800" u="none" cap="none" strike="noStrike">
                <a:solidFill>
                  <a:srgbClr val="FF0000"/>
                </a:solidFill>
                <a:latin typeface="Arial"/>
                <a:ea typeface="Arial"/>
                <a:cs typeface="Arial"/>
                <a:sym typeface="Arial"/>
              </a:rPr>
              <a:t>24</a:t>
            </a:r>
            <a:endParaRPr b="1" i="0" sz="1800" u="none" cap="none" strike="noStrike">
              <a:solidFill>
                <a:srgbClr val="FF0000"/>
              </a:solidFill>
              <a:latin typeface="Arial"/>
              <a:ea typeface="Arial"/>
              <a:cs typeface="Arial"/>
              <a:sym typeface="Arial"/>
            </a:endParaRPr>
          </a:p>
        </p:txBody>
      </p:sp>
      <p:sp>
        <p:nvSpPr>
          <p:cNvPr id="129" name="Google Shape;129;p24"/>
          <p:cNvSpPr txBox="1"/>
          <p:nvPr/>
        </p:nvSpPr>
        <p:spPr>
          <a:xfrm>
            <a:off x="1139017" y="3648984"/>
            <a:ext cx="1959783"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Now, 4,792 × 3 = </a:t>
            </a:r>
            <a:endParaRPr b="0" i="0" sz="1800" u="none" cap="none" strike="noStrike">
              <a:solidFill>
                <a:schemeClr val="dk1"/>
              </a:solidFill>
              <a:latin typeface="Arial"/>
              <a:ea typeface="Arial"/>
              <a:cs typeface="Arial"/>
              <a:sym typeface="Arial"/>
            </a:endParaRPr>
          </a:p>
        </p:txBody>
      </p:sp>
      <p:sp>
        <p:nvSpPr>
          <p:cNvPr id="130" name="Google Shape;130;p24"/>
          <p:cNvSpPr txBox="1"/>
          <p:nvPr/>
        </p:nvSpPr>
        <p:spPr>
          <a:xfrm>
            <a:off x="1147486" y="3293384"/>
            <a:ext cx="1400981"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4,800 </a:t>
            </a:r>
            <a:r>
              <a:rPr b="1" i="0" lang="en" sz="1800" u="none" cap="none" strike="noStrike">
                <a:solidFill>
                  <a:srgbClr val="FF0000"/>
                </a:solidFill>
                <a:latin typeface="Arial"/>
                <a:ea typeface="Arial"/>
                <a:cs typeface="Arial"/>
                <a:sym typeface="Arial"/>
              </a:rPr>
              <a:t>×</a:t>
            </a:r>
            <a:r>
              <a:rPr b="1" i="0" lang="en" sz="1800" u="none" cap="none" strike="noStrike">
                <a:solidFill>
                  <a:schemeClr val="dk1"/>
                </a:solidFill>
                <a:latin typeface="Arial"/>
                <a:ea typeface="Arial"/>
                <a:cs typeface="Arial"/>
                <a:sym typeface="Arial"/>
              </a:rPr>
              <a:t> </a:t>
            </a:r>
            <a:r>
              <a:rPr b="0" i="0" lang="en" sz="1800" u="none" cap="none" strike="noStrike">
                <a:solidFill>
                  <a:schemeClr val="dk1"/>
                </a:solidFill>
                <a:latin typeface="Arial"/>
                <a:ea typeface="Arial"/>
                <a:cs typeface="Arial"/>
                <a:sym typeface="Arial"/>
              </a:rPr>
              <a:t>3 =</a:t>
            </a:r>
            <a:endParaRPr b="0" i="0" sz="1800" u="none" cap="none" strike="noStrike">
              <a:solidFill>
                <a:schemeClr val="dk1"/>
              </a:solidFill>
              <a:latin typeface="Arial"/>
              <a:ea typeface="Arial"/>
              <a:cs typeface="Arial"/>
              <a:sym typeface="Arial"/>
            </a:endParaRPr>
          </a:p>
        </p:txBody>
      </p:sp>
      <p:sp>
        <p:nvSpPr>
          <p:cNvPr id="131" name="Google Shape;131;p24"/>
          <p:cNvSpPr txBox="1"/>
          <p:nvPr/>
        </p:nvSpPr>
        <p:spPr>
          <a:xfrm>
            <a:off x="2400552" y="3276450"/>
            <a:ext cx="1019982"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14,400</a:t>
            </a:r>
            <a:endParaRPr b="0" i="0" sz="1800" u="none" cap="none" strike="noStrike">
              <a:solidFill>
                <a:srgbClr val="000000"/>
              </a:solidFill>
              <a:latin typeface="Arial"/>
              <a:ea typeface="Arial"/>
              <a:cs typeface="Arial"/>
              <a:sym typeface="Arial"/>
            </a:endParaRPr>
          </a:p>
        </p:txBody>
      </p:sp>
      <p:sp>
        <p:nvSpPr>
          <p:cNvPr id="132" name="Google Shape;132;p24"/>
          <p:cNvSpPr txBox="1"/>
          <p:nvPr/>
        </p:nvSpPr>
        <p:spPr>
          <a:xfrm>
            <a:off x="3010152" y="3640517"/>
            <a:ext cx="1019982"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14,376</a:t>
            </a:r>
            <a:endParaRPr b="0" i="0" sz="1800" u="none" cap="none" strike="noStrike">
              <a:solidFill>
                <a:srgbClr val="000000"/>
              </a:solidFill>
              <a:latin typeface="Arial"/>
              <a:ea typeface="Arial"/>
              <a:cs typeface="Arial"/>
              <a:sym typeface="Arial"/>
            </a:endParaRPr>
          </a:p>
        </p:txBody>
      </p:sp>
      <p:sp>
        <p:nvSpPr>
          <p:cNvPr id="133" name="Google Shape;133;p24"/>
          <p:cNvSpPr txBox="1"/>
          <p:nvPr/>
        </p:nvSpPr>
        <p:spPr>
          <a:xfrm>
            <a:off x="1778215" y="4412034"/>
            <a:ext cx="2632918"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14,400 -  14,376 =</a:t>
            </a:r>
            <a:endParaRPr b="0" i="0" sz="1800" u="none" cap="none" strike="noStrike">
              <a:solidFill>
                <a:srgbClr val="000000"/>
              </a:solidFill>
              <a:latin typeface="Arial"/>
              <a:ea typeface="Arial"/>
              <a:cs typeface="Arial"/>
              <a:sym typeface="Arial"/>
            </a:endParaRPr>
          </a:p>
        </p:txBody>
      </p:sp>
      <p:pic>
        <p:nvPicPr>
          <p:cNvPr id="134" name="Google Shape;134;p24"/>
          <p:cNvPicPr preferRelativeResize="0"/>
          <p:nvPr/>
        </p:nvPicPr>
        <p:blipFill rotWithShape="1">
          <a:blip r:embed="rId3">
            <a:alphaModFix/>
          </a:blip>
          <a:srcRect b="0" l="0" r="0" t="0"/>
          <a:stretch/>
        </p:blipFill>
        <p:spPr>
          <a:xfrm>
            <a:off x="7703313" y="228601"/>
            <a:ext cx="1232526" cy="81583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2000"/>
                                        <p:tgtEl>
                                          <p:spTgt spid="1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0"/>
                                        </p:tgtEl>
                                        <p:attrNameLst>
                                          <p:attrName>style.visibility</p:attrName>
                                        </p:attrNameLst>
                                      </p:cBhvr>
                                      <p:to>
                                        <p:strVal val="visible"/>
                                      </p:to>
                                    </p:set>
                                    <p:animEffect filter="fade" transition="in">
                                      <p:cBhvr>
                                        <p:cTn dur="2000"/>
                                        <p:tgtEl>
                                          <p:spTgt spid="13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1"/>
                                        </p:tgtEl>
                                        <p:attrNameLst>
                                          <p:attrName>style.visibility</p:attrName>
                                        </p:attrNameLst>
                                      </p:cBhvr>
                                      <p:to>
                                        <p:strVal val="visible"/>
                                      </p:to>
                                    </p:set>
                                    <p:animEffect filter="fade" transition="in">
                                      <p:cBhvr>
                                        <p:cTn dur="2000"/>
                                        <p:tgtEl>
                                          <p:spTgt spid="1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gtEl>
                                        <p:attrNameLst>
                                          <p:attrName>style.visibility</p:attrName>
                                        </p:attrNameLst>
                                      </p:cBhvr>
                                      <p:to>
                                        <p:strVal val="visible"/>
                                      </p:to>
                                    </p:set>
                                    <p:animEffect filter="fade" transition="in">
                                      <p:cBhvr>
                                        <p:cTn dur="2000"/>
                                        <p:tgtEl>
                                          <p:spTgt spid="1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2000"/>
                                        <p:tgtEl>
                                          <p:spTgt spid="1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2000"/>
                                        <p:tgtEl>
                                          <p:spTgt spid="12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3"/>
                                        </p:tgtEl>
                                        <p:attrNameLst>
                                          <p:attrName>style.visibility</p:attrName>
                                        </p:attrNameLst>
                                      </p:cBhvr>
                                      <p:to>
                                        <p:strVal val="visible"/>
                                      </p:to>
                                    </p:set>
                                    <p:animEffect filter="fade" transition="in">
                                      <p:cBhvr>
                                        <p:cTn dur="2000"/>
                                        <p:tgtEl>
                                          <p:spTgt spid="1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gtEl>
                                        <p:attrNameLst>
                                          <p:attrName>style.visibility</p:attrName>
                                        </p:attrNameLst>
                                      </p:cBhvr>
                                      <p:to>
                                        <p:strVal val="visible"/>
                                      </p:to>
                                    </p:set>
                                    <p:animEffect filter="fade" transition="in">
                                      <p:cBhvr>
                                        <p:cTn dur="2000"/>
                                        <p:tgtEl>
                                          <p:spTgt spid="12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5"/>
          <p:cNvSpPr txBox="1"/>
          <p:nvPr>
            <p:ph type="title"/>
          </p:nvPr>
        </p:nvSpPr>
        <p:spPr>
          <a:xfrm>
            <a:off x="100569" y="184032"/>
            <a:ext cx="73671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ESTIMATION IN NUMBERS OPERATIONS </a:t>
            </a:r>
            <a:endParaRPr b="1" sz="2200">
              <a:solidFill>
                <a:srgbClr val="FF0000"/>
              </a:solidFill>
            </a:endParaRPr>
          </a:p>
        </p:txBody>
      </p:sp>
      <p:sp>
        <p:nvSpPr>
          <p:cNvPr id="140" name="Google Shape;140;p25"/>
          <p:cNvSpPr txBox="1"/>
          <p:nvPr>
            <p:ph idx="1" type="body"/>
          </p:nvPr>
        </p:nvSpPr>
        <p:spPr>
          <a:xfrm>
            <a:off x="355600" y="812800"/>
            <a:ext cx="8398933" cy="4097867"/>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1800"/>
              <a:buNone/>
            </a:pPr>
            <a:r>
              <a:rPr b="1" lang="en">
                <a:solidFill>
                  <a:srgbClr val="FF0000"/>
                </a:solidFill>
              </a:rPr>
              <a:t>EXAMPLE 3  </a:t>
            </a:r>
            <a:endParaRPr/>
          </a:p>
          <a:p>
            <a:pPr indent="-342900" lvl="0" marL="457200" rtl="0" algn="just">
              <a:lnSpc>
                <a:spcPct val="100000"/>
              </a:lnSpc>
              <a:spcBef>
                <a:spcPts val="0"/>
              </a:spcBef>
              <a:spcAft>
                <a:spcPts val="0"/>
              </a:spcAft>
              <a:buSzPts val="1800"/>
              <a:buNone/>
            </a:pPr>
            <a:r>
              <a:rPr b="1" lang="en">
                <a:solidFill>
                  <a:srgbClr val="FF0000"/>
                </a:solidFill>
              </a:rPr>
              <a:t>	Estimate the following by rounding off the multiplicand and the dividend to the nearest 100 and find the difference between the estimated and the actual answer.</a:t>
            </a:r>
            <a:endParaRPr/>
          </a:p>
          <a:p>
            <a:pPr indent="-342900" lvl="0" marL="457200" rtl="0" algn="l">
              <a:lnSpc>
                <a:spcPct val="150000"/>
              </a:lnSpc>
              <a:spcBef>
                <a:spcPts val="0"/>
              </a:spcBef>
              <a:spcAft>
                <a:spcPts val="0"/>
              </a:spcAft>
              <a:buSzPts val="1800"/>
              <a:buNone/>
            </a:pPr>
            <a:r>
              <a:rPr b="1" lang="en">
                <a:solidFill>
                  <a:srgbClr val="FF0000"/>
                </a:solidFill>
              </a:rPr>
              <a:t>	a)  4,792 × 3		b)  9,573 ÷ 3</a:t>
            </a:r>
            <a:endParaRPr/>
          </a:p>
          <a:p>
            <a:pPr indent="-342900" lvl="0" marL="457200" rtl="0" algn="l">
              <a:lnSpc>
                <a:spcPct val="150000"/>
              </a:lnSpc>
              <a:spcBef>
                <a:spcPts val="0"/>
              </a:spcBef>
              <a:spcAft>
                <a:spcPts val="0"/>
              </a:spcAft>
              <a:buSzPts val="1800"/>
              <a:buNone/>
            </a:pPr>
            <a:r>
              <a:rPr b="1" lang="en">
                <a:solidFill>
                  <a:schemeClr val="dk1"/>
                </a:solidFill>
              </a:rPr>
              <a:t>Solution :</a:t>
            </a:r>
            <a:endParaRPr/>
          </a:p>
          <a:p>
            <a:pPr indent="-342900" lvl="0" marL="457200" rtl="0" algn="l">
              <a:lnSpc>
                <a:spcPct val="150000"/>
              </a:lnSpc>
              <a:spcBef>
                <a:spcPts val="0"/>
              </a:spcBef>
              <a:spcAft>
                <a:spcPts val="0"/>
              </a:spcAft>
              <a:buSzPts val="1800"/>
              <a:buNone/>
            </a:pPr>
            <a:r>
              <a:rPr lang="en">
                <a:solidFill>
                  <a:schemeClr val="dk1"/>
                </a:solidFill>
              </a:rPr>
              <a:t>	b) Rounding off 9,573 to the nearest 100 , we get </a:t>
            </a:r>
            <a:endParaRPr/>
          </a:p>
          <a:p>
            <a:pPr indent="-342900" lvl="0" marL="457200" rtl="0" algn="l">
              <a:lnSpc>
                <a:spcPct val="150000"/>
              </a:lnSpc>
              <a:spcBef>
                <a:spcPts val="0"/>
              </a:spcBef>
              <a:spcAft>
                <a:spcPts val="0"/>
              </a:spcAft>
              <a:buSzPts val="1800"/>
              <a:buNone/>
            </a:pPr>
            <a:r>
              <a:rPr lang="en">
                <a:solidFill>
                  <a:schemeClr val="dk1"/>
                </a:solidFill>
              </a:rPr>
              <a:t>	</a:t>
            </a:r>
            <a:r>
              <a:rPr b="1" lang="en">
                <a:solidFill>
                  <a:srgbClr val="FF0000"/>
                </a:solidFill>
              </a:rPr>
              <a:t> </a:t>
            </a:r>
            <a:endParaRPr>
              <a:solidFill>
                <a:schemeClr val="dk1"/>
              </a:solidFill>
            </a:endParaRPr>
          </a:p>
          <a:p>
            <a:pPr indent="-342900" lvl="0" marL="457200" rtl="0" algn="l">
              <a:lnSpc>
                <a:spcPct val="150000"/>
              </a:lnSpc>
              <a:spcBef>
                <a:spcPts val="0"/>
              </a:spcBef>
              <a:spcAft>
                <a:spcPts val="0"/>
              </a:spcAft>
              <a:buSzPts val="1800"/>
              <a:buNone/>
            </a:pPr>
            <a:r>
              <a:t/>
            </a:r>
            <a:endParaRPr>
              <a:solidFill>
                <a:schemeClr val="dk1"/>
              </a:solidFill>
            </a:endParaRPr>
          </a:p>
          <a:p>
            <a:pPr indent="-342900" lvl="0" marL="457200" rtl="0" algn="l">
              <a:lnSpc>
                <a:spcPct val="150000"/>
              </a:lnSpc>
              <a:spcBef>
                <a:spcPts val="0"/>
              </a:spcBef>
              <a:spcAft>
                <a:spcPts val="0"/>
              </a:spcAft>
              <a:buSzPts val="1800"/>
              <a:buNone/>
            </a:pPr>
            <a:r>
              <a:rPr lang="en">
                <a:solidFill>
                  <a:schemeClr val="dk1"/>
                </a:solidFill>
              </a:rPr>
              <a:t>			</a:t>
            </a:r>
            <a:endParaRPr/>
          </a:p>
        </p:txBody>
      </p:sp>
      <p:sp>
        <p:nvSpPr>
          <p:cNvPr id="141" name="Google Shape;141;p25"/>
          <p:cNvSpPr txBox="1"/>
          <p:nvPr/>
        </p:nvSpPr>
        <p:spPr>
          <a:xfrm>
            <a:off x="1210948" y="4064901"/>
            <a:ext cx="4935851"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So, Estimated quotient – Actual quotient </a:t>
            </a:r>
            <a:endParaRPr b="0" i="0" sz="1800" u="none" cap="none" strike="noStrike">
              <a:solidFill>
                <a:srgbClr val="000000"/>
              </a:solidFill>
              <a:latin typeface="Arial"/>
              <a:ea typeface="Arial"/>
              <a:cs typeface="Arial"/>
              <a:sym typeface="Arial"/>
            </a:endParaRPr>
          </a:p>
        </p:txBody>
      </p:sp>
      <p:sp>
        <p:nvSpPr>
          <p:cNvPr id="142" name="Google Shape;142;p25"/>
          <p:cNvSpPr txBox="1"/>
          <p:nvPr/>
        </p:nvSpPr>
        <p:spPr>
          <a:xfrm>
            <a:off x="5863419" y="2870050"/>
            <a:ext cx="1019982"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9,600</a:t>
            </a:r>
            <a:endParaRPr b="0" i="0" sz="1800" u="none" cap="none" strike="noStrike">
              <a:solidFill>
                <a:srgbClr val="000000"/>
              </a:solidFill>
              <a:latin typeface="Arial"/>
              <a:ea typeface="Arial"/>
              <a:cs typeface="Arial"/>
              <a:sym typeface="Arial"/>
            </a:endParaRPr>
          </a:p>
        </p:txBody>
      </p:sp>
      <p:sp>
        <p:nvSpPr>
          <p:cNvPr id="143" name="Google Shape;143;p25"/>
          <p:cNvSpPr txBox="1"/>
          <p:nvPr/>
        </p:nvSpPr>
        <p:spPr>
          <a:xfrm>
            <a:off x="3568322" y="4386631"/>
            <a:ext cx="2755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Arial"/>
                <a:ea typeface="Arial"/>
                <a:cs typeface="Arial"/>
                <a:sym typeface="Arial"/>
              </a:rPr>
              <a:t>9</a:t>
            </a:r>
            <a:endParaRPr b="1" i="0" sz="1800" u="none" cap="none" strike="noStrike">
              <a:solidFill>
                <a:srgbClr val="FF0000"/>
              </a:solidFill>
              <a:latin typeface="Arial"/>
              <a:ea typeface="Arial"/>
              <a:cs typeface="Arial"/>
              <a:sym typeface="Arial"/>
            </a:endParaRPr>
          </a:p>
        </p:txBody>
      </p:sp>
      <p:sp>
        <p:nvSpPr>
          <p:cNvPr id="144" name="Google Shape;144;p25"/>
          <p:cNvSpPr txBox="1"/>
          <p:nvPr/>
        </p:nvSpPr>
        <p:spPr>
          <a:xfrm>
            <a:off x="1139017" y="3648984"/>
            <a:ext cx="1959783"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Now, 9,573 </a:t>
            </a:r>
            <a:r>
              <a:rPr b="1" i="0" lang="en" sz="1800" u="none" cap="none" strike="noStrike">
                <a:solidFill>
                  <a:srgbClr val="FF0000"/>
                </a:solidFill>
                <a:latin typeface="Arial"/>
                <a:ea typeface="Arial"/>
                <a:cs typeface="Arial"/>
                <a:sym typeface="Arial"/>
              </a:rPr>
              <a:t>÷</a:t>
            </a:r>
            <a:r>
              <a:rPr b="1" i="0" lang="en" sz="1800" u="none" cap="none" strike="noStrike">
                <a:solidFill>
                  <a:schemeClr val="dk1"/>
                </a:solidFill>
                <a:latin typeface="Arial"/>
                <a:ea typeface="Arial"/>
                <a:cs typeface="Arial"/>
                <a:sym typeface="Arial"/>
              </a:rPr>
              <a:t> </a:t>
            </a:r>
            <a:r>
              <a:rPr b="0" i="0" lang="en" sz="1800" u="none" cap="none" strike="noStrike">
                <a:solidFill>
                  <a:schemeClr val="dk1"/>
                </a:solidFill>
                <a:latin typeface="Arial"/>
                <a:ea typeface="Arial"/>
                <a:cs typeface="Arial"/>
                <a:sym typeface="Arial"/>
              </a:rPr>
              <a:t>3 =</a:t>
            </a:r>
            <a:endParaRPr b="0" i="0" sz="1800" u="none" cap="none" strike="noStrike">
              <a:solidFill>
                <a:schemeClr val="dk1"/>
              </a:solidFill>
              <a:latin typeface="Arial"/>
              <a:ea typeface="Arial"/>
              <a:cs typeface="Arial"/>
              <a:sym typeface="Arial"/>
            </a:endParaRPr>
          </a:p>
        </p:txBody>
      </p:sp>
      <p:sp>
        <p:nvSpPr>
          <p:cNvPr id="145" name="Google Shape;145;p25"/>
          <p:cNvSpPr txBox="1"/>
          <p:nvPr/>
        </p:nvSpPr>
        <p:spPr>
          <a:xfrm>
            <a:off x="1147486" y="3293384"/>
            <a:ext cx="1400981"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9,600 </a:t>
            </a:r>
            <a:r>
              <a:rPr b="1" i="0" lang="en" sz="1800" u="none" cap="none" strike="noStrike">
                <a:solidFill>
                  <a:srgbClr val="FF0000"/>
                </a:solidFill>
                <a:latin typeface="Arial"/>
                <a:ea typeface="Arial"/>
                <a:cs typeface="Arial"/>
                <a:sym typeface="Arial"/>
              </a:rPr>
              <a:t>÷</a:t>
            </a:r>
            <a:r>
              <a:rPr b="1" i="0" lang="en" sz="1800" u="none" cap="none" strike="noStrike">
                <a:solidFill>
                  <a:schemeClr val="dk1"/>
                </a:solidFill>
                <a:latin typeface="Arial"/>
                <a:ea typeface="Arial"/>
                <a:cs typeface="Arial"/>
                <a:sym typeface="Arial"/>
              </a:rPr>
              <a:t> </a:t>
            </a:r>
            <a:r>
              <a:rPr b="0" i="0" lang="en" sz="1800" u="none" cap="none" strike="noStrike">
                <a:solidFill>
                  <a:schemeClr val="dk1"/>
                </a:solidFill>
                <a:latin typeface="Arial"/>
                <a:ea typeface="Arial"/>
                <a:cs typeface="Arial"/>
                <a:sym typeface="Arial"/>
              </a:rPr>
              <a:t>3 =</a:t>
            </a:r>
            <a:endParaRPr b="0" i="0" sz="1800" u="none" cap="none" strike="noStrike">
              <a:solidFill>
                <a:schemeClr val="dk1"/>
              </a:solidFill>
              <a:latin typeface="Arial"/>
              <a:ea typeface="Arial"/>
              <a:cs typeface="Arial"/>
              <a:sym typeface="Arial"/>
            </a:endParaRPr>
          </a:p>
        </p:txBody>
      </p:sp>
      <p:sp>
        <p:nvSpPr>
          <p:cNvPr id="146" name="Google Shape;146;p25"/>
          <p:cNvSpPr txBox="1"/>
          <p:nvPr/>
        </p:nvSpPr>
        <p:spPr>
          <a:xfrm>
            <a:off x="2400552" y="3276450"/>
            <a:ext cx="1019982"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3,200</a:t>
            </a:r>
            <a:endParaRPr b="0" i="0" sz="1800" u="none" cap="none" strike="noStrike">
              <a:solidFill>
                <a:srgbClr val="000000"/>
              </a:solidFill>
              <a:latin typeface="Arial"/>
              <a:ea typeface="Arial"/>
              <a:cs typeface="Arial"/>
              <a:sym typeface="Arial"/>
            </a:endParaRPr>
          </a:p>
        </p:txBody>
      </p:sp>
      <p:sp>
        <p:nvSpPr>
          <p:cNvPr id="147" name="Google Shape;147;p25"/>
          <p:cNvSpPr txBox="1"/>
          <p:nvPr/>
        </p:nvSpPr>
        <p:spPr>
          <a:xfrm>
            <a:off x="3010152" y="3640517"/>
            <a:ext cx="1019982"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3,191</a:t>
            </a:r>
            <a:endParaRPr b="0" i="0" sz="1800" u="none" cap="none" strike="noStrike">
              <a:solidFill>
                <a:srgbClr val="000000"/>
              </a:solidFill>
              <a:latin typeface="Arial"/>
              <a:ea typeface="Arial"/>
              <a:cs typeface="Arial"/>
              <a:sym typeface="Arial"/>
            </a:endParaRPr>
          </a:p>
        </p:txBody>
      </p:sp>
      <p:sp>
        <p:nvSpPr>
          <p:cNvPr id="148" name="Google Shape;148;p25"/>
          <p:cNvSpPr txBox="1"/>
          <p:nvPr/>
        </p:nvSpPr>
        <p:spPr>
          <a:xfrm>
            <a:off x="1778215" y="4412034"/>
            <a:ext cx="2099518"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3,200 – 3,191 =</a:t>
            </a:r>
            <a:endParaRPr b="0" i="0" sz="1800" u="none" cap="none" strike="noStrike">
              <a:solidFill>
                <a:srgbClr val="000000"/>
              </a:solidFill>
              <a:latin typeface="Arial"/>
              <a:ea typeface="Arial"/>
              <a:cs typeface="Arial"/>
              <a:sym typeface="Arial"/>
            </a:endParaRPr>
          </a:p>
        </p:txBody>
      </p:sp>
      <p:pic>
        <p:nvPicPr>
          <p:cNvPr id="149" name="Google Shape;149;p25"/>
          <p:cNvPicPr preferRelativeResize="0"/>
          <p:nvPr/>
        </p:nvPicPr>
        <p:blipFill rotWithShape="1">
          <a:blip r:embed="rId3">
            <a:alphaModFix/>
          </a:blip>
          <a:srcRect b="0" l="0" r="0" t="0"/>
          <a:stretch/>
        </p:blipFill>
        <p:spPr>
          <a:xfrm>
            <a:off x="7703313" y="228601"/>
            <a:ext cx="1232526" cy="81583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2"/>
                                        </p:tgtEl>
                                        <p:attrNameLst>
                                          <p:attrName>style.visibility</p:attrName>
                                        </p:attrNameLst>
                                      </p:cBhvr>
                                      <p:to>
                                        <p:strVal val="visible"/>
                                      </p:to>
                                    </p:set>
                                    <p:animEffect filter="fade" transition="in">
                                      <p:cBhvr>
                                        <p:cTn dur="2000"/>
                                        <p:tgtEl>
                                          <p:spTgt spid="1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2000"/>
                                        <p:tgtEl>
                                          <p:spTgt spid="14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gtEl>
                                        <p:attrNameLst>
                                          <p:attrName>style.visibility</p:attrName>
                                        </p:attrNameLst>
                                      </p:cBhvr>
                                      <p:to>
                                        <p:strVal val="visible"/>
                                      </p:to>
                                    </p:set>
                                    <p:animEffect filter="fade" transition="in">
                                      <p:cBhvr>
                                        <p:cTn dur="2000"/>
                                        <p:tgtEl>
                                          <p:spTgt spid="14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4"/>
                                        </p:tgtEl>
                                        <p:attrNameLst>
                                          <p:attrName>style.visibility</p:attrName>
                                        </p:attrNameLst>
                                      </p:cBhvr>
                                      <p:to>
                                        <p:strVal val="visible"/>
                                      </p:to>
                                    </p:set>
                                    <p:animEffect filter="fade" transition="in">
                                      <p:cBhvr>
                                        <p:cTn dur="2000"/>
                                        <p:tgtEl>
                                          <p:spTgt spid="1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7"/>
                                        </p:tgtEl>
                                        <p:attrNameLst>
                                          <p:attrName>style.visibility</p:attrName>
                                        </p:attrNameLst>
                                      </p:cBhvr>
                                      <p:to>
                                        <p:strVal val="visible"/>
                                      </p:to>
                                    </p:set>
                                    <p:animEffect filter="fade" transition="in">
                                      <p:cBhvr>
                                        <p:cTn dur="2000"/>
                                        <p:tgtEl>
                                          <p:spTgt spid="1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1"/>
                                        </p:tgtEl>
                                        <p:attrNameLst>
                                          <p:attrName>style.visibility</p:attrName>
                                        </p:attrNameLst>
                                      </p:cBhvr>
                                      <p:to>
                                        <p:strVal val="visible"/>
                                      </p:to>
                                    </p:set>
                                    <p:animEffect filter="fade" transition="in">
                                      <p:cBhvr>
                                        <p:cTn dur="2000"/>
                                        <p:tgtEl>
                                          <p:spTgt spid="14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gtEl>
                                        <p:attrNameLst>
                                          <p:attrName>style.visibility</p:attrName>
                                        </p:attrNameLst>
                                      </p:cBhvr>
                                      <p:to>
                                        <p:strVal val="visible"/>
                                      </p:to>
                                    </p:set>
                                    <p:animEffect filter="fade" transition="in">
                                      <p:cBhvr>
                                        <p:cTn dur="2000"/>
                                        <p:tgtEl>
                                          <p:spTgt spid="14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2000"/>
                                        <p:tgtEl>
                                          <p:spTgt spid="14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6"/>
          <p:cNvSpPr txBox="1"/>
          <p:nvPr/>
        </p:nvSpPr>
        <p:spPr>
          <a:xfrm>
            <a:off x="355600" y="481855"/>
            <a:ext cx="8449733" cy="3607545"/>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1800" u="none" cap="none" strike="noStrike">
                <a:solidFill>
                  <a:srgbClr val="FF0000"/>
                </a:solidFill>
                <a:latin typeface="Arial"/>
                <a:ea typeface="Arial"/>
                <a:cs typeface="Arial"/>
                <a:sym typeface="Arial"/>
              </a:rPr>
              <a:t>GOOD HABITS !</a:t>
            </a:r>
            <a:endParaRPr/>
          </a:p>
          <a:p>
            <a:pPr indent="0" lvl="0" marL="0" marR="0" rtl="0" algn="l">
              <a:lnSpc>
                <a:spcPct val="100000"/>
              </a:lnSpc>
              <a:spcBef>
                <a:spcPts val="0"/>
              </a:spcBef>
              <a:spcAft>
                <a:spcPts val="0"/>
              </a:spcAft>
              <a:buClr>
                <a:srgbClr val="000000"/>
              </a:buClr>
              <a:buSzPts val="2200"/>
              <a:buFont typeface="Arial"/>
              <a:buNone/>
            </a:pPr>
            <a:r>
              <a:rPr b="0" i="0" lang="en" sz="1600" u="none" cap="none" strike="noStrike">
                <a:solidFill>
                  <a:schemeClr val="dk1"/>
                </a:solidFill>
                <a:latin typeface="Arial"/>
                <a:ea typeface="Arial"/>
                <a:cs typeface="Arial"/>
                <a:sym typeface="Arial"/>
              </a:rPr>
              <a:t>Piyali and Pallavi wanted to solve the puzzle given in a newspaper. It said :</a:t>
            </a:r>
            <a:endParaRPr/>
          </a:p>
          <a:p>
            <a:pPr indent="0" lvl="0" marL="0" marR="0" rtl="0" algn="l">
              <a:lnSpc>
                <a:spcPct val="150000"/>
              </a:lnSpc>
              <a:spcBef>
                <a:spcPts val="0"/>
              </a:spcBef>
              <a:spcAft>
                <a:spcPts val="0"/>
              </a:spcAft>
              <a:buClr>
                <a:srgbClr val="000000"/>
              </a:buClr>
              <a:buSzPts val="2200"/>
              <a:buFont typeface="Arial"/>
              <a:buNone/>
            </a:pPr>
            <a:r>
              <a:rPr b="0" i="0" lang="en" sz="1600" u="none" cap="none" strike="noStrike">
                <a:solidFill>
                  <a:schemeClr val="dk1"/>
                </a:solidFill>
                <a:latin typeface="Arial"/>
                <a:ea typeface="Arial"/>
                <a:cs typeface="Arial"/>
                <a:sym typeface="Arial"/>
              </a:rPr>
              <a:t>On rounding off the numbers, you will explore a good habit that everyone should adapt.</a:t>
            </a:r>
            <a:endParaRPr/>
          </a:p>
          <a:p>
            <a:pPr indent="-342900" lvl="0" marL="342900" marR="0" rtl="0" algn="l">
              <a:lnSpc>
                <a:spcPct val="150000"/>
              </a:lnSpc>
              <a:spcBef>
                <a:spcPts val="0"/>
              </a:spcBef>
              <a:spcAft>
                <a:spcPts val="0"/>
              </a:spcAft>
              <a:buNone/>
            </a:pPr>
            <a:r>
              <a:rPr b="0" i="0" lang="en" sz="1600" u="none" cap="none" strike="noStrike">
                <a:solidFill>
                  <a:schemeClr val="dk1"/>
                </a:solidFill>
                <a:latin typeface="Arial"/>
                <a:ea typeface="Arial"/>
                <a:cs typeface="Arial"/>
                <a:sym typeface="Arial"/>
              </a:rPr>
              <a:t>1.	34,928  (rounded off to nearest ten)</a:t>
            </a:r>
            <a:endParaRPr/>
          </a:p>
          <a:p>
            <a:pPr indent="-342900" lvl="0" marL="342900" marR="0" rtl="0" algn="l">
              <a:lnSpc>
                <a:spcPct val="150000"/>
              </a:lnSpc>
              <a:spcBef>
                <a:spcPts val="0"/>
              </a:spcBef>
              <a:spcAft>
                <a:spcPts val="0"/>
              </a:spcAft>
              <a:buNone/>
            </a:pPr>
            <a:r>
              <a:rPr b="0" i="0" lang="en" sz="1600" u="none" cap="none" strike="noStrike">
                <a:solidFill>
                  <a:schemeClr val="dk1"/>
                </a:solidFill>
                <a:latin typeface="Arial"/>
                <a:ea typeface="Arial"/>
                <a:cs typeface="Arial"/>
                <a:sym typeface="Arial"/>
              </a:rPr>
              <a:t>2.	8,52,762 (rounded off to nearest lakh)</a:t>
            </a:r>
            <a:endParaRPr/>
          </a:p>
          <a:p>
            <a:pPr indent="-342900" lvl="0" marL="342900" marR="0" rtl="0" algn="l">
              <a:lnSpc>
                <a:spcPct val="150000"/>
              </a:lnSpc>
              <a:spcBef>
                <a:spcPts val="0"/>
              </a:spcBef>
              <a:spcAft>
                <a:spcPts val="0"/>
              </a:spcAft>
              <a:buNone/>
            </a:pPr>
            <a:r>
              <a:rPr b="0" i="0" lang="en" sz="1600" u="none" cap="none" strike="noStrike">
                <a:solidFill>
                  <a:schemeClr val="dk1"/>
                </a:solidFill>
                <a:latin typeface="Arial"/>
                <a:ea typeface="Arial"/>
                <a:cs typeface="Arial"/>
                <a:sym typeface="Arial"/>
              </a:rPr>
              <a:t>3.	2,34,111 (rounded off to nearest hundred) </a:t>
            </a:r>
            <a:endParaRPr/>
          </a:p>
          <a:p>
            <a:pPr indent="-342900" lvl="0" marL="342900" marR="0" rtl="0" algn="l">
              <a:lnSpc>
                <a:spcPct val="150000"/>
              </a:lnSpc>
              <a:spcBef>
                <a:spcPts val="0"/>
              </a:spcBef>
              <a:spcAft>
                <a:spcPts val="0"/>
              </a:spcAft>
              <a:buNone/>
            </a:pPr>
            <a:r>
              <a:rPr b="0" i="0" lang="en" sz="1600" u="none" cap="none" strike="noStrike">
                <a:solidFill>
                  <a:schemeClr val="dk1"/>
                </a:solidFill>
                <a:latin typeface="Arial"/>
                <a:ea typeface="Arial"/>
                <a:cs typeface="Arial"/>
                <a:sym typeface="Arial"/>
              </a:rPr>
              <a:t>4.	39,582 (rounded off to nearest 100)</a:t>
            </a:r>
            <a:endParaRPr/>
          </a:p>
          <a:p>
            <a:pPr indent="-342900" lvl="0" marL="342900" marR="0" rtl="0" algn="l">
              <a:lnSpc>
                <a:spcPct val="150000"/>
              </a:lnSpc>
              <a:spcBef>
                <a:spcPts val="0"/>
              </a:spcBef>
              <a:spcAft>
                <a:spcPts val="0"/>
              </a:spcAft>
              <a:buNone/>
            </a:pPr>
            <a:r>
              <a:rPr b="0" i="0" lang="en" sz="1600" u="none" cap="none" strike="noStrike">
                <a:solidFill>
                  <a:schemeClr val="dk1"/>
                </a:solidFill>
                <a:latin typeface="Arial"/>
                <a:ea typeface="Arial"/>
                <a:cs typeface="Arial"/>
                <a:sym typeface="Arial"/>
              </a:rPr>
              <a:t>5.	3,92,627 (rounded off to nearest lakh) </a:t>
            </a:r>
            <a:endParaRPr/>
          </a:p>
          <a:p>
            <a:pPr indent="-342900" lvl="0" marL="342900" marR="0" rtl="0" algn="l">
              <a:lnSpc>
                <a:spcPct val="150000"/>
              </a:lnSpc>
              <a:spcBef>
                <a:spcPts val="0"/>
              </a:spcBef>
              <a:spcAft>
                <a:spcPts val="0"/>
              </a:spcAft>
              <a:buNone/>
            </a:pPr>
            <a:r>
              <a:rPr b="0" i="0" lang="en" sz="1600" u="none" cap="none" strike="noStrike">
                <a:solidFill>
                  <a:schemeClr val="dk1"/>
                </a:solidFill>
                <a:latin typeface="Arial"/>
                <a:ea typeface="Arial"/>
                <a:cs typeface="Arial"/>
                <a:sym typeface="Arial"/>
              </a:rPr>
              <a:t>6.	1,12,43,312 (rounded off to nearest ten lakh) </a:t>
            </a:r>
            <a:endParaRPr/>
          </a:p>
          <a:p>
            <a:pPr indent="-342900" lvl="0" marL="342900" marR="0" rtl="0" algn="l">
              <a:lnSpc>
                <a:spcPct val="100000"/>
              </a:lnSpc>
              <a:spcBef>
                <a:spcPts val="0"/>
              </a:spcBef>
              <a:spcAft>
                <a:spcPts val="0"/>
              </a:spcAft>
              <a:buNone/>
            </a:pPr>
            <a:r>
              <a:rPr b="0" i="0" lang="en" sz="1600" u="none" cap="none" strike="noStrike">
                <a:solidFill>
                  <a:schemeClr val="dk1"/>
                </a:solidFill>
                <a:latin typeface="Arial"/>
                <a:ea typeface="Arial"/>
                <a:cs typeface="Arial"/>
                <a:sym typeface="Arial"/>
              </a:rPr>
              <a:t>The rounded off numbers are written below. Fill in the correct alphabets at the correct places to solve the puzzle.		</a:t>
            </a:r>
            <a:endParaRPr b="0" i="0" sz="1600" u="none" cap="none" strike="noStrike">
              <a:solidFill>
                <a:schemeClr val="dk1"/>
              </a:solidFill>
              <a:latin typeface="Arial"/>
              <a:ea typeface="Arial"/>
              <a:cs typeface="Arial"/>
              <a:sym typeface="Arial"/>
            </a:endParaRPr>
          </a:p>
        </p:txBody>
      </p:sp>
      <p:sp>
        <p:nvSpPr>
          <p:cNvPr id="155" name="Google Shape;155;p26"/>
          <p:cNvSpPr txBox="1"/>
          <p:nvPr/>
        </p:nvSpPr>
        <p:spPr>
          <a:xfrm>
            <a:off x="1430866" y="127000"/>
            <a:ext cx="5875867" cy="46166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 sz="2400" u="none" cap="none" strike="noStrike">
                <a:solidFill>
                  <a:srgbClr val="FF0000"/>
                </a:solidFill>
                <a:latin typeface="Algerian"/>
                <a:ea typeface="Algerian"/>
                <a:cs typeface="Algerian"/>
                <a:sym typeface="Algerian"/>
              </a:rPr>
              <a:t>ACTIVITY</a:t>
            </a:r>
            <a:endParaRPr b="1" i="0" sz="2400" u="none" cap="none" strike="noStrike">
              <a:solidFill>
                <a:srgbClr val="FF0000"/>
              </a:solidFill>
              <a:latin typeface="Algerian"/>
              <a:ea typeface="Algerian"/>
              <a:cs typeface="Algerian"/>
              <a:sym typeface="Algerian"/>
            </a:endParaRPr>
          </a:p>
        </p:txBody>
      </p:sp>
      <p:cxnSp>
        <p:nvCxnSpPr>
          <p:cNvPr id="156" name="Google Shape;156;p26"/>
          <p:cNvCxnSpPr/>
          <p:nvPr/>
        </p:nvCxnSpPr>
        <p:spPr>
          <a:xfrm flipH="1">
            <a:off x="4826003" y="1651000"/>
            <a:ext cx="1659463" cy="16932"/>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sp>
        <p:nvSpPr>
          <p:cNvPr id="157" name="Google Shape;157;p26"/>
          <p:cNvSpPr/>
          <p:nvPr/>
        </p:nvSpPr>
        <p:spPr>
          <a:xfrm>
            <a:off x="6697133" y="1481666"/>
            <a:ext cx="440268" cy="287867"/>
          </a:xfrm>
          <a:prstGeom prst="ellipse">
            <a:avLst/>
          </a:prstGeom>
          <a:solidFill>
            <a:schemeClr val="accent1"/>
          </a:solidFill>
          <a:ln cap="flat" cmpd="sng" w="25400">
            <a:solidFill>
              <a:srgbClr val="BA7C2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1600" u="none" cap="none" strike="noStrike">
                <a:solidFill>
                  <a:schemeClr val="dk1"/>
                </a:solidFill>
                <a:latin typeface="Arial"/>
                <a:ea typeface="Arial"/>
                <a:cs typeface="Arial"/>
                <a:sym typeface="Arial"/>
              </a:rPr>
              <a:t>X</a:t>
            </a:r>
            <a:endParaRPr b="1" i="0" sz="1600" u="none" cap="none" strike="noStrike">
              <a:solidFill>
                <a:schemeClr val="dk1"/>
              </a:solidFill>
              <a:latin typeface="Arial"/>
              <a:ea typeface="Arial"/>
              <a:cs typeface="Arial"/>
              <a:sym typeface="Arial"/>
            </a:endParaRPr>
          </a:p>
        </p:txBody>
      </p:sp>
      <p:cxnSp>
        <p:nvCxnSpPr>
          <p:cNvPr id="158" name="Google Shape;158;p26"/>
          <p:cNvCxnSpPr/>
          <p:nvPr/>
        </p:nvCxnSpPr>
        <p:spPr>
          <a:xfrm flipH="1">
            <a:off x="4809070" y="2040467"/>
            <a:ext cx="1659463" cy="16932"/>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159" name="Google Shape;159;p26"/>
          <p:cNvCxnSpPr/>
          <p:nvPr/>
        </p:nvCxnSpPr>
        <p:spPr>
          <a:xfrm flipH="1">
            <a:off x="4859870" y="2396067"/>
            <a:ext cx="1659463" cy="16932"/>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160" name="Google Shape;160;p26"/>
          <p:cNvCxnSpPr/>
          <p:nvPr/>
        </p:nvCxnSpPr>
        <p:spPr>
          <a:xfrm flipH="1">
            <a:off x="4885269" y="2794000"/>
            <a:ext cx="1659463" cy="16932"/>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161" name="Google Shape;161;p26"/>
          <p:cNvCxnSpPr/>
          <p:nvPr/>
        </p:nvCxnSpPr>
        <p:spPr>
          <a:xfrm flipH="1">
            <a:off x="4902202" y="3141134"/>
            <a:ext cx="1659463" cy="16932"/>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162" name="Google Shape;162;p26"/>
          <p:cNvCxnSpPr/>
          <p:nvPr/>
        </p:nvCxnSpPr>
        <p:spPr>
          <a:xfrm flipH="1">
            <a:off x="4927603" y="3471333"/>
            <a:ext cx="1659463" cy="16932"/>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sp>
        <p:nvSpPr>
          <p:cNvPr id="163" name="Google Shape;163;p26"/>
          <p:cNvSpPr/>
          <p:nvPr/>
        </p:nvSpPr>
        <p:spPr>
          <a:xfrm>
            <a:off x="6731000" y="2633133"/>
            <a:ext cx="440268" cy="287867"/>
          </a:xfrm>
          <a:prstGeom prst="ellipse">
            <a:avLst/>
          </a:prstGeom>
          <a:solidFill>
            <a:schemeClr val="accent1"/>
          </a:solidFill>
          <a:ln cap="flat" cmpd="sng" w="25400">
            <a:solidFill>
              <a:srgbClr val="BA7C2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1600" u="none" cap="none" strike="noStrike">
                <a:solidFill>
                  <a:schemeClr val="dk1"/>
                </a:solidFill>
                <a:latin typeface="Arial"/>
                <a:ea typeface="Arial"/>
                <a:cs typeface="Arial"/>
                <a:sym typeface="Arial"/>
              </a:rPr>
              <a:t>C</a:t>
            </a:r>
            <a:endParaRPr b="1" i="0" sz="1600" u="none" cap="none" strike="noStrike">
              <a:solidFill>
                <a:schemeClr val="dk1"/>
              </a:solidFill>
              <a:latin typeface="Arial"/>
              <a:ea typeface="Arial"/>
              <a:cs typeface="Arial"/>
              <a:sym typeface="Arial"/>
            </a:endParaRPr>
          </a:p>
        </p:txBody>
      </p:sp>
      <p:sp>
        <p:nvSpPr>
          <p:cNvPr id="164" name="Google Shape;164;p26"/>
          <p:cNvSpPr/>
          <p:nvPr/>
        </p:nvSpPr>
        <p:spPr>
          <a:xfrm>
            <a:off x="6731000" y="2980266"/>
            <a:ext cx="440268" cy="287867"/>
          </a:xfrm>
          <a:prstGeom prst="ellipse">
            <a:avLst/>
          </a:prstGeom>
          <a:solidFill>
            <a:schemeClr val="accent1"/>
          </a:solidFill>
          <a:ln cap="flat" cmpd="sng" w="25400">
            <a:solidFill>
              <a:srgbClr val="BA7C2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1600" u="none" cap="none" strike="noStrike">
                <a:solidFill>
                  <a:schemeClr val="dk1"/>
                </a:solidFill>
                <a:latin typeface="Arial"/>
                <a:ea typeface="Arial"/>
                <a:cs typeface="Arial"/>
                <a:sym typeface="Arial"/>
              </a:rPr>
              <a:t>S</a:t>
            </a:r>
            <a:endParaRPr b="1" i="0" sz="1600" u="none" cap="none" strike="noStrike">
              <a:solidFill>
                <a:schemeClr val="dk1"/>
              </a:solidFill>
              <a:latin typeface="Arial"/>
              <a:ea typeface="Arial"/>
              <a:cs typeface="Arial"/>
              <a:sym typeface="Arial"/>
            </a:endParaRPr>
          </a:p>
        </p:txBody>
      </p:sp>
      <p:sp>
        <p:nvSpPr>
          <p:cNvPr id="165" name="Google Shape;165;p26"/>
          <p:cNvSpPr/>
          <p:nvPr/>
        </p:nvSpPr>
        <p:spPr>
          <a:xfrm>
            <a:off x="6781800" y="3327399"/>
            <a:ext cx="440268" cy="287867"/>
          </a:xfrm>
          <a:prstGeom prst="ellipse">
            <a:avLst/>
          </a:prstGeom>
          <a:solidFill>
            <a:schemeClr val="accent1"/>
          </a:solidFill>
          <a:ln cap="flat" cmpd="sng" w="25400">
            <a:solidFill>
              <a:srgbClr val="BA7C2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1600" u="none" cap="none" strike="noStrike">
                <a:solidFill>
                  <a:schemeClr val="dk1"/>
                </a:solidFill>
                <a:latin typeface="Arial"/>
                <a:ea typeface="Arial"/>
                <a:cs typeface="Arial"/>
                <a:sym typeface="Arial"/>
              </a:rPr>
              <a:t>I</a:t>
            </a:r>
            <a:endParaRPr b="1" i="0" sz="1600" u="none" cap="none" strike="noStrike">
              <a:solidFill>
                <a:schemeClr val="dk1"/>
              </a:solidFill>
              <a:latin typeface="Arial"/>
              <a:ea typeface="Arial"/>
              <a:cs typeface="Arial"/>
              <a:sym typeface="Arial"/>
            </a:endParaRPr>
          </a:p>
        </p:txBody>
      </p:sp>
      <p:sp>
        <p:nvSpPr>
          <p:cNvPr id="166" name="Google Shape;166;p26"/>
          <p:cNvSpPr/>
          <p:nvPr/>
        </p:nvSpPr>
        <p:spPr>
          <a:xfrm>
            <a:off x="6714066" y="1879599"/>
            <a:ext cx="440268" cy="287867"/>
          </a:xfrm>
          <a:prstGeom prst="ellipse">
            <a:avLst/>
          </a:prstGeom>
          <a:solidFill>
            <a:schemeClr val="accent1"/>
          </a:solidFill>
          <a:ln cap="flat" cmpd="sng" w="25400">
            <a:solidFill>
              <a:srgbClr val="BA7C2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1600" u="none" cap="none" strike="noStrike">
                <a:solidFill>
                  <a:schemeClr val="dk1"/>
                </a:solidFill>
                <a:latin typeface="Arial"/>
                <a:ea typeface="Arial"/>
                <a:cs typeface="Arial"/>
                <a:sym typeface="Arial"/>
              </a:rPr>
              <a:t>R</a:t>
            </a:r>
            <a:endParaRPr b="1" i="0" sz="1600" u="none" cap="none" strike="noStrike">
              <a:solidFill>
                <a:schemeClr val="dk1"/>
              </a:solidFill>
              <a:latin typeface="Arial"/>
              <a:ea typeface="Arial"/>
              <a:cs typeface="Arial"/>
              <a:sym typeface="Arial"/>
            </a:endParaRPr>
          </a:p>
        </p:txBody>
      </p:sp>
      <p:sp>
        <p:nvSpPr>
          <p:cNvPr id="167" name="Google Shape;167;p26"/>
          <p:cNvSpPr/>
          <p:nvPr/>
        </p:nvSpPr>
        <p:spPr>
          <a:xfrm>
            <a:off x="6714067" y="2269066"/>
            <a:ext cx="440268" cy="287867"/>
          </a:xfrm>
          <a:prstGeom prst="ellipse">
            <a:avLst/>
          </a:prstGeom>
          <a:solidFill>
            <a:schemeClr val="accent1"/>
          </a:solidFill>
          <a:ln cap="flat" cmpd="sng" w="25400">
            <a:solidFill>
              <a:srgbClr val="BA7C2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1600" u="none" cap="none" strike="noStrike">
                <a:solidFill>
                  <a:schemeClr val="dk1"/>
                </a:solidFill>
                <a:latin typeface="Arial"/>
                <a:ea typeface="Arial"/>
                <a:cs typeface="Arial"/>
                <a:sym typeface="Arial"/>
              </a:rPr>
              <a:t>E</a:t>
            </a:r>
            <a:endParaRPr b="1" i="0" sz="1600" u="none" cap="none" strike="noStrike">
              <a:solidFill>
                <a:schemeClr val="dk1"/>
              </a:solidFill>
              <a:latin typeface="Arial"/>
              <a:ea typeface="Arial"/>
              <a:cs typeface="Arial"/>
              <a:sym typeface="Arial"/>
            </a:endParaRPr>
          </a:p>
        </p:txBody>
      </p:sp>
      <p:graphicFrame>
        <p:nvGraphicFramePr>
          <p:cNvPr id="168" name="Google Shape;168;p26"/>
          <p:cNvGraphicFramePr/>
          <p:nvPr/>
        </p:nvGraphicFramePr>
        <p:xfrm>
          <a:off x="135463" y="4231217"/>
          <a:ext cx="3000000" cy="3000000"/>
        </p:xfrm>
        <a:graphic>
          <a:graphicData uri="http://schemas.openxmlformats.org/drawingml/2006/table">
            <a:tbl>
              <a:tblPr bandRow="1" firstRow="1">
                <a:noFill/>
                <a:tableStyleId>{03A9B3F6-F103-41FB-8E5B-E3BFF1D90CE7}</a:tableStyleId>
              </a:tblPr>
              <a:tblGrid>
                <a:gridCol w="1021300"/>
                <a:gridCol w="1021300"/>
                <a:gridCol w="1021300"/>
                <a:gridCol w="1021300"/>
                <a:gridCol w="1021300"/>
                <a:gridCol w="1184275"/>
                <a:gridCol w="905925"/>
                <a:gridCol w="973675"/>
              </a:tblGrid>
              <a:tr h="370850">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r>
              <a:tr h="370850">
                <a:tc>
                  <a:txBody>
                    <a:bodyPr/>
                    <a:lstStyle/>
                    <a:p>
                      <a:pPr indent="0" lvl="0" marL="0" marR="0" rtl="0" algn="ctr">
                        <a:lnSpc>
                          <a:spcPct val="100000"/>
                        </a:lnSpc>
                        <a:spcBef>
                          <a:spcPts val="0"/>
                        </a:spcBef>
                        <a:spcAft>
                          <a:spcPts val="0"/>
                        </a:spcAft>
                        <a:buNone/>
                      </a:pPr>
                      <a:r>
                        <a:rPr b="1" lang="en" sz="1400" u="none" cap="none" strike="noStrike"/>
                        <a:t>2,34,100</a:t>
                      </a:r>
                      <a:endParaRPr b="1" sz="1400" u="none" cap="none" strike="noStrike"/>
                    </a:p>
                  </a:txBody>
                  <a:tcPr marT="45725" marB="45725" marR="91450" marL="91450">
                    <a:solidFill>
                      <a:srgbClr val="92D050">
                        <a:alpha val="20000"/>
                      </a:srgbClr>
                    </a:solidFill>
                  </a:tcPr>
                </a:tc>
                <a:tc>
                  <a:txBody>
                    <a:bodyPr/>
                    <a:lstStyle/>
                    <a:p>
                      <a:pPr indent="0" lvl="0" marL="0" marR="0" rtl="0" algn="ctr">
                        <a:lnSpc>
                          <a:spcPct val="100000"/>
                        </a:lnSpc>
                        <a:spcBef>
                          <a:spcPts val="0"/>
                        </a:spcBef>
                        <a:spcAft>
                          <a:spcPts val="0"/>
                        </a:spcAft>
                        <a:buNone/>
                      </a:pPr>
                      <a:r>
                        <a:rPr b="1" lang="en" sz="1400" u="none" cap="none" strike="noStrike"/>
                        <a:t>34,930</a:t>
                      </a:r>
                      <a:endParaRPr b="1" sz="1400" u="none" cap="none" strike="noStrike"/>
                    </a:p>
                  </a:txBody>
                  <a:tcPr marT="45725" marB="45725" marR="91450" marL="91450">
                    <a:solidFill>
                      <a:srgbClr val="92D050">
                        <a:alpha val="20000"/>
                      </a:srgbClr>
                    </a:solidFill>
                  </a:tcPr>
                </a:tc>
                <a:tc>
                  <a:txBody>
                    <a:bodyPr/>
                    <a:lstStyle/>
                    <a:p>
                      <a:pPr indent="0" lvl="0" marL="0" marR="0" rtl="0" algn="ctr">
                        <a:lnSpc>
                          <a:spcPct val="100000"/>
                        </a:lnSpc>
                        <a:spcBef>
                          <a:spcPts val="0"/>
                        </a:spcBef>
                        <a:spcAft>
                          <a:spcPts val="0"/>
                        </a:spcAft>
                        <a:buNone/>
                      </a:pPr>
                      <a:r>
                        <a:rPr b="1" lang="en" sz="1400" u="none" cap="none" strike="noStrike"/>
                        <a:t>2,34,100</a:t>
                      </a:r>
                      <a:endParaRPr b="1" sz="1400" u="none" cap="none" strike="noStrike"/>
                    </a:p>
                  </a:txBody>
                  <a:tcPr marT="45725" marB="45725" marR="91450" marL="91450">
                    <a:solidFill>
                      <a:srgbClr val="92D050">
                        <a:alpha val="20000"/>
                      </a:srgbClr>
                    </a:solidFill>
                  </a:tcPr>
                </a:tc>
                <a:tc>
                  <a:txBody>
                    <a:bodyPr/>
                    <a:lstStyle/>
                    <a:p>
                      <a:pPr indent="0" lvl="0" marL="0" marR="0" rtl="0" algn="ctr">
                        <a:lnSpc>
                          <a:spcPct val="100000"/>
                        </a:lnSpc>
                        <a:spcBef>
                          <a:spcPts val="0"/>
                        </a:spcBef>
                        <a:spcAft>
                          <a:spcPts val="0"/>
                        </a:spcAft>
                        <a:buNone/>
                      </a:pPr>
                      <a:r>
                        <a:rPr b="1" lang="en" sz="1400" u="none" cap="none" strike="noStrike"/>
                        <a:t>9,00,000</a:t>
                      </a:r>
                      <a:endParaRPr b="1" sz="1400" u="none" cap="none" strike="noStrike"/>
                    </a:p>
                  </a:txBody>
                  <a:tcPr marT="45725" marB="45725" marR="91450" marL="91450">
                    <a:solidFill>
                      <a:srgbClr val="92D050">
                        <a:alpha val="20000"/>
                      </a:srgbClr>
                    </a:solidFill>
                  </a:tcPr>
                </a:tc>
                <a:tc>
                  <a:txBody>
                    <a:bodyPr/>
                    <a:lstStyle/>
                    <a:p>
                      <a:pPr indent="0" lvl="0" marL="0" marR="0" rtl="0" algn="ctr">
                        <a:lnSpc>
                          <a:spcPct val="100000"/>
                        </a:lnSpc>
                        <a:spcBef>
                          <a:spcPts val="0"/>
                        </a:spcBef>
                        <a:spcAft>
                          <a:spcPts val="0"/>
                        </a:spcAft>
                        <a:buNone/>
                      </a:pPr>
                      <a:r>
                        <a:rPr b="1" lang="en" sz="1400" u="none" cap="none" strike="noStrike"/>
                        <a:t>39,600</a:t>
                      </a:r>
                      <a:endParaRPr b="1" sz="1400" u="none" cap="none" strike="noStrike"/>
                    </a:p>
                  </a:txBody>
                  <a:tcPr marT="45725" marB="45725" marR="91450" marL="91450">
                    <a:solidFill>
                      <a:srgbClr val="92D050">
                        <a:alpha val="20000"/>
                      </a:srgbClr>
                    </a:solidFill>
                  </a:tcPr>
                </a:tc>
                <a:tc>
                  <a:txBody>
                    <a:bodyPr/>
                    <a:lstStyle/>
                    <a:p>
                      <a:pPr indent="0" lvl="0" marL="0" marR="0" rtl="0" algn="ctr">
                        <a:lnSpc>
                          <a:spcPct val="100000"/>
                        </a:lnSpc>
                        <a:spcBef>
                          <a:spcPts val="0"/>
                        </a:spcBef>
                        <a:spcAft>
                          <a:spcPts val="0"/>
                        </a:spcAft>
                        <a:buNone/>
                      </a:pPr>
                      <a:r>
                        <a:rPr b="1" lang="en" sz="1400" u="none" cap="none" strike="noStrike"/>
                        <a:t>1,10,00,000</a:t>
                      </a:r>
                      <a:endParaRPr b="1" sz="1400" u="none" cap="none" strike="noStrike"/>
                    </a:p>
                  </a:txBody>
                  <a:tcPr marT="45725" marB="45725" marR="91450" marL="91450">
                    <a:solidFill>
                      <a:srgbClr val="92D050">
                        <a:alpha val="20000"/>
                      </a:srgbClr>
                    </a:solidFill>
                  </a:tcPr>
                </a:tc>
                <a:tc>
                  <a:txBody>
                    <a:bodyPr/>
                    <a:lstStyle/>
                    <a:p>
                      <a:pPr indent="0" lvl="0" marL="0" marR="0" rtl="0" algn="ctr">
                        <a:lnSpc>
                          <a:spcPct val="100000"/>
                        </a:lnSpc>
                        <a:spcBef>
                          <a:spcPts val="0"/>
                        </a:spcBef>
                        <a:spcAft>
                          <a:spcPts val="0"/>
                        </a:spcAft>
                        <a:buNone/>
                      </a:pPr>
                      <a:r>
                        <a:rPr b="1" lang="en" sz="1400" u="none" cap="none" strike="noStrike"/>
                        <a:t>4,00,000</a:t>
                      </a:r>
                      <a:endParaRPr b="1" sz="1400" u="none" cap="none" strike="noStrike"/>
                    </a:p>
                  </a:txBody>
                  <a:tcPr marT="45725" marB="45725" marR="91450" marL="91450">
                    <a:solidFill>
                      <a:srgbClr val="92D050">
                        <a:alpha val="20000"/>
                      </a:srgbClr>
                    </a:solidFill>
                  </a:tcPr>
                </a:tc>
                <a:tc>
                  <a:txBody>
                    <a:bodyPr/>
                    <a:lstStyle/>
                    <a:p>
                      <a:pPr indent="0" lvl="0" marL="0" marR="0" rtl="0" algn="ctr">
                        <a:lnSpc>
                          <a:spcPct val="100000"/>
                        </a:lnSpc>
                        <a:spcBef>
                          <a:spcPts val="0"/>
                        </a:spcBef>
                        <a:spcAft>
                          <a:spcPts val="0"/>
                        </a:spcAft>
                        <a:buNone/>
                      </a:pPr>
                      <a:r>
                        <a:rPr b="1" lang="en" sz="1400" u="none" cap="none" strike="noStrike"/>
                        <a:t>2,34,100</a:t>
                      </a:r>
                      <a:endParaRPr b="1" sz="1400" u="none" cap="none" strike="noStrike"/>
                    </a:p>
                  </a:txBody>
                  <a:tcPr marT="45725" marB="45725" marR="91450" marL="91450">
                    <a:solidFill>
                      <a:srgbClr val="92D050">
                        <a:alpha val="20000"/>
                      </a:srgbClr>
                    </a:solidFill>
                  </a:tcPr>
                </a:tc>
              </a:tr>
            </a:tbl>
          </a:graphicData>
        </a:graphic>
      </p:graphicFrame>
      <p:pic>
        <p:nvPicPr>
          <p:cNvPr descr="C:\Users\Sanjukta Dash\Downloads\images (1).png" id="169" name="Google Shape;169;p26"/>
          <p:cNvPicPr preferRelativeResize="0"/>
          <p:nvPr/>
        </p:nvPicPr>
        <p:blipFill rotWithShape="1">
          <a:blip r:embed="rId3">
            <a:alphaModFix/>
          </a:blip>
          <a:srcRect b="0" l="0" r="0" t="0"/>
          <a:stretch/>
        </p:blipFill>
        <p:spPr>
          <a:xfrm>
            <a:off x="7524750" y="1720086"/>
            <a:ext cx="1619250" cy="1367072"/>
          </a:xfrm>
          <a:prstGeom prst="rect">
            <a:avLst/>
          </a:prstGeom>
          <a:noFill/>
          <a:ln>
            <a:noFill/>
          </a:ln>
        </p:spPr>
      </p:pic>
      <p:sp>
        <p:nvSpPr>
          <p:cNvPr id="170" name="Google Shape;170;p26"/>
          <p:cNvSpPr/>
          <p:nvPr/>
        </p:nvSpPr>
        <p:spPr>
          <a:xfrm>
            <a:off x="406400" y="4258732"/>
            <a:ext cx="440268" cy="287867"/>
          </a:xfrm>
          <a:prstGeom prst="ellipse">
            <a:avLst/>
          </a:prstGeom>
          <a:solidFill>
            <a:schemeClr val="accent1"/>
          </a:solidFill>
          <a:ln cap="flat" cmpd="sng" w="25400">
            <a:solidFill>
              <a:srgbClr val="BA7C2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1600" u="none" cap="none" strike="noStrike">
                <a:solidFill>
                  <a:schemeClr val="dk1"/>
                </a:solidFill>
                <a:latin typeface="Arial"/>
                <a:ea typeface="Arial"/>
                <a:cs typeface="Arial"/>
                <a:sym typeface="Arial"/>
              </a:rPr>
              <a:t>E</a:t>
            </a:r>
            <a:endParaRPr b="1" i="0" sz="1600" u="none" cap="none" strike="noStrike">
              <a:solidFill>
                <a:schemeClr val="dk1"/>
              </a:solidFill>
              <a:latin typeface="Arial"/>
              <a:ea typeface="Arial"/>
              <a:cs typeface="Arial"/>
              <a:sym typeface="Arial"/>
            </a:endParaRPr>
          </a:p>
        </p:txBody>
      </p:sp>
      <p:sp>
        <p:nvSpPr>
          <p:cNvPr id="171" name="Google Shape;171;p26"/>
          <p:cNvSpPr/>
          <p:nvPr/>
        </p:nvSpPr>
        <p:spPr>
          <a:xfrm>
            <a:off x="1430867" y="4267200"/>
            <a:ext cx="440268" cy="287867"/>
          </a:xfrm>
          <a:prstGeom prst="ellipse">
            <a:avLst/>
          </a:prstGeom>
          <a:solidFill>
            <a:schemeClr val="accent1"/>
          </a:solidFill>
          <a:ln cap="flat" cmpd="sng" w="25400">
            <a:solidFill>
              <a:srgbClr val="BA7C2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1600" u="none" cap="none" strike="noStrike">
                <a:solidFill>
                  <a:schemeClr val="dk1"/>
                </a:solidFill>
                <a:latin typeface="Arial"/>
                <a:ea typeface="Arial"/>
                <a:cs typeface="Arial"/>
                <a:sym typeface="Arial"/>
              </a:rPr>
              <a:t>X</a:t>
            </a:r>
            <a:endParaRPr b="1" i="0" sz="1600" u="none" cap="none" strike="noStrike">
              <a:solidFill>
                <a:schemeClr val="dk1"/>
              </a:solidFill>
              <a:latin typeface="Arial"/>
              <a:ea typeface="Arial"/>
              <a:cs typeface="Arial"/>
              <a:sym typeface="Arial"/>
            </a:endParaRPr>
          </a:p>
        </p:txBody>
      </p:sp>
      <p:sp>
        <p:nvSpPr>
          <p:cNvPr id="172" name="Google Shape;172;p26"/>
          <p:cNvSpPr/>
          <p:nvPr/>
        </p:nvSpPr>
        <p:spPr>
          <a:xfrm>
            <a:off x="2404533" y="4275665"/>
            <a:ext cx="440268" cy="287867"/>
          </a:xfrm>
          <a:prstGeom prst="ellipse">
            <a:avLst/>
          </a:prstGeom>
          <a:solidFill>
            <a:schemeClr val="accent1"/>
          </a:solidFill>
          <a:ln cap="flat" cmpd="sng" w="25400">
            <a:solidFill>
              <a:srgbClr val="BA7C2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1600" u="none" cap="none" strike="noStrike">
                <a:solidFill>
                  <a:schemeClr val="dk1"/>
                </a:solidFill>
                <a:latin typeface="Arial"/>
                <a:ea typeface="Arial"/>
                <a:cs typeface="Arial"/>
                <a:sym typeface="Arial"/>
              </a:rPr>
              <a:t>E</a:t>
            </a:r>
            <a:endParaRPr b="1" i="0" sz="1600" u="none" cap="none" strike="noStrike">
              <a:solidFill>
                <a:schemeClr val="dk1"/>
              </a:solidFill>
              <a:latin typeface="Arial"/>
              <a:ea typeface="Arial"/>
              <a:cs typeface="Arial"/>
              <a:sym typeface="Arial"/>
            </a:endParaRPr>
          </a:p>
        </p:txBody>
      </p:sp>
      <p:sp>
        <p:nvSpPr>
          <p:cNvPr id="173" name="Google Shape;173;p26"/>
          <p:cNvSpPr/>
          <p:nvPr/>
        </p:nvSpPr>
        <p:spPr>
          <a:xfrm>
            <a:off x="3420532" y="4258732"/>
            <a:ext cx="440268" cy="287867"/>
          </a:xfrm>
          <a:prstGeom prst="ellipse">
            <a:avLst/>
          </a:prstGeom>
          <a:solidFill>
            <a:schemeClr val="accent1"/>
          </a:solidFill>
          <a:ln cap="flat" cmpd="sng" w="25400">
            <a:solidFill>
              <a:srgbClr val="BA7C2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1600" u="none" cap="none" strike="noStrike">
                <a:solidFill>
                  <a:schemeClr val="dk1"/>
                </a:solidFill>
                <a:latin typeface="Arial"/>
                <a:ea typeface="Arial"/>
                <a:cs typeface="Arial"/>
                <a:sym typeface="Arial"/>
              </a:rPr>
              <a:t>R</a:t>
            </a:r>
            <a:endParaRPr b="1" i="0" sz="1600" u="none" cap="none" strike="noStrike">
              <a:solidFill>
                <a:schemeClr val="dk1"/>
              </a:solidFill>
              <a:latin typeface="Arial"/>
              <a:ea typeface="Arial"/>
              <a:cs typeface="Arial"/>
              <a:sym typeface="Arial"/>
            </a:endParaRPr>
          </a:p>
        </p:txBody>
      </p:sp>
      <p:sp>
        <p:nvSpPr>
          <p:cNvPr id="174" name="Google Shape;174;p26"/>
          <p:cNvSpPr/>
          <p:nvPr/>
        </p:nvSpPr>
        <p:spPr>
          <a:xfrm>
            <a:off x="4428067" y="4250267"/>
            <a:ext cx="440268" cy="287867"/>
          </a:xfrm>
          <a:prstGeom prst="ellipse">
            <a:avLst/>
          </a:prstGeom>
          <a:solidFill>
            <a:schemeClr val="accent1"/>
          </a:solidFill>
          <a:ln cap="flat" cmpd="sng" w="25400">
            <a:solidFill>
              <a:srgbClr val="BA7C2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1600" u="none" cap="none" strike="noStrike">
                <a:solidFill>
                  <a:schemeClr val="dk1"/>
                </a:solidFill>
                <a:latin typeface="Arial"/>
                <a:ea typeface="Arial"/>
                <a:cs typeface="Arial"/>
                <a:sym typeface="Arial"/>
              </a:rPr>
              <a:t>C</a:t>
            </a:r>
            <a:endParaRPr b="1" i="0" sz="1600" u="none" cap="none" strike="noStrike">
              <a:solidFill>
                <a:schemeClr val="dk1"/>
              </a:solidFill>
              <a:latin typeface="Arial"/>
              <a:ea typeface="Arial"/>
              <a:cs typeface="Arial"/>
              <a:sym typeface="Arial"/>
            </a:endParaRPr>
          </a:p>
        </p:txBody>
      </p:sp>
      <p:sp>
        <p:nvSpPr>
          <p:cNvPr id="175" name="Google Shape;175;p26"/>
          <p:cNvSpPr/>
          <p:nvPr/>
        </p:nvSpPr>
        <p:spPr>
          <a:xfrm>
            <a:off x="5554133" y="4267199"/>
            <a:ext cx="440268" cy="287867"/>
          </a:xfrm>
          <a:prstGeom prst="ellipse">
            <a:avLst/>
          </a:prstGeom>
          <a:solidFill>
            <a:schemeClr val="accent1"/>
          </a:solidFill>
          <a:ln cap="flat" cmpd="sng" w="25400">
            <a:solidFill>
              <a:srgbClr val="BA7C2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1600" u="none" cap="none" strike="noStrike">
                <a:solidFill>
                  <a:schemeClr val="dk1"/>
                </a:solidFill>
                <a:latin typeface="Arial"/>
                <a:ea typeface="Arial"/>
                <a:cs typeface="Arial"/>
                <a:sym typeface="Arial"/>
              </a:rPr>
              <a:t>I</a:t>
            </a:r>
            <a:endParaRPr b="1" i="0" sz="1600" u="none" cap="none" strike="noStrike">
              <a:solidFill>
                <a:schemeClr val="dk1"/>
              </a:solidFill>
              <a:latin typeface="Arial"/>
              <a:ea typeface="Arial"/>
              <a:cs typeface="Arial"/>
              <a:sym typeface="Arial"/>
            </a:endParaRPr>
          </a:p>
        </p:txBody>
      </p:sp>
      <p:sp>
        <p:nvSpPr>
          <p:cNvPr id="176" name="Google Shape;176;p26"/>
          <p:cNvSpPr/>
          <p:nvPr/>
        </p:nvSpPr>
        <p:spPr>
          <a:xfrm>
            <a:off x="6629400" y="4275666"/>
            <a:ext cx="440268" cy="287867"/>
          </a:xfrm>
          <a:prstGeom prst="ellipse">
            <a:avLst/>
          </a:prstGeom>
          <a:solidFill>
            <a:schemeClr val="accent1"/>
          </a:solidFill>
          <a:ln cap="flat" cmpd="sng" w="25400">
            <a:solidFill>
              <a:srgbClr val="BA7C2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1600" u="none" cap="none" strike="noStrike">
                <a:solidFill>
                  <a:schemeClr val="dk1"/>
                </a:solidFill>
                <a:latin typeface="Arial"/>
                <a:ea typeface="Arial"/>
                <a:cs typeface="Arial"/>
                <a:sym typeface="Arial"/>
              </a:rPr>
              <a:t>S</a:t>
            </a:r>
            <a:endParaRPr b="1" i="0" sz="1600" u="none" cap="none" strike="noStrike">
              <a:solidFill>
                <a:schemeClr val="dk1"/>
              </a:solidFill>
              <a:latin typeface="Arial"/>
              <a:ea typeface="Arial"/>
              <a:cs typeface="Arial"/>
              <a:sym typeface="Arial"/>
            </a:endParaRPr>
          </a:p>
        </p:txBody>
      </p:sp>
      <p:sp>
        <p:nvSpPr>
          <p:cNvPr id="177" name="Google Shape;177;p26"/>
          <p:cNvSpPr/>
          <p:nvPr/>
        </p:nvSpPr>
        <p:spPr>
          <a:xfrm>
            <a:off x="7586134" y="4267199"/>
            <a:ext cx="440268" cy="287867"/>
          </a:xfrm>
          <a:prstGeom prst="ellipse">
            <a:avLst/>
          </a:prstGeom>
          <a:solidFill>
            <a:schemeClr val="accent1"/>
          </a:solidFill>
          <a:ln cap="flat" cmpd="sng" w="25400">
            <a:solidFill>
              <a:srgbClr val="BA7C2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1600" u="none" cap="none" strike="noStrike">
                <a:solidFill>
                  <a:schemeClr val="dk1"/>
                </a:solidFill>
                <a:latin typeface="Arial"/>
                <a:ea typeface="Arial"/>
                <a:cs typeface="Arial"/>
                <a:sym typeface="Arial"/>
              </a:rPr>
              <a:t>E</a:t>
            </a:r>
            <a:endParaRPr b="1" i="0" sz="1600" u="none" cap="none" strike="noStrike">
              <a:solidFill>
                <a:schemeClr val="dk1"/>
              </a:solidFill>
              <a:latin typeface="Arial"/>
              <a:ea typeface="Arial"/>
              <a:cs typeface="Arial"/>
              <a:sym typeface="Arial"/>
            </a:endParaRPr>
          </a:p>
        </p:txBody>
      </p:sp>
      <p:pic>
        <p:nvPicPr>
          <p:cNvPr id="178" name="Google Shape;178;p26"/>
          <p:cNvPicPr preferRelativeResize="0"/>
          <p:nvPr/>
        </p:nvPicPr>
        <p:blipFill rotWithShape="1">
          <a:blip r:embed="rId4">
            <a:alphaModFix/>
          </a:blip>
          <a:srcRect b="0" l="0" r="0" t="0"/>
          <a:stretch/>
        </p:blipFill>
        <p:spPr>
          <a:xfrm>
            <a:off x="7779513" y="76201"/>
            <a:ext cx="1232526" cy="81583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0"/>
                                        </p:tgtEl>
                                        <p:attrNameLst>
                                          <p:attrName>style.visibility</p:attrName>
                                        </p:attrNameLst>
                                      </p:cBhvr>
                                      <p:to>
                                        <p:strVal val="visible"/>
                                      </p:to>
                                    </p:set>
                                    <p:animEffect filter="fade" transition="in">
                                      <p:cBhvr>
                                        <p:cTn dur="1000"/>
                                        <p:tgtEl>
                                          <p:spTgt spid="170"/>
                                        </p:tgtEl>
                                      </p:cBhvr>
                                    </p:animEffect>
                                  </p:childTnLst>
                                </p:cTn>
                              </p:par>
                              <p:par>
                                <p:cTn fill="hold" nodeType="withEffect" presetClass="entr" presetID="10" presetSubtype="0">
                                  <p:stCondLst>
                                    <p:cond delay="0"/>
                                  </p:stCondLst>
                                  <p:childTnLst>
                                    <p:set>
                                      <p:cBhvr>
                                        <p:cTn dur="1" fill="hold">
                                          <p:stCondLst>
                                            <p:cond delay="0"/>
                                          </p:stCondLst>
                                        </p:cTn>
                                        <p:tgtEl>
                                          <p:spTgt spid="171"/>
                                        </p:tgtEl>
                                        <p:attrNameLst>
                                          <p:attrName>style.visibility</p:attrName>
                                        </p:attrNameLst>
                                      </p:cBhvr>
                                      <p:to>
                                        <p:strVal val="visible"/>
                                      </p:to>
                                    </p:set>
                                    <p:animEffect filter="fade" transition="in">
                                      <p:cBhvr>
                                        <p:cTn dur="1000"/>
                                        <p:tgtEl>
                                          <p:spTgt spid="171"/>
                                        </p:tgtEl>
                                      </p:cBhvr>
                                    </p:animEffect>
                                  </p:childTnLst>
                                </p:cTn>
                              </p:par>
                              <p:par>
                                <p:cTn fill="hold" nodeType="withEffect" presetClass="entr" presetID="10" presetSubtype="0">
                                  <p:stCondLst>
                                    <p:cond delay="0"/>
                                  </p:stCondLst>
                                  <p:childTnLst>
                                    <p:set>
                                      <p:cBhvr>
                                        <p:cTn dur="1" fill="hold">
                                          <p:stCondLst>
                                            <p:cond delay="0"/>
                                          </p:stCondLst>
                                        </p:cTn>
                                        <p:tgtEl>
                                          <p:spTgt spid="172"/>
                                        </p:tgtEl>
                                        <p:attrNameLst>
                                          <p:attrName>style.visibility</p:attrName>
                                        </p:attrNameLst>
                                      </p:cBhvr>
                                      <p:to>
                                        <p:strVal val="visible"/>
                                      </p:to>
                                    </p:set>
                                    <p:animEffect filter="fade" transition="in">
                                      <p:cBhvr>
                                        <p:cTn dur="1000"/>
                                        <p:tgtEl>
                                          <p:spTgt spid="172"/>
                                        </p:tgtEl>
                                      </p:cBhvr>
                                    </p:animEffect>
                                  </p:childTnLst>
                                </p:cTn>
                              </p:par>
                              <p:par>
                                <p:cTn fill="hold" nodeType="withEffect" presetClass="entr" presetID="10" presetSubtype="0">
                                  <p:stCondLst>
                                    <p:cond delay="0"/>
                                  </p:stCondLst>
                                  <p:childTnLst>
                                    <p:set>
                                      <p:cBhvr>
                                        <p:cTn dur="1" fill="hold">
                                          <p:stCondLst>
                                            <p:cond delay="0"/>
                                          </p:stCondLst>
                                        </p:cTn>
                                        <p:tgtEl>
                                          <p:spTgt spid="173"/>
                                        </p:tgtEl>
                                        <p:attrNameLst>
                                          <p:attrName>style.visibility</p:attrName>
                                        </p:attrNameLst>
                                      </p:cBhvr>
                                      <p:to>
                                        <p:strVal val="visible"/>
                                      </p:to>
                                    </p:set>
                                    <p:animEffect filter="fade" transition="in">
                                      <p:cBhvr>
                                        <p:cTn dur="1000"/>
                                        <p:tgtEl>
                                          <p:spTgt spid="173"/>
                                        </p:tgtEl>
                                      </p:cBhvr>
                                    </p:animEffect>
                                  </p:childTnLst>
                                </p:cTn>
                              </p:par>
                              <p:par>
                                <p:cTn fill="hold" nodeType="withEffect" presetClass="entr" presetID="10" presetSubtype="0">
                                  <p:stCondLst>
                                    <p:cond delay="0"/>
                                  </p:stCondLst>
                                  <p:childTnLst>
                                    <p:set>
                                      <p:cBhvr>
                                        <p:cTn dur="1" fill="hold">
                                          <p:stCondLst>
                                            <p:cond delay="0"/>
                                          </p:stCondLst>
                                        </p:cTn>
                                        <p:tgtEl>
                                          <p:spTgt spid="174"/>
                                        </p:tgtEl>
                                        <p:attrNameLst>
                                          <p:attrName>style.visibility</p:attrName>
                                        </p:attrNameLst>
                                      </p:cBhvr>
                                      <p:to>
                                        <p:strVal val="visible"/>
                                      </p:to>
                                    </p:set>
                                    <p:animEffect filter="fade" transition="in">
                                      <p:cBhvr>
                                        <p:cTn dur="1000"/>
                                        <p:tgtEl>
                                          <p:spTgt spid="174"/>
                                        </p:tgtEl>
                                      </p:cBhvr>
                                    </p:animEffect>
                                  </p:childTnLst>
                                </p:cTn>
                              </p:par>
                              <p:par>
                                <p:cTn fill="hold" nodeType="withEffect" presetClass="entr" presetID="10" presetSubtype="0">
                                  <p:stCondLst>
                                    <p:cond delay="0"/>
                                  </p:stCondLst>
                                  <p:childTnLst>
                                    <p:set>
                                      <p:cBhvr>
                                        <p:cTn dur="1" fill="hold">
                                          <p:stCondLst>
                                            <p:cond delay="0"/>
                                          </p:stCondLst>
                                        </p:cTn>
                                        <p:tgtEl>
                                          <p:spTgt spid="175"/>
                                        </p:tgtEl>
                                        <p:attrNameLst>
                                          <p:attrName>style.visibility</p:attrName>
                                        </p:attrNameLst>
                                      </p:cBhvr>
                                      <p:to>
                                        <p:strVal val="visible"/>
                                      </p:to>
                                    </p:set>
                                    <p:animEffect filter="fade" transition="in">
                                      <p:cBhvr>
                                        <p:cTn dur="1000"/>
                                        <p:tgtEl>
                                          <p:spTgt spid="175"/>
                                        </p:tgtEl>
                                      </p:cBhvr>
                                    </p:animEffect>
                                  </p:childTnLst>
                                </p:cTn>
                              </p:par>
                              <p:par>
                                <p:cTn fill="hold" nodeType="withEffect" presetClass="entr" presetID="10" presetSubtype="0">
                                  <p:stCondLst>
                                    <p:cond delay="0"/>
                                  </p:stCondLst>
                                  <p:childTnLst>
                                    <p:set>
                                      <p:cBhvr>
                                        <p:cTn dur="1" fill="hold">
                                          <p:stCondLst>
                                            <p:cond delay="0"/>
                                          </p:stCondLst>
                                        </p:cTn>
                                        <p:tgtEl>
                                          <p:spTgt spid="176"/>
                                        </p:tgtEl>
                                        <p:attrNameLst>
                                          <p:attrName>style.visibility</p:attrName>
                                        </p:attrNameLst>
                                      </p:cBhvr>
                                      <p:to>
                                        <p:strVal val="visible"/>
                                      </p:to>
                                    </p:set>
                                    <p:animEffect filter="fade" transition="in">
                                      <p:cBhvr>
                                        <p:cTn dur="1000"/>
                                        <p:tgtEl>
                                          <p:spTgt spid="176"/>
                                        </p:tgtEl>
                                      </p:cBhvr>
                                    </p:animEffect>
                                  </p:childTnLst>
                                </p:cTn>
                              </p:par>
                              <p:par>
                                <p:cTn fill="hold" nodeType="withEffect" presetClass="entr" presetID="10" presetSubtype="0">
                                  <p:stCondLst>
                                    <p:cond delay="0"/>
                                  </p:stCondLst>
                                  <p:childTnLst>
                                    <p:set>
                                      <p:cBhvr>
                                        <p:cTn dur="1" fill="hold">
                                          <p:stCondLst>
                                            <p:cond delay="0"/>
                                          </p:stCondLst>
                                        </p:cTn>
                                        <p:tgtEl>
                                          <p:spTgt spid="177"/>
                                        </p:tgtEl>
                                        <p:attrNameLst>
                                          <p:attrName>style.visibility</p:attrName>
                                        </p:attrNameLst>
                                      </p:cBhvr>
                                      <p:to>
                                        <p:strVal val="visible"/>
                                      </p:to>
                                    </p:set>
                                    <p:animEffect filter="fade" transition="in">
                                      <p:cBhvr>
                                        <p:cTn dur="1000"/>
                                        <p:tgtEl>
                                          <p:spTgt spid="17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