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5143500" cx="9144000"/>
  <p:notesSz cx="6858000" cy="9144000"/>
  <p:embeddedFontLst>
    <p:embeddedFont>
      <p:font typeface="Bell MT"/>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3" roundtripDataSignature="AMtx7mi357622oGBQRFI054Wj+jL6nLqng=="/>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2" nam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BellMT-bold.fntdata"/><Relationship Id="rId11" Type="http://schemas.openxmlformats.org/officeDocument/2006/relationships/slide" Target="slides/slide5.xml"/><Relationship Id="rId22" Type="http://schemas.openxmlformats.org/officeDocument/2006/relationships/font" Target="fonts/BellMT-boldItalic.fntdata"/><Relationship Id="rId10" Type="http://schemas.openxmlformats.org/officeDocument/2006/relationships/slide" Target="slides/slide4.xml"/><Relationship Id="rId21" Type="http://schemas.openxmlformats.org/officeDocument/2006/relationships/font" Target="fonts/BellMT-italic.fntdata"/><Relationship Id="rId13" Type="http://schemas.openxmlformats.org/officeDocument/2006/relationships/slide" Target="slides/slide7.xml"/><Relationship Id="rId12" Type="http://schemas.openxmlformats.org/officeDocument/2006/relationships/slide" Target="slides/slide6.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font" Target="fonts/BellMT-regular.fnt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XU_QO68"/>
      </p:ext>
    </p:extLs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2" dt="2020-06-17T16:35:54.68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timeZoneBias="0"/>
      </p:ext>
      <p:ext uri="http://customooxmlschemas.google.com/">
        <go:slidesCustomData xmlns:go="http://customooxmlschemas.google.com/" commentPostId="AAAAIDaGs1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9" name="Google Shape;14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2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6" name="Google Shape;156;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2" name="Google Shape;162;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p2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6" name="Google Shape;66;p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2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9"/>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9"/>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7" name="Shape 47"/>
        <p:cNvGrpSpPr/>
        <p:nvPr/>
      </p:nvGrpSpPr>
      <p:grpSpPr>
        <a:xfrm>
          <a:off x="0" y="0"/>
          <a:ext cx="0" cy="0"/>
          <a:chOff x="0" y="0"/>
          <a:chExt cx="0" cy="0"/>
        </a:xfrm>
      </p:grpSpPr>
      <p:sp>
        <p:nvSpPr>
          <p:cNvPr id="48" name="Google Shape;48;p17"/>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9" name="Google Shape;49;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0" name="Shape 50"/>
        <p:cNvGrpSpPr/>
        <p:nvPr/>
      </p:nvGrpSpPr>
      <p:grpSpPr>
        <a:xfrm>
          <a:off x="0" y="0"/>
          <a:ext cx="0" cy="0"/>
          <a:chOff x="0" y="0"/>
          <a:chExt cx="0" cy="0"/>
        </a:xfrm>
      </p:grpSpPr>
      <p:sp>
        <p:nvSpPr>
          <p:cNvPr id="51" name="Google Shape;51;p18"/>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2" name="Google Shape;52;p18"/>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53" name="Google Shape;53;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16" name="Google Shape;16;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2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9" name="Google Shape;19;p2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0" name="Google Shape;20;p29"/>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1" name="Google Shape;21;p29"/>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SzPts val="1400"/>
              <a:buNone/>
              <a:defRPr b="0" i="0" sz="1400" u="none" cap="none" strike="noStrike">
                <a:solidFill>
                  <a:srgbClr val="000000"/>
                </a:solidFill>
                <a:latin typeface="Arial"/>
                <a:ea typeface="Arial"/>
                <a:cs typeface="Arial"/>
                <a:sym typeface="Arial"/>
              </a:defRPr>
            </a:lvl9pPr>
          </a:lstStyle>
          <a:p/>
        </p:txBody>
      </p:sp>
      <p:sp>
        <p:nvSpPr>
          <p:cNvPr id="22" name="Google Shape;22;p2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a:lvl1pPr>
            <a:lvl2pPr indent="0" lvl="1" marL="0" marR="0" algn="r">
              <a:lnSpc>
                <a:spcPct val="100000"/>
              </a:lnSpc>
              <a:spcBef>
                <a:spcPts val="0"/>
              </a:spcBef>
              <a:spcAft>
                <a:spcPts val="0"/>
              </a:spcAft>
              <a:buClr>
                <a:srgbClr val="000000"/>
              </a:buClr>
              <a:buSzPts val="1000"/>
              <a:buFont typeface="Arial"/>
              <a:buNone/>
              <a:defRPr/>
            </a:lvl2pPr>
            <a:lvl3pPr indent="0" lvl="2" marL="0" marR="0" algn="r">
              <a:lnSpc>
                <a:spcPct val="100000"/>
              </a:lnSpc>
              <a:spcBef>
                <a:spcPts val="0"/>
              </a:spcBef>
              <a:spcAft>
                <a:spcPts val="0"/>
              </a:spcAft>
              <a:buClr>
                <a:srgbClr val="000000"/>
              </a:buClr>
              <a:buSzPts val="1000"/>
              <a:buFont typeface="Arial"/>
              <a:buNone/>
              <a:defRPr/>
            </a:lvl3pPr>
            <a:lvl4pPr indent="0" lvl="3" marL="0" marR="0" algn="r">
              <a:lnSpc>
                <a:spcPct val="100000"/>
              </a:lnSpc>
              <a:spcBef>
                <a:spcPts val="0"/>
              </a:spcBef>
              <a:spcAft>
                <a:spcPts val="0"/>
              </a:spcAft>
              <a:buClr>
                <a:srgbClr val="000000"/>
              </a:buClr>
              <a:buSzPts val="1000"/>
              <a:buFont typeface="Arial"/>
              <a:buNone/>
              <a:defRPr/>
            </a:lvl4pPr>
            <a:lvl5pPr indent="0" lvl="4" marL="0" marR="0" algn="r">
              <a:lnSpc>
                <a:spcPct val="100000"/>
              </a:lnSpc>
              <a:spcBef>
                <a:spcPts val="0"/>
              </a:spcBef>
              <a:spcAft>
                <a:spcPts val="0"/>
              </a:spcAft>
              <a:buClr>
                <a:srgbClr val="000000"/>
              </a:buClr>
              <a:buSzPts val="1000"/>
              <a:buFont typeface="Arial"/>
              <a:buNone/>
              <a:defRPr/>
            </a:lvl5pPr>
            <a:lvl6pPr indent="0" lvl="5" marL="0" marR="0" algn="r">
              <a:lnSpc>
                <a:spcPct val="100000"/>
              </a:lnSpc>
              <a:spcBef>
                <a:spcPts val="0"/>
              </a:spcBef>
              <a:spcAft>
                <a:spcPts val="0"/>
              </a:spcAft>
              <a:buClr>
                <a:srgbClr val="000000"/>
              </a:buClr>
              <a:buSzPts val="1000"/>
              <a:buFont typeface="Arial"/>
              <a:buNone/>
              <a:defRPr/>
            </a:lvl6pPr>
            <a:lvl7pPr indent="0" lvl="6" marL="0" marR="0" algn="r">
              <a:lnSpc>
                <a:spcPct val="100000"/>
              </a:lnSpc>
              <a:spcBef>
                <a:spcPts val="0"/>
              </a:spcBef>
              <a:spcAft>
                <a:spcPts val="0"/>
              </a:spcAft>
              <a:buClr>
                <a:srgbClr val="000000"/>
              </a:buClr>
              <a:buSzPts val="1000"/>
              <a:buFont typeface="Arial"/>
              <a:buNone/>
              <a:defRPr/>
            </a:lvl7pPr>
            <a:lvl8pPr indent="0" lvl="7" marL="0" marR="0" algn="r">
              <a:lnSpc>
                <a:spcPct val="100000"/>
              </a:lnSpc>
              <a:spcBef>
                <a:spcPts val="0"/>
              </a:spcBef>
              <a:spcAft>
                <a:spcPts val="0"/>
              </a:spcAft>
              <a:buClr>
                <a:srgbClr val="000000"/>
              </a:buClr>
              <a:buSzPts val="1000"/>
              <a:buFont typeface="Arial"/>
              <a:buNone/>
              <a:defRPr/>
            </a:lvl8pPr>
            <a:lvl9pPr indent="0" lvl="8" marL="0" marR="0" algn="r">
              <a:lnSpc>
                <a:spcPct val="100000"/>
              </a:lnSpc>
              <a:spcBef>
                <a:spcPts val="0"/>
              </a:spcBef>
              <a:spcAft>
                <a:spcPts val="0"/>
              </a:spcAft>
              <a:buClr>
                <a:srgbClr val="000000"/>
              </a:buClr>
              <a:buSzPts val="1000"/>
              <a:buFont typeface="Arial"/>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1"/>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6" name="Shape 26"/>
        <p:cNvGrpSpPr/>
        <p:nvPr/>
      </p:nvGrpSpPr>
      <p:grpSpPr>
        <a:xfrm>
          <a:off x="0" y="0"/>
          <a:ext cx="0" cy="0"/>
          <a:chOff x="0" y="0"/>
          <a:chExt cx="0" cy="0"/>
        </a:xfrm>
      </p:grpSpPr>
      <p:sp>
        <p:nvSpPr>
          <p:cNvPr id="27" name="Google Shape;27;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9" name="Google Shape;29;p1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0" name="Google Shape;30;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3" name="Google Shape;3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4" name="Shape 34"/>
        <p:cNvGrpSpPr/>
        <p:nvPr/>
      </p:nvGrpSpPr>
      <p:grpSpPr>
        <a:xfrm>
          <a:off x="0" y="0"/>
          <a:ext cx="0" cy="0"/>
          <a:chOff x="0" y="0"/>
          <a:chExt cx="0" cy="0"/>
        </a:xfrm>
      </p:grpSpPr>
      <p:sp>
        <p:nvSpPr>
          <p:cNvPr id="35" name="Google Shape;35;p14"/>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6" name="Google Shape;36;p14"/>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7" name="Google Shape;37;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8" name="Shape 38"/>
        <p:cNvGrpSpPr/>
        <p:nvPr/>
      </p:nvGrpSpPr>
      <p:grpSpPr>
        <a:xfrm>
          <a:off x="0" y="0"/>
          <a:ext cx="0" cy="0"/>
          <a:chOff x="0" y="0"/>
          <a:chExt cx="0" cy="0"/>
        </a:xfrm>
      </p:grpSpPr>
      <p:sp>
        <p:nvSpPr>
          <p:cNvPr id="39" name="Google Shape;39;p15"/>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16"/>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 name="Google Shape;43;p16"/>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4" name="Google Shape;44;p16"/>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5" name="Google Shape;45;p16"/>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6" name="Google Shape;4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comments" Target="../comments/commen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comments" Target="../comments/commen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pic>
        <p:nvPicPr>
          <p:cNvPr id="60" name="Google Shape;60;p1"/>
          <p:cNvPicPr preferRelativeResize="0"/>
          <p:nvPr/>
        </p:nvPicPr>
        <p:blipFill rotWithShape="1">
          <a:blip r:embed="rId3">
            <a:alphaModFix/>
          </a:blip>
          <a:srcRect b="0" l="0" r="0" t="0"/>
          <a:stretch/>
        </p:blipFill>
        <p:spPr>
          <a:xfrm>
            <a:off x="0" y="3777640"/>
            <a:ext cx="9144000" cy="1365860"/>
          </a:xfrm>
          <a:prstGeom prst="rect">
            <a:avLst/>
          </a:prstGeom>
          <a:noFill/>
          <a:ln>
            <a:noFill/>
          </a:ln>
        </p:spPr>
      </p:pic>
      <p:sp>
        <p:nvSpPr>
          <p:cNvPr id="61" name="Google Shape;61;p1"/>
          <p:cNvSpPr txBox="1"/>
          <p:nvPr/>
        </p:nvSpPr>
        <p:spPr>
          <a:xfrm>
            <a:off x="5874275" y="98375"/>
            <a:ext cx="3176100" cy="12675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1"/>
          <p:cNvSpPr txBox="1"/>
          <p:nvPr/>
        </p:nvSpPr>
        <p:spPr>
          <a:xfrm>
            <a:off x="1534774" y="963525"/>
            <a:ext cx="6607990" cy="2837544"/>
          </a:xfrm>
          <a:prstGeom prst="rect">
            <a:avLst/>
          </a:prstGeom>
          <a:noFill/>
          <a:ln>
            <a:noFill/>
          </a:ln>
        </p:spPr>
        <p:txBody>
          <a:bodyPr anchorCtr="0" anchor="t" bIns="91425" lIns="91425" spcFirstLastPara="1" rIns="91425" wrap="square" tIns="91425">
            <a:noAutofit/>
          </a:bodyPr>
          <a:lstStyle/>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SESSION : 9</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CLASS : V</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SUBJECT : MATHEMATICS</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NUMBER: 6</a:t>
            </a:r>
            <a:endParaRPr b="1"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Clr>
                <a:srgbClr val="000000"/>
              </a:buClr>
              <a:buSzPts val="1400"/>
              <a:buFont typeface="Arial"/>
              <a:buNone/>
            </a:pPr>
            <a:r>
              <a:rPr b="1" i="0" lang="en" sz="1400" u="none" cap="none" strike="noStrike">
                <a:solidFill>
                  <a:srgbClr val="000000"/>
                </a:solidFill>
                <a:latin typeface="Arial"/>
                <a:ea typeface="Arial"/>
                <a:cs typeface="Arial"/>
                <a:sym typeface="Arial"/>
              </a:rPr>
              <a:t>CHAPTER NAME : Rounding off- Estimation</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None/>
            </a:pPr>
            <a:r>
              <a:rPr b="1" i="0" lang="en" sz="1400" u="none" cap="none" strike="noStrike">
                <a:solidFill>
                  <a:srgbClr val="000000"/>
                </a:solidFill>
                <a:latin typeface="Arial"/>
                <a:ea typeface="Arial"/>
                <a:cs typeface="Arial"/>
                <a:sym typeface="Arial"/>
              </a:rPr>
              <a:t>SUBTOPIC : </a:t>
            </a:r>
            <a:r>
              <a:rPr b="1" i="0" lang="en" sz="1800" u="none" cap="none" strike="noStrike">
                <a:solidFill>
                  <a:srgbClr val="000000"/>
                </a:solidFill>
                <a:latin typeface="Calibri"/>
                <a:ea typeface="Calibri"/>
                <a:cs typeface="Calibri"/>
                <a:sym typeface="Calibri"/>
              </a:rPr>
              <a:t>Rounding off the numbers to nearest lakh and crore </a:t>
            </a:r>
            <a:endParaRPr b="1" i="0" sz="2400" u="none" cap="none" strike="noStrike">
              <a:solidFill>
                <a:srgbClr val="000000"/>
              </a:solidFill>
              <a:latin typeface="Arial"/>
              <a:ea typeface="Arial"/>
              <a:cs typeface="Arial"/>
              <a:sym typeface="Arial"/>
            </a:endParaRPr>
          </a:p>
          <a:p>
            <a:pPr indent="0" lvl="0" marL="0" marR="0" rtl="0" algn="l">
              <a:lnSpc>
                <a:spcPct val="150000"/>
              </a:lnSpc>
              <a:spcBef>
                <a:spcPts val="0"/>
              </a:spcBef>
              <a:spcAft>
                <a:spcPts val="0"/>
              </a:spcAft>
              <a:buNone/>
            </a:pPr>
            <a:r>
              <a:rPr b="1" i="0" lang="en" sz="1800" u="none" cap="none" strike="noStrike">
                <a:solidFill>
                  <a:srgbClr val="000000"/>
                </a:solidFill>
                <a:latin typeface="Calibri"/>
                <a:ea typeface="Calibri"/>
                <a:cs typeface="Calibri"/>
                <a:sym typeface="Calibri"/>
              </a:rPr>
              <a:t>	   Exercise 6 A Q. No  6 and 7</a:t>
            </a:r>
            <a:endParaRPr b="1"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br>
              <a:rPr b="1" i="0" lang="en" sz="2400" u="none" cap="none" strike="noStrike">
                <a:solidFill>
                  <a:srgbClr val="000000"/>
                </a:solidFill>
                <a:latin typeface="Arial"/>
                <a:ea typeface="Arial"/>
                <a:cs typeface="Arial"/>
                <a:sym typeface="Arial"/>
              </a:rPr>
            </a:br>
            <a:br>
              <a:rPr b="0" i="0" lang="en" sz="2400" u="none" cap="none" strike="noStrike">
                <a:solidFill>
                  <a:srgbClr val="000000"/>
                </a:solidFill>
                <a:latin typeface="Arial"/>
                <a:ea typeface="Arial"/>
                <a:cs typeface="Arial"/>
                <a:sym typeface="Arial"/>
              </a:rPr>
            </a:br>
            <a:endParaRPr b="1" i="0" sz="1400" u="none" cap="none" strike="noStrike">
              <a:solidFill>
                <a:srgbClr val="000000"/>
              </a:solidFill>
              <a:latin typeface="Arial"/>
              <a:ea typeface="Arial"/>
              <a:cs typeface="Arial"/>
              <a:sym typeface="Arial"/>
            </a:endParaRPr>
          </a:p>
        </p:txBody>
      </p:sp>
      <p:pic>
        <p:nvPicPr>
          <p:cNvPr id="63" name="Google Shape;63;p1"/>
          <p:cNvPicPr preferRelativeResize="0"/>
          <p:nvPr/>
        </p:nvPicPr>
        <p:blipFill rotWithShape="1">
          <a:blip r:embed="rId4">
            <a:alphaModFix/>
          </a:blip>
          <a:srcRect b="0" l="0" r="0" t="0"/>
          <a:stretch/>
        </p:blipFill>
        <p:spPr>
          <a:xfrm>
            <a:off x="7669700" y="131625"/>
            <a:ext cx="1232526" cy="6118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6"/>
          <p:cNvSpPr txBox="1"/>
          <p:nvPr/>
        </p:nvSpPr>
        <p:spPr>
          <a:xfrm>
            <a:off x="196475" y="263785"/>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LEARNING OUTCOME:</a:t>
            </a:r>
            <a:endParaRPr b="1" i="0" sz="2200" u="none" cap="none" strike="noStrike">
              <a:solidFill>
                <a:srgbClr val="FF0000"/>
              </a:solidFill>
              <a:latin typeface="Arial"/>
              <a:ea typeface="Arial"/>
              <a:cs typeface="Arial"/>
              <a:sym typeface="Arial"/>
            </a:endParaRPr>
          </a:p>
        </p:txBody>
      </p:sp>
      <p:sp>
        <p:nvSpPr>
          <p:cNvPr id="152" name="Google Shape;152;p6"/>
          <p:cNvSpPr txBox="1"/>
          <p:nvPr/>
        </p:nvSpPr>
        <p:spPr>
          <a:xfrm>
            <a:off x="196475" y="1437700"/>
            <a:ext cx="8688300" cy="2889600"/>
          </a:xfrm>
          <a:prstGeom prst="rect">
            <a:avLst/>
          </a:prstGeom>
          <a:noFill/>
          <a:ln>
            <a:noFill/>
          </a:ln>
        </p:spPr>
        <p:txBody>
          <a:bodyPr anchorCtr="0" anchor="t" bIns="91425" lIns="91425" spcFirstLastPara="1" rIns="91425" wrap="square" tIns="91425">
            <a:noAutofit/>
          </a:bodyPr>
          <a:lstStyle/>
          <a:p>
            <a:pPr indent="-285750" lvl="0" marL="285750" marR="0" rtl="0" algn="l">
              <a:lnSpc>
                <a:spcPct val="100000"/>
              </a:lnSpc>
              <a:spcBef>
                <a:spcPts val="0"/>
              </a:spcBef>
              <a:spcAft>
                <a:spcPts val="0"/>
              </a:spcAft>
              <a:buClr>
                <a:srgbClr val="000000"/>
              </a:buClr>
              <a:buSzPts val="1400"/>
              <a:buFont typeface="Noto Sans Symbols"/>
              <a:buChar char="❖"/>
            </a:pPr>
            <a:r>
              <a:rPr b="1" i="0" lang="en" sz="2400" u="none" cap="none" strike="noStrike">
                <a:solidFill>
                  <a:srgbClr val="000000"/>
                </a:solidFill>
                <a:latin typeface="Calibri"/>
                <a:ea typeface="Calibri"/>
                <a:cs typeface="Calibri"/>
                <a:sym typeface="Calibri"/>
              </a:rPr>
              <a:t>Students are  able to round off to the nearest 1000 and ten thousand.</a:t>
            </a:r>
            <a:endParaRPr/>
          </a:p>
          <a:p>
            <a:pPr indent="0" lvl="0" marL="0" marR="0" rtl="0" algn="l">
              <a:lnSpc>
                <a:spcPct val="100000"/>
              </a:lnSpc>
              <a:spcBef>
                <a:spcPts val="0"/>
              </a:spcBef>
              <a:spcAft>
                <a:spcPts val="0"/>
              </a:spcAft>
              <a:buNone/>
            </a:pPr>
            <a:r>
              <a:t/>
            </a:r>
            <a:endParaRPr b="0" i="0" sz="1400" u="none" cap="none" strike="noStrike">
              <a:solidFill>
                <a:srgbClr val="000000"/>
              </a:solidFill>
              <a:latin typeface="Calibri"/>
              <a:ea typeface="Calibri"/>
              <a:cs typeface="Calibri"/>
              <a:sym typeface="Calibri"/>
            </a:endParaRPr>
          </a:p>
        </p:txBody>
      </p:sp>
      <p:pic>
        <p:nvPicPr>
          <p:cNvPr id="153" name="Google Shape;153;p6"/>
          <p:cNvPicPr preferRelativeResize="0"/>
          <p:nvPr/>
        </p:nvPicPr>
        <p:blipFill rotWithShape="1">
          <a:blip r:embed="rId4">
            <a:alphaModFix/>
          </a:blip>
          <a:srcRect b="0" l="0" r="0" t="0"/>
          <a:stretch/>
        </p:blipFill>
        <p:spPr>
          <a:xfrm>
            <a:off x="7669700" y="131625"/>
            <a:ext cx="1232526" cy="6118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8"/>
          <p:cNvSpPr txBox="1"/>
          <p:nvPr/>
        </p:nvSpPr>
        <p:spPr>
          <a:xfrm>
            <a:off x="899769" y="972921"/>
            <a:ext cx="8061205" cy="254291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1600" u="none" cap="none" strike="noStrike">
                <a:solidFill>
                  <a:srgbClr val="FF0000"/>
                </a:solidFill>
                <a:latin typeface="Calibri"/>
                <a:ea typeface="Calibri"/>
                <a:cs typeface="Calibri"/>
                <a:sym typeface="Calibri"/>
              </a:rPr>
              <a:t>HOME WORK-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6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rPr b="1" i="0" lang="en" sz="1800" u="none" cap="none" strike="noStrike">
                <a:solidFill>
                  <a:srgbClr val="000000"/>
                </a:solidFill>
                <a:latin typeface="Calibri"/>
                <a:ea typeface="Calibri"/>
                <a:cs typeface="Calibri"/>
                <a:sym typeface="Calibri"/>
              </a:rPr>
              <a:t>Complete Ex 6 A Q. No 6 to 8 in the notebook</a:t>
            </a:r>
            <a:endParaRPr b="1" i="0" sz="2000" u="none" cap="none" strike="noStrike">
              <a:solidFill>
                <a:srgbClr val="FF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200"/>
              <a:buFont typeface="Arial"/>
              <a:buNone/>
            </a:pPr>
            <a:r>
              <a:t/>
            </a:r>
            <a:endParaRPr b="1" i="0" sz="1800" u="none" cap="none" strike="noStrike">
              <a:solidFill>
                <a:srgbClr val="000000"/>
              </a:solidFill>
              <a:latin typeface="Arial"/>
              <a:ea typeface="Arial"/>
              <a:cs typeface="Arial"/>
              <a:sym typeface="Arial"/>
            </a:endParaRPr>
          </a:p>
        </p:txBody>
      </p:sp>
      <p:pic>
        <p:nvPicPr>
          <p:cNvPr id="159" name="Google Shape;159;p28"/>
          <p:cNvPicPr preferRelativeResize="0"/>
          <p:nvPr/>
        </p:nvPicPr>
        <p:blipFill rotWithShape="1">
          <a:blip r:embed="rId3">
            <a:alphaModFix/>
          </a:blip>
          <a:srcRect b="0" l="0" r="0" t="0"/>
          <a:stretch/>
        </p:blipFill>
        <p:spPr>
          <a:xfrm>
            <a:off x="7669700" y="131625"/>
            <a:ext cx="1232526" cy="611875"/>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pic>
        <p:nvPicPr>
          <p:cNvPr id="164" name="Google Shape;164;p7"/>
          <p:cNvPicPr preferRelativeResize="0"/>
          <p:nvPr/>
        </p:nvPicPr>
        <p:blipFill rotWithShape="1">
          <a:blip r:embed="rId3">
            <a:alphaModFix/>
          </a:blip>
          <a:srcRect b="0" l="0" r="0" t="0"/>
          <a:stretch/>
        </p:blipFill>
        <p:spPr>
          <a:xfrm>
            <a:off x="7669700" y="131625"/>
            <a:ext cx="1232526" cy="611875"/>
          </a:xfrm>
          <a:prstGeom prst="rect">
            <a:avLst/>
          </a:prstGeom>
          <a:noFill/>
          <a:ln>
            <a:noFill/>
          </a:ln>
        </p:spPr>
      </p:pic>
      <p:sp>
        <p:nvSpPr>
          <p:cNvPr id="165" name="Google Shape;165;p7"/>
          <p:cNvSpPr txBox="1"/>
          <p:nvPr/>
        </p:nvSpPr>
        <p:spPr>
          <a:xfrm>
            <a:off x="5452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20"/>
          <p:cNvSpPr txBox="1"/>
          <p:nvPr/>
        </p:nvSpPr>
        <p:spPr>
          <a:xfrm>
            <a:off x="196475" y="2850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200" u="none" cap="none" strike="noStrike">
                <a:solidFill>
                  <a:srgbClr val="FF0000"/>
                </a:solidFill>
                <a:latin typeface="Arial"/>
                <a:ea typeface="Arial"/>
                <a:cs typeface="Arial"/>
                <a:sym typeface="Arial"/>
              </a:rPr>
              <a:t>IMPORTANT NOTE :</a:t>
            </a:r>
            <a:endParaRPr b="1" i="0" sz="2200" u="none" cap="none" strike="noStrike">
              <a:solidFill>
                <a:srgbClr val="FF0000"/>
              </a:solidFill>
              <a:latin typeface="Arial"/>
              <a:ea typeface="Arial"/>
              <a:cs typeface="Arial"/>
              <a:sym typeface="Arial"/>
            </a:endParaRPr>
          </a:p>
        </p:txBody>
      </p:sp>
      <p:sp>
        <p:nvSpPr>
          <p:cNvPr id="69" name="Google Shape;69;p20"/>
          <p:cNvSpPr txBox="1"/>
          <p:nvPr/>
        </p:nvSpPr>
        <p:spPr>
          <a:xfrm>
            <a:off x="395001" y="899238"/>
            <a:ext cx="8232532" cy="3647362"/>
          </a:xfrm>
          <a:prstGeom prst="rect">
            <a:avLst/>
          </a:prstGeom>
          <a:noFill/>
          <a:ln>
            <a:noFill/>
          </a:ln>
        </p:spPr>
        <p:txBody>
          <a:bodyPr anchorCtr="0" anchor="t" bIns="91425" lIns="91425" spcFirstLastPara="1" rIns="91425" wrap="square" tIns="91425">
            <a:noAutofit/>
          </a:bodyPr>
          <a:lstStyle/>
          <a:p>
            <a:pPr indent="0" lvl="0" marL="0" marR="0" rtl="0" algn="just">
              <a:lnSpc>
                <a:spcPct val="150000"/>
              </a:lnSpc>
              <a:spcBef>
                <a:spcPts val="0"/>
              </a:spcBef>
              <a:spcAft>
                <a:spcPts val="0"/>
              </a:spcAft>
              <a:buNone/>
            </a:pPr>
            <a:r>
              <a:rPr b="1" i="0" lang="en" sz="2000" u="none" cap="none" strike="noStrike">
                <a:solidFill>
                  <a:srgbClr val="000000"/>
                </a:solidFill>
                <a:latin typeface="Bell MT"/>
                <a:ea typeface="Bell MT"/>
                <a:cs typeface="Bell MT"/>
                <a:sym typeface="Bell MT"/>
              </a:rPr>
              <a:t>Approximation or round-off should be done only when require or asked for. </a:t>
            </a:r>
            <a:r>
              <a:rPr b="1" lang="en" sz="2000">
                <a:latin typeface="Bell MT"/>
                <a:ea typeface="Bell MT"/>
                <a:cs typeface="Bell MT"/>
                <a:sym typeface="Bell MT"/>
              </a:rPr>
              <a:t>Sometimes</a:t>
            </a:r>
            <a:r>
              <a:rPr b="1" i="0" lang="en" sz="2000" u="none" cap="none" strike="noStrike">
                <a:solidFill>
                  <a:srgbClr val="000000"/>
                </a:solidFill>
                <a:latin typeface="Bell MT"/>
                <a:ea typeface="Bell MT"/>
                <a:cs typeface="Bell MT"/>
                <a:sym typeface="Bell MT"/>
              </a:rPr>
              <a:t> it may not be suitable --</a:t>
            </a:r>
            <a:endParaRPr/>
          </a:p>
          <a:p>
            <a:pPr indent="0" lvl="0" marL="0" marR="0" rtl="0" algn="just">
              <a:lnSpc>
                <a:spcPct val="150000"/>
              </a:lnSpc>
              <a:spcBef>
                <a:spcPts val="0"/>
              </a:spcBef>
              <a:spcAft>
                <a:spcPts val="0"/>
              </a:spcAft>
              <a:buNone/>
            </a:pPr>
            <a:r>
              <a:rPr b="1" i="0" lang="en" sz="2000" u="none" cap="none" strike="noStrike">
                <a:solidFill>
                  <a:srgbClr val="000000"/>
                </a:solidFill>
                <a:latin typeface="Bell MT"/>
                <a:ea typeface="Bell MT"/>
                <a:cs typeface="Bell MT"/>
                <a:sym typeface="Bell MT"/>
              </a:rPr>
              <a:t>For example :</a:t>
            </a:r>
            <a:endParaRPr/>
          </a:p>
          <a:p>
            <a:pPr indent="0" lvl="0" marL="0" marR="0" rtl="0" algn="just">
              <a:lnSpc>
                <a:spcPct val="150000"/>
              </a:lnSpc>
              <a:spcBef>
                <a:spcPts val="0"/>
              </a:spcBef>
              <a:spcAft>
                <a:spcPts val="0"/>
              </a:spcAft>
              <a:buNone/>
            </a:pPr>
            <a:r>
              <a:rPr b="1" i="0" lang="en" sz="2000" u="none" cap="none" strike="noStrike">
                <a:solidFill>
                  <a:srgbClr val="000000"/>
                </a:solidFill>
                <a:latin typeface="Bell MT"/>
                <a:ea typeface="Bell MT"/>
                <a:cs typeface="Bell MT"/>
                <a:sym typeface="Bell MT"/>
              </a:rPr>
              <a:t>	Suppose  you are going on a tour and </a:t>
            </a:r>
            <a:r>
              <a:rPr b="1" lang="en" sz="2000">
                <a:latin typeface="Bell MT"/>
                <a:ea typeface="Bell MT"/>
                <a:cs typeface="Bell MT"/>
                <a:sym typeface="Bell MT"/>
              </a:rPr>
              <a:t>have</a:t>
            </a:r>
            <a:r>
              <a:rPr b="1" i="0" lang="en" sz="2000" u="none" cap="none" strike="noStrike">
                <a:solidFill>
                  <a:srgbClr val="000000"/>
                </a:solidFill>
                <a:latin typeface="Bell MT"/>
                <a:ea typeface="Bell MT"/>
                <a:cs typeface="Bell MT"/>
                <a:sym typeface="Bell MT"/>
              </a:rPr>
              <a:t> to catch a train that leaves at 10:50 a.m. You should not think for approximate time or you might miss the train !</a:t>
            </a:r>
            <a:endParaRPr/>
          </a:p>
          <a:p>
            <a:pPr indent="0" lvl="0" marL="0" marR="0" rtl="0" algn="just">
              <a:lnSpc>
                <a:spcPct val="150000"/>
              </a:lnSpc>
              <a:spcBef>
                <a:spcPts val="0"/>
              </a:spcBef>
              <a:spcAft>
                <a:spcPts val="0"/>
              </a:spcAft>
              <a:buNone/>
            </a:pPr>
            <a:r>
              <a:t/>
            </a:r>
            <a:endParaRPr b="0" i="0" sz="2000" u="none" cap="none" strike="noStrike">
              <a:solidFill>
                <a:srgbClr val="000000"/>
              </a:solidFill>
              <a:latin typeface="Calibri"/>
              <a:ea typeface="Calibri"/>
              <a:cs typeface="Calibri"/>
              <a:sym typeface="Calibri"/>
            </a:endParaRPr>
          </a:p>
          <a:p>
            <a:pPr indent="-196850" lvl="0" marL="28575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pic>
        <p:nvPicPr>
          <p:cNvPr id="70" name="Google Shape;70;p20"/>
          <p:cNvPicPr preferRelativeResize="0"/>
          <p:nvPr/>
        </p:nvPicPr>
        <p:blipFill rotWithShape="1">
          <a:blip r:embed="rId4">
            <a:alphaModFix/>
          </a:blip>
          <a:srcRect b="0" l="0" r="0" t="0"/>
          <a:stretch/>
        </p:blipFill>
        <p:spPr>
          <a:xfrm>
            <a:off x="7669700" y="131625"/>
            <a:ext cx="1232526" cy="6118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21"/>
          <p:cNvSpPr txBox="1"/>
          <p:nvPr>
            <p:ph type="title"/>
          </p:nvPr>
        </p:nvSpPr>
        <p:spPr>
          <a:xfrm>
            <a:off x="862573" y="184025"/>
            <a:ext cx="55026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C00000"/>
                </a:solidFill>
                <a:latin typeface="Arial"/>
                <a:ea typeface="Arial"/>
                <a:cs typeface="Arial"/>
                <a:sym typeface="Arial"/>
              </a:rPr>
              <a:t>EXERCISE – 6 (A)</a:t>
            </a:r>
            <a:endParaRPr b="1" sz="2200">
              <a:solidFill>
                <a:srgbClr val="C00000"/>
              </a:solidFill>
              <a:latin typeface="Arial"/>
              <a:ea typeface="Arial"/>
              <a:cs typeface="Arial"/>
              <a:sym typeface="Arial"/>
            </a:endParaRPr>
          </a:p>
        </p:txBody>
      </p:sp>
      <p:sp>
        <p:nvSpPr>
          <p:cNvPr id="76" name="Google Shape;76;p21"/>
          <p:cNvSpPr txBox="1"/>
          <p:nvPr>
            <p:ph idx="1" type="body"/>
          </p:nvPr>
        </p:nvSpPr>
        <p:spPr>
          <a:xfrm>
            <a:off x="311699" y="896444"/>
            <a:ext cx="8520600" cy="3646296"/>
          </a:xfrm>
          <a:prstGeom prst="rect">
            <a:avLst/>
          </a:prstGeom>
          <a:noFill/>
          <a:ln>
            <a:noFill/>
          </a:ln>
        </p:spPr>
        <p:txBody>
          <a:bodyPr anchorCtr="0" anchor="t" bIns="91425" lIns="91425" spcFirstLastPara="1" rIns="91425" wrap="square" tIns="91425">
            <a:noAutofit/>
          </a:bodyPr>
          <a:lstStyle/>
          <a:p>
            <a:pPr indent="-342900" lvl="0" marL="457200" rtl="0" algn="l">
              <a:lnSpc>
                <a:spcPct val="200000"/>
              </a:lnSpc>
              <a:spcBef>
                <a:spcPts val="0"/>
              </a:spcBef>
              <a:spcAft>
                <a:spcPts val="0"/>
              </a:spcAft>
              <a:buSzPts val="1800"/>
              <a:buNone/>
            </a:pPr>
            <a:r>
              <a:rPr b="1" lang="en">
                <a:solidFill>
                  <a:srgbClr val="FF0000"/>
                </a:solidFill>
              </a:rPr>
              <a:t>Q.6 Round off the given number to the nearest lakh :</a:t>
            </a:r>
            <a:endParaRPr/>
          </a:p>
          <a:p>
            <a:pPr indent="-342900" lvl="0" marL="457200" rtl="0" algn="l">
              <a:lnSpc>
                <a:spcPct val="200000"/>
              </a:lnSpc>
              <a:spcBef>
                <a:spcPts val="0"/>
              </a:spcBef>
              <a:spcAft>
                <a:spcPts val="0"/>
              </a:spcAft>
              <a:buSzPts val="1800"/>
              <a:buNone/>
            </a:pPr>
            <a:r>
              <a:rPr lang="en">
                <a:solidFill>
                  <a:schemeClr val="dk1"/>
                </a:solidFill>
              </a:rPr>
              <a:t>a) 5,72,682 =</a:t>
            </a:r>
            <a:endParaRPr/>
          </a:p>
          <a:p>
            <a:pPr indent="-342900" lvl="0" marL="457200" rtl="0" algn="l">
              <a:lnSpc>
                <a:spcPct val="200000"/>
              </a:lnSpc>
              <a:spcBef>
                <a:spcPts val="0"/>
              </a:spcBef>
              <a:spcAft>
                <a:spcPts val="0"/>
              </a:spcAft>
              <a:buSzPts val="1800"/>
              <a:buNone/>
            </a:pPr>
            <a:r>
              <a:rPr lang="en">
                <a:solidFill>
                  <a:schemeClr val="dk1"/>
                </a:solidFill>
              </a:rPr>
              <a:t>b) 17,65,925 =</a:t>
            </a:r>
            <a:endParaRPr/>
          </a:p>
          <a:p>
            <a:pPr indent="-342900" lvl="0" marL="457200" rtl="0" algn="l">
              <a:lnSpc>
                <a:spcPct val="200000"/>
              </a:lnSpc>
              <a:spcBef>
                <a:spcPts val="0"/>
              </a:spcBef>
              <a:spcAft>
                <a:spcPts val="0"/>
              </a:spcAft>
              <a:buSzPts val="1800"/>
              <a:buNone/>
            </a:pPr>
            <a:r>
              <a:rPr lang="en">
                <a:solidFill>
                  <a:schemeClr val="dk1"/>
                </a:solidFill>
              </a:rPr>
              <a:t>c) 9,82,468 =</a:t>
            </a:r>
            <a:endParaRPr/>
          </a:p>
          <a:p>
            <a:pPr indent="-342900" lvl="0" marL="457200" rtl="0" algn="l">
              <a:lnSpc>
                <a:spcPct val="200000"/>
              </a:lnSpc>
              <a:spcBef>
                <a:spcPts val="0"/>
              </a:spcBef>
              <a:spcAft>
                <a:spcPts val="0"/>
              </a:spcAft>
              <a:buSzPts val="1800"/>
              <a:buNone/>
            </a:pPr>
            <a:r>
              <a:rPr lang="en">
                <a:solidFill>
                  <a:schemeClr val="dk1"/>
                </a:solidFill>
              </a:rPr>
              <a:t>d) 8,42,920 =</a:t>
            </a:r>
            <a:endParaRPr/>
          </a:p>
          <a:p>
            <a:pPr indent="-342900" lvl="0" marL="457200" rtl="0" algn="l">
              <a:lnSpc>
                <a:spcPct val="200000"/>
              </a:lnSpc>
              <a:spcBef>
                <a:spcPts val="0"/>
              </a:spcBef>
              <a:spcAft>
                <a:spcPts val="0"/>
              </a:spcAft>
              <a:buSzPts val="1800"/>
              <a:buNone/>
            </a:pPr>
            <a:r>
              <a:rPr lang="en">
                <a:solidFill>
                  <a:schemeClr val="dk1"/>
                </a:solidFill>
              </a:rPr>
              <a:t>e) 15,49,300 = </a:t>
            </a:r>
            <a:endParaRPr/>
          </a:p>
        </p:txBody>
      </p:sp>
      <p:sp>
        <p:nvSpPr>
          <p:cNvPr id="77" name="Google Shape;77;p21"/>
          <p:cNvSpPr txBox="1"/>
          <p:nvPr/>
        </p:nvSpPr>
        <p:spPr>
          <a:xfrm>
            <a:off x="2061254" y="1668833"/>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6,00,000</a:t>
            </a:r>
            <a:endParaRPr b="0" i="0" sz="1800" u="none" cap="none" strike="noStrike">
              <a:solidFill>
                <a:srgbClr val="000000"/>
              </a:solidFill>
              <a:latin typeface="Arial"/>
              <a:ea typeface="Arial"/>
              <a:cs typeface="Arial"/>
              <a:sym typeface="Arial"/>
            </a:endParaRPr>
          </a:p>
        </p:txBody>
      </p:sp>
      <p:sp>
        <p:nvSpPr>
          <p:cNvPr id="78" name="Google Shape;78;p21"/>
          <p:cNvSpPr txBox="1"/>
          <p:nvPr/>
        </p:nvSpPr>
        <p:spPr>
          <a:xfrm>
            <a:off x="2138084" y="2251983"/>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18,00,000</a:t>
            </a:r>
            <a:endParaRPr b="0" i="0" sz="1800" u="none" cap="none" strike="noStrike">
              <a:solidFill>
                <a:srgbClr val="000000"/>
              </a:solidFill>
              <a:latin typeface="Arial"/>
              <a:ea typeface="Arial"/>
              <a:cs typeface="Arial"/>
              <a:sym typeface="Arial"/>
            </a:endParaRPr>
          </a:p>
        </p:txBody>
      </p:sp>
      <p:sp>
        <p:nvSpPr>
          <p:cNvPr id="79" name="Google Shape;79;p21"/>
          <p:cNvSpPr txBox="1"/>
          <p:nvPr/>
        </p:nvSpPr>
        <p:spPr>
          <a:xfrm>
            <a:off x="2024728" y="2773418"/>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10,00,000</a:t>
            </a:r>
            <a:endParaRPr b="0" i="0" sz="1800" u="none" cap="none" strike="noStrike">
              <a:solidFill>
                <a:srgbClr val="000000"/>
              </a:solidFill>
              <a:latin typeface="Arial"/>
              <a:ea typeface="Arial"/>
              <a:cs typeface="Arial"/>
              <a:sym typeface="Arial"/>
            </a:endParaRPr>
          </a:p>
        </p:txBody>
      </p:sp>
      <p:sp>
        <p:nvSpPr>
          <p:cNvPr id="80" name="Google Shape;80;p21"/>
          <p:cNvSpPr txBox="1"/>
          <p:nvPr/>
        </p:nvSpPr>
        <p:spPr>
          <a:xfrm>
            <a:off x="1979386" y="3309967"/>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8,00,000</a:t>
            </a:r>
            <a:endParaRPr b="0" i="0" sz="1800" u="none" cap="none" strike="noStrike">
              <a:solidFill>
                <a:srgbClr val="000000"/>
              </a:solidFill>
              <a:latin typeface="Arial"/>
              <a:ea typeface="Arial"/>
              <a:cs typeface="Arial"/>
              <a:sym typeface="Arial"/>
            </a:endParaRPr>
          </a:p>
        </p:txBody>
      </p:sp>
      <p:sp>
        <p:nvSpPr>
          <p:cNvPr id="81" name="Google Shape;81;p21"/>
          <p:cNvSpPr txBox="1"/>
          <p:nvPr/>
        </p:nvSpPr>
        <p:spPr>
          <a:xfrm>
            <a:off x="2062514" y="3854073"/>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15,00,000</a:t>
            </a:r>
            <a:endParaRPr b="0" i="0" sz="1800" u="none" cap="none" strike="noStrike">
              <a:solidFill>
                <a:srgbClr val="000000"/>
              </a:solidFill>
              <a:latin typeface="Arial"/>
              <a:ea typeface="Arial"/>
              <a:cs typeface="Arial"/>
              <a:sym typeface="Arial"/>
            </a:endParaRPr>
          </a:p>
        </p:txBody>
      </p:sp>
      <p:pic>
        <p:nvPicPr>
          <p:cNvPr id="82" name="Google Shape;82;p21"/>
          <p:cNvPicPr preferRelativeResize="0"/>
          <p:nvPr/>
        </p:nvPicPr>
        <p:blipFill rotWithShape="1">
          <a:blip r:embed="rId3">
            <a:alphaModFix/>
          </a:blip>
          <a:srcRect b="0" l="0" r="0" t="0"/>
          <a:stretch/>
        </p:blipFill>
        <p:spPr>
          <a:xfrm>
            <a:off x="7669700" y="131625"/>
            <a:ext cx="1232526" cy="6118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7"/>
                                        </p:tgtEl>
                                        <p:attrNameLst>
                                          <p:attrName>style.visibility</p:attrName>
                                        </p:attrNameLst>
                                      </p:cBhvr>
                                      <p:to>
                                        <p:strVal val="visible"/>
                                      </p:to>
                                    </p:set>
                                    <p:animEffect filter="fade" transition="in">
                                      <p:cBhvr>
                                        <p:cTn dur="2000"/>
                                        <p:tgtEl>
                                          <p:spTgt spid="7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8"/>
                                        </p:tgtEl>
                                        <p:attrNameLst>
                                          <p:attrName>style.visibility</p:attrName>
                                        </p:attrNameLst>
                                      </p:cBhvr>
                                      <p:to>
                                        <p:strVal val="visible"/>
                                      </p:to>
                                    </p:set>
                                    <p:animEffect filter="fade" transition="in">
                                      <p:cBhvr>
                                        <p:cTn dur="2000"/>
                                        <p:tgtEl>
                                          <p:spTgt spid="7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79"/>
                                        </p:tgtEl>
                                        <p:attrNameLst>
                                          <p:attrName>style.visibility</p:attrName>
                                        </p:attrNameLst>
                                      </p:cBhvr>
                                      <p:to>
                                        <p:strVal val="visible"/>
                                      </p:to>
                                    </p:set>
                                    <p:animEffect filter="fade" transition="in">
                                      <p:cBhvr>
                                        <p:cTn dur="2000"/>
                                        <p:tgtEl>
                                          <p:spTgt spid="7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0"/>
                                        </p:tgtEl>
                                        <p:attrNameLst>
                                          <p:attrName>style.visibility</p:attrName>
                                        </p:attrNameLst>
                                      </p:cBhvr>
                                      <p:to>
                                        <p:strVal val="visible"/>
                                      </p:to>
                                    </p:set>
                                    <p:animEffect filter="fade" transition="in">
                                      <p:cBhvr>
                                        <p:cTn dur="2000"/>
                                        <p:tgtEl>
                                          <p:spTgt spid="8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1"/>
                                        </p:tgtEl>
                                        <p:attrNameLst>
                                          <p:attrName>style.visibility</p:attrName>
                                        </p:attrNameLst>
                                      </p:cBhvr>
                                      <p:to>
                                        <p:strVal val="visible"/>
                                      </p:to>
                                    </p:set>
                                    <p:animEffect filter="fade" transition="in">
                                      <p:cBhvr>
                                        <p:cTn dur="2000"/>
                                        <p:tgtEl>
                                          <p:spTgt spid="8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22"/>
          <p:cNvSpPr txBox="1"/>
          <p:nvPr>
            <p:ph type="title"/>
          </p:nvPr>
        </p:nvSpPr>
        <p:spPr>
          <a:xfrm>
            <a:off x="862574" y="184025"/>
            <a:ext cx="55881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C00000"/>
                </a:solidFill>
                <a:latin typeface="Arial"/>
                <a:ea typeface="Arial"/>
                <a:cs typeface="Arial"/>
                <a:sym typeface="Arial"/>
              </a:rPr>
              <a:t>EXERCISE – 6 (A)</a:t>
            </a:r>
            <a:endParaRPr b="1" sz="2200">
              <a:solidFill>
                <a:srgbClr val="C00000"/>
              </a:solidFill>
              <a:latin typeface="Arial"/>
              <a:ea typeface="Arial"/>
              <a:cs typeface="Arial"/>
              <a:sym typeface="Arial"/>
            </a:endParaRPr>
          </a:p>
        </p:txBody>
      </p:sp>
      <p:sp>
        <p:nvSpPr>
          <p:cNvPr id="88" name="Google Shape;88;p22"/>
          <p:cNvSpPr txBox="1"/>
          <p:nvPr>
            <p:ph idx="1" type="body"/>
          </p:nvPr>
        </p:nvSpPr>
        <p:spPr>
          <a:xfrm>
            <a:off x="370220" y="824206"/>
            <a:ext cx="8520600" cy="3213784"/>
          </a:xfrm>
          <a:prstGeom prst="rect">
            <a:avLst/>
          </a:prstGeom>
          <a:noFill/>
          <a:ln>
            <a:noFill/>
          </a:ln>
        </p:spPr>
        <p:txBody>
          <a:bodyPr anchorCtr="0" anchor="t" bIns="91425" lIns="91425" spcFirstLastPara="1" rIns="91425" wrap="square" tIns="91425">
            <a:noAutofit/>
          </a:bodyPr>
          <a:lstStyle/>
          <a:p>
            <a:pPr indent="-342900" lvl="0" marL="457200" rtl="0" algn="l">
              <a:lnSpc>
                <a:spcPct val="200000"/>
              </a:lnSpc>
              <a:spcBef>
                <a:spcPts val="0"/>
              </a:spcBef>
              <a:spcAft>
                <a:spcPts val="0"/>
              </a:spcAft>
              <a:buSzPts val="1800"/>
              <a:buNone/>
            </a:pPr>
            <a:r>
              <a:rPr b="1" lang="en">
                <a:solidFill>
                  <a:srgbClr val="FF0000"/>
                </a:solidFill>
              </a:rPr>
              <a:t>Q.6  Round off the given number to the nearest lakh :</a:t>
            </a:r>
            <a:endParaRPr/>
          </a:p>
          <a:p>
            <a:pPr indent="-342900" lvl="0" marL="457200" rtl="0" algn="l">
              <a:lnSpc>
                <a:spcPct val="200000"/>
              </a:lnSpc>
              <a:spcBef>
                <a:spcPts val="0"/>
              </a:spcBef>
              <a:spcAft>
                <a:spcPts val="0"/>
              </a:spcAft>
              <a:buSzPts val="1800"/>
              <a:buNone/>
            </a:pPr>
            <a:r>
              <a:rPr lang="en">
                <a:solidFill>
                  <a:schemeClr val="dk1"/>
                </a:solidFill>
              </a:rPr>
              <a:t>f) 3,59,000 = </a:t>
            </a:r>
            <a:endParaRPr/>
          </a:p>
          <a:p>
            <a:pPr indent="-342900" lvl="0" marL="457200" rtl="0" algn="l">
              <a:lnSpc>
                <a:spcPct val="200000"/>
              </a:lnSpc>
              <a:spcBef>
                <a:spcPts val="0"/>
              </a:spcBef>
              <a:spcAft>
                <a:spcPts val="0"/>
              </a:spcAft>
              <a:buSzPts val="1800"/>
              <a:buNone/>
            </a:pPr>
            <a:r>
              <a:rPr lang="en">
                <a:solidFill>
                  <a:schemeClr val="dk1"/>
                </a:solidFill>
              </a:rPr>
              <a:t>g) 94,51,009 = </a:t>
            </a:r>
            <a:endParaRPr/>
          </a:p>
          <a:p>
            <a:pPr indent="-342900" lvl="0" marL="457200" rtl="0" algn="l">
              <a:lnSpc>
                <a:spcPct val="200000"/>
              </a:lnSpc>
              <a:spcBef>
                <a:spcPts val="0"/>
              </a:spcBef>
              <a:spcAft>
                <a:spcPts val="0"/>
              </a:spcAft>
              <a:buSzPts val="1800"/>
              <a:buNone/>
            </a:pPr>
            <a:r>
              <a:rPr lang="en">
                <a:solidFill>
                  <a:schemeClr val="dk1"/>
                </a:solidFill>
              </a:rPr>
              <a:t>h) 49,70,999 = </a:t>
            </a:r>
            <a:endParaRPr/>
          </a:p>
          <a:p>
            <a:pPr indent="-342900" lvl="0" marL="457200" rtl="0" algn="l">
              <a:lnSpc>
                <a:spcPct val="200000"/>
              </a:lnSpc>
              <a:spcBef>
                <a:spcPts val="0"/>
              </a:spcBef>
              <a:spcAft>
                <a:spcPts val="0"/>
              </a:spcAft>
              <a:buSzPts val="1800"/>
              <a:buNone/>
            </a:pPr>
            <a:r>
              <a:rPr lang="en">
                <a:solidFill>
                  <a:schemeClr val="dk1"/>
                </a:solidFill>
              </a:rPr>
              <a:t>i) 63,60,699 = </a:t>
            </a:r>
            <a:endParaRPr>
              <a:solidFill>
                <a:schemeClr val="dk1"/>
              </a:solidFill>
            </a:endParaRPr>
          </a:p>
        </p:txBody>
      </p:sp>
      <p:sp>
        <p:nvSpPr>
          <p:cNvPr id="89" name="Google Shape;89;p22"/>
          <p:cNvSpPr txBox="1"/>
          <p:nvPr/>
        </p:nvSpPr>
        <p:spPr>
          <a:xfrm>
            <a:off x="2046624" y="1595681"/>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4,00,000</a:t>
            </a:r>
            <a:endParaRPr b="0" i="0" sz="1800" u="none" cap="none" strike="noStrike">
              <a:solidFill>
                <a:srgbClr val="000000"/>
              </a:solidFill>
              <a:latin typeface="Arial"/>
              <a:ea typeface="Arial"/>
              <a:cs typeface="Arial"/>
              <a:sym typeface="Arial"/>
            </a:endParaRPr>
          </a:p>
        </p:txBody>
      </p:sp>
      <p:sp>
        <p:nvSpPr>
          <p:cNvPr id="90" name="Google Shape;90;p22"/>
          <p:cNvSpPr txBox="1"/>
          <p:nvPr/>
        </p:nvSpPr>
        <p:spPr>
          <a:xfrm>
            <a:off x="2192928" y="2100430"/>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95,00,000</a:t>
            </a:r>
            <a:endParaRPr b="0" i="0" sz="1800" u="none" cap="none" strike="noStrike">
              <a:solidFill>
                <a:srgbClr val="000000"/>
              </a:solidFill>
              <a:latin typeface="Arial"/>
              <a:ea typeface="Arial"/>
              <a:cs typeface="Arial"/>
              <a:sym typeface="Arial"/>
            </a:endParaRPr>
          </a:p>
        </p:txBody>
      </p:sp>
      <p:sp>
        <p:nvSpPr>
          <p:cNvPr id="91" name="Google Shape;91;p22"/>
          <p:cNvSpPr txBox="1"/>
          <p:nvPr/>
        </p:nvSpPr>
        <p:spPr>
          <a:xfrm>
            <a:off x="2127091" y="2685646"/>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50,00,000</a:t>
            </a:r>
            <a:endParaRPr b="0" i="0" sz="1800" u="none" cap="none" strike="noStrike">
              <a:solidFill>
                <a:srgbClr val="000000"/>
              </a:solidFill>
              <a:latin typeface="Arial"/>
              <a:ea typeface="Arial"/>
              <a:cs typeface="Arial"/>
              <a:sym typeface="Arial"/>
            </a:endParaRPr>
          </a:p>
        </p:txBody>
      </p:sp>
      <p:sp>
        <p:nvSpPr>
          <p:cNvPr id="92" name="Google Shape;92;p22"/>
          <p:cNvSpPr txBox="1"/>
          <p:nvPr/>
        </p:nvSpPr>
        <p:spPr>
          <a:xfrm>
            <a:off x="2068569" y="3270862"/>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64,00,000</a:t>
            </a:r>
            <a:endParaRPr b="0" i="0" sz="1800" u="none" cap="none" strike="noStrike">
              <a:solidFill>
                <a:srgbClr val="000000"/>
              </a:solidFill>
              <a:latin typeface="Arial"/>
              <a:ea typeface="Arial"/>
              <a:cs typeface="Arial"/>
              <a:sym typeface="Arial"/>
            </a:endParaRPr>
          </a:p>
        </p:txBody>
      </p:sp>
      <p:pic>
        <p:nvPicPr>
          <p:cNvPr id="93" name="Google Shape;93;p22"/>
          <p:cNvPicPr preferRelativeResize="0"/>
          <p:nvPr/>
        </p:nvPicPr>
        <p:blipFill rotWithShape="1">
          <a:blip r:embed="rId3">
            <a:alphaModFix/>
          </a:blip>
          <a:srcRect b="0" l="0" r="0" t="0"/>
          <a:stretch/>
        </p:blipFill>
        <p:spPr>
          <a:xfrm>
            <a:off x="7669700" y="131625"/>
            <a:ext cx="1232526" cy="6118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9"/>
                                        </p:tgtEl>
                                        <p:attrNameLst>
                                          <p:attrName>style.visibility</p:attrName>
                                        </p:attrNameLst>
                                      </p:cBhvr>
                                      <p:to>
                                        <p:strVal val="visible"/>
                                      </p:to>
                                    </p:set>
                                    <p:animEffect filter="fade" transition="in">
                                      <p:cBhvr>
                                        <p:cTn dur="1822"/>
                                        <p:tgtEl>
                                          <p:spTgt spid="89"/>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0"/>
                                        </p:tgtEl>
                                        <p:attrNameLst>
                                          <p:attrName>style.visibility</p:attrName>
                                        </p:attrNameLst>
                                      </p:cBhvr>
                                      <p:to>
                                        <p:strVal val="visible"/>
                                      </p:to>
                                    </p:set>
                                    <p:animEffect filter="fade" transition="in">
                                      <p:cBhvr>
                                        <p:cTn dur="1822"/>
                                        <p:tgtEl>
                                          <p:spTgt spid="9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1"/>
                                        </p:tgtEl>
                                        <p:attrNameLst>
                                          <p:attrName>style.visibility</p:attrName>
                                        </p:attrNameLst>
                                      </p:cBhvr>
                                      <p:to>
                                        <p:strVal val="visible"/>
                                      </p:to>
                                    </p:set>
                                    <p:animEffect filter="fade" transition="in">
                                      <p:cBhvr>
                                        <p:cTn dur="1822"/>
                                        <p:tgtEl>
                                          <p:spTgt spid="9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2"/>
                                        </p:tgtEl>
                                        <p:attrNameLst>
                                          <p:attrName>style.visibility</p:attrName>
                                        </p:attrNameLst>
                                      </p:cBhvr>
                                      <p:to>
                                        <p:strVal val="visible"/>
                                      </p:to>
                                    </p:set>
                                    <p:animEffect filter="fade" transition="in">
                                      <p:cBhvr>
                                        <p:cTn dur="1822"/>
                                        <p:tgtEl>
                                          <p:spTgt spid="9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23"/>
          <p:cNvSpPr txBox="1"/>
          <p:nvPr>
            <p:ph type="title"/>
          </p:nvPr>
        </p:nvSpPr>
        <p:spPr>
          <a:xfrm>
            <a:off x="862574" y="184025"/>
            <a:ext cx="55560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C00000"/>
                </a:solidFill>
                <a:latin typeface="Arial"/>
                <a:ea typeface="Arial"/>
                <a:cs typeface="Arial"/>
                <a:sym typeface="Arial"/>
              </a:rPr>
              <a:t>EXERCISE – 6 (A)</a:t>
            </a:r>
            <a:endParaRPr b="1" sz="2200">
              <a:solidFill>
                <a:srgbClr val="C00000"/>
              </a:solidFill>
              <a:latin typeface="Arial"/>
              <a:ea typeface="Arial"/>
              <a:cs typeface="Arial"/>
              <a:sym typeface="Arial"/>
            </a:endParaRPr>
          </a:p>
        </p:txBody>
      </p:sp>
      <p:sp>
        <p:nvSpPr>
          <p:cNvPr id="99" name="Google Shape;99;p23"/>
          <p:cNvSpPr txBox="1"/>
          <p:nvPr>
            <p:ph idx="1" type="body"/>
          </p:nvPr>
        </p:nvSpPr>
        <p:spPr>
          <a:xfrm>
            <a:off x="370220" y="824206"/>
            <a:ext cx="8520600" cy="3213784"/>
          </a:xfrm>
          <a:prstGeom prst="rect">
            <a:avLst/>
          </a:prstGeom>
          <a:noFill/>
          <a:ln>
            <a:noFill/>
          </a:ln>
        </p:spPr>
        <p:txBody>
          <a:bodyPr anchorCtr="0" anchor="t" bIns="91425" lIns="91425" spcFirstLastPara="1" rIns="91425" wrap="square" tIns="91425">
            <a:noAutofit/>
          </a:bodyPr>
          <a:lstStyle/>
          <a:p>
            <a:pPr indent="-342900" lvl="0" marL="457200" rtl="0" algn="l">
              <a:lnSpc>
                <a:spcPct val="200000"/>
              </a:lnSpc>
              <a:spcBef>
                <a:spcPts val="0"/>
              </a:spcBef>
              <a:spcAft>
                <a:spcPts val="0"/>
              </a:spcAft>
              <a:buSzPts val="1800"/>
              <a:buNone/>
            </a:pPr>
            <a:r>
              <a:rPr b="1" lang="en">
                <a:solidFill>
                  <a:srgbClr val="FF0000"/>
                </a:solidFill>
              </a:rPr>
              <a:t>Q.7  Round off the given number to the nearest crore :</a:t>
            </a:r>
            <a:endParaRPr/>
          </a:p>
          <a:p>
            <a:pPr indent="-342900" lvl="0" marL="457200" rtl="0" algn="l">
              <a:lnSpc>
                <a:spcPct val="250000"/>
              </a:lnSpc>
              <a:spcBef>
                <a:spcPts val="0"/>
              </a:spcBef>
              <a:spcAft>
                <a:spcPts val="0"/>
              </a:spcAft>
              <a:buSzPts val="1800"/>
              <a:buNone/>
            </a:pPr>
            <a:r>
              <a:rPr lang="en">
                <a:solidFill>
                  <a:schemeClr val="dk1"/>
                </a:solidFill>
              </a:rPr>
              <a:t>a) 14,25,56,800 = </a:t>
            </a:r>
            <a:endParaRPr/>
          </a:p>
          <a:p>
            <a:pPr indent="-342900" lvl="0" marL="457200" rtl="0" algn="l">
              <a:lnSpc>
                <a:spcPct val="250000"/>
              </a:lnSpc>
              <a:spcBef>
                <a:spcPts val="0"/>
              </a:spcBef>
              <a:spcAft>
                <a:spcPts val="0"/>
              </a:spcAft>
              <a:buSzPts val="1800"/>
              <a:buNone/>
            </a:pPr>
            <a:r>
              <a:rPr lang="en">
                <a:solidFill>
                  <a:schemeClr val="dk1"/>
                </a:solidFill>
              </a:rPr>
              <a:t>b) 4,53,60,000 = </a:t>
            </a:r>
            <a:endParaRPr/>
          </a:p>
          <a:p>
            <a:pPr indent="-342900" lvl="0" marL="457200" rtl="0" algn="l">
              <a:lnSpc>
                <a:spcPct val="250000"/>
              </a:lnSpc>
              <a:spcBef>
                <a:spcPts val="0"/>
              </a:spcBef>
              <a:spcAft>
                <a:spcPts val="0"/>
              </a:spcAft>
              <a:buSzPts val="1800"/>
              <a:buNone/>
            </a:pPr>
            <a:r>
              <a:rPr lang="en">
                <a:solidFill>
                  <a:schemeClr val="dk1"/>
                </a:solidFill>
              </a:rPr>
              <a:t>c)  2,92,50,000 = </a:t>
            </a:r>
            <a:endParaRPr/>
          </a:p>
        </p:txBody>
      </p:sp>
      <p:sp>
        <p:nvSpPr>
          <p:cNvPr id="100" name="Google Shape;100;p23"/>
          <p:cNvSpPr txBox="1"/>
          <p:nvPr/>
        </p:nvSpPr>
        <p:spPr>
          <a:xfrm>
            <a:off x="2383936" y="2392361"/>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5,00,00,000</a:t>
            </a:r>
            <a:endParaRPr b="0" i="0" sz="1800" u="none" cap="none" strike="noStrike">
              <a:solidFill>
                <a:srgbClr val="000000"/>
              </a:solidFill>
              <a:latin typeface="Arial"/>
              <a:ea typeface="Arial"/>
              <a:cs typeface="Arial"/>
              <a:sym typeface="Arial"/>
            </a:endParaRPr>
          </a:p>
        </p:txBody>
      </p:sp>
      <p:sp>
        <p:nvSpPr>
          <p:cNvPr id="101" name="Google Shape;101;p23"/>
          <p:cNvSpPr txBox="1"/>
          <p:nvPr/>
        </p:nvSpPr>
        <p:spPr>
          <a:xfrm>
            <a:off x="2426269" y="1698095"/>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14,00,00,000</a:t>
            </a:r>
            <a:endParaRPr b="0" i="0" sz="1800" u="none" cap="none" strike="noStrike">
              <a:solidFill>
                <a:srgbClr val="000000"/>
              </a:solidFill>
              <a:latin typeface="Arial"/>
              <a:ea typeface="Arial"/>
              <a:cs typeface="Arial"/>
              <a:sym typeface="Arial"/>
            </a:endParaRPr>
          </a:p>
        </p:txBody>
      </p:sp>
      <p:sp>
        <p:nvSpPr>
          <p:cNvPr id="102" name="Google Shape;102;p23"/>
          <p:cNvSpPr txBox="1"/>
          <p:nvPr/>
        </p:nvSpPr>
        <p:spPr>
          <a:xfrm>
            <a:off x="2400869" y="3086629"/>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3,00,00,000</a:t>
            </a:r>
            <a:endParaRPr b="0" i="0" sz="1800" u="none" cap="none" strike="noStrike">
              <a:solidFill>
                <a:srgbClr val="000000"/>
              </a:solidFill>
              <a:latin typeface="Arial"/>
              <a:ea typeface="Arial"/>
              <a:cs typeface="Arial"/>
              <a:sym typeface="Arial"/>
            </a:endParaRPr>
          </a:p>
        </p:txBody>
      </p:sp>
      <p:pic>
        <p:nvPicPr>
          <p:cNvPr id="103" name="Google Shape;103;p23"/>
          <p:cNvPicPr preferRelativeResize="0"/>
          <p:nvPr/>
        </p:nvPicPr>
        <p:blipFill rotWithShape="1">
          <a:blip r:embed="rId3">
            <a:alphaModFix/>
          </a:blip>
          <a:srcRect b="0" l="0" r="0" t="0"/>
          <a:stretch/>
        </p:blipFill>
        <p:spPr>
          <a:xfrm>
            <a:off x="7669700" y="131625"/>
            <a:ext cx="1232526" cy="6118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1"/>
                                        </p:tgtEl>
                                        <p:attrNameLst>
                                          <p:attrName>style.visibility</p:attrName>
                                        </p:attrNameLst>
                                      </p:cBhvr>
                                      <p:to>
                                        <p:strVal val="visible"/>
                                      </p:to>
                                    </p:set>
                                    <p:animEffect filter="fade" transition="in">
                                      <p:cBhvr>
                                        <p:cTn dur="455"/>
                                        <p:tgtEl>
                                          <p:spTgt spid="10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0"/>
                                        </p:tgtEl>
                                        <p:attrNameLst>
                                          <p:attrName>style.visibility</p:attrName>
                                        </p:attrNameLst>
                                      </p:cBhvr>
                                      <p:to>
                                        <p:strVal val="visible"/>
                                      </p:to>
                                    </p:set>
                                    <p:animEffect filter="fade" transition="in">
                                      <p:cBhvr>
                                        <p:cTn dur="455"/>
                                        <p:tgtEl>
                                          <p:spTgt spid="10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02"/>
                                        </p:tgtEl>
                                        <p:attrNameLst>
                                          <p:attrName>style.visibility</p:attrName>
                                        </p:attrNameLst>
                                      </p:cBhvr>
                                      <p:to>
                                        <p:strVal val="visible"/>
                                      </p:to>
                                    </p:set>
                                    <p:animEffect filter="fade" transition="in">
                                      <p:cBhvr>
                                        <p:cTn dur="455"/>
                                        <p:tgtEl>
                                          <p:spTgt spid="10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24"/>
          <p:cNvSpPr txBox="1"/>
          <p:nvPr>
            <p:ph type="title"/>
          </p:nvPr>
        </p:nvSpPr>
        <p:spPr>
          <a:xfrm>
            <a:off x="862573" y="184025"/>
            <a:ext cx="52131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C00000"/>
                </a:solidFill>
                <a:latin typeface="Arial"/>
                <a:ea typeface="Arial"/>
                <a:cs typeface="Arial"/>
                <a:sym typeface="Arial"/>
              </a:rPr>
              <a:t>EXERCISE – 6 (A)</a:t>
            </a:r>
            <a:endParaRPr b="1" sz="2200">
              <a:solidFill>
                <a:srgbClr val="C00000"/>
              </a:solidFill>
              <a:latin typeface="Arial"/>
              <a:ea typeface="Arial"/>
              <a:cs typeface="Arial"/>
              <a:sym typeface="Arial"/>
            </a:endParaRPr>
          </a:p>
        </p:txBody>
      </p:sp>
      <p:sp>
        <p:nvSpPr>
          <p:cNvPr id="109" name="Google Shape;109;p24"/>
          <p:cNvSpPr txBox="1"/>
          <p:nvPr>
            <p:ph idx="1" type="body"/>
          </p:nvPr>
        </p:nvSpPr>
        <p:spPr>
          <a:xfrm>
            <a:off x="370220" y="824206"/>
            <a:ext cx="8520600" cy="3213784"/>
          </a:xfrm>
          <a:prstGeom prst="rect">
            <a:avLst/>
          </a:prstGeom>
          <a:noFill/>
          <a:ln>
            <a:noFill/>
          </a:ln>
        </p:spPr>
        <p:txBody>
          <a:bodyPr anchorCtr="0" anchor="t" bIns="91425" lIns="91425" spcFirstLastPara="1" rIns="91425" wrap="square" tIns="91425">
            <a:noAutofit/>
          </a:bodyPr>
          <a:lstStyle/>
          <a:p>
            <a:pPr indent="-342900" lvl="0" marL="457200" rtl="0" algn="l">
              <a:lnSpc>
                <a:spcPct val="200000"/>
              </a:lnSpc>
              <a:spcBef>
                <a:spcPts val="0"/>
              </a:spcBef>
              <a:spcAft>
                <a:spcPts val="0"/>
              </a:spcAft>
              <a:buSzPts val="1800"/>
              <a:buNone/>
            </a:pPr>
            <a:r>
              <a:rPr b="1" lang="en">
                <a:solidFill>
                  <a:srgbClr val="FF0000"/>
                </a:solidFill>
              </a:rPr>
              <a:t>Q.7  Round off the given number to the nearest crore :</a:t>
            </a:r>
            <a:endParaRPr/>
          </a:p>
          <a:p>
            <a:pPr indent="-342900" lvl="0" marL="457200" rtl="0" algn="l">
              <a:lnSpc>
                <a:spcPct val="250000"/>
              </a:lnSpc>
              <a:spcBef>
                <a:spcPts val="0"/>
              </a:spcBef>
              <a:spcAft>
                <a:spcPts val="0"/>
              </a:spcAft>
              <a:buSzPts val="1800"/>
              <a:buNone/>
            </a:pPr>
            <a:r>
              <a:rPr lang="en">
                <a:solidFill>
                  <a:schemeClr val="dk1"/>
                </a:solidFill>
              </a:rPr>
              <a:t>d) 9,97,96,777 = </a:t>
            </a:r>
            <a:endParaRPr/>
          </a:p>
          <a:p>
            <a:pPr indent="-342900" lvl="0" marL="457200" rtl="0" algn="l">
              <a:lnSpc>
                <a:spcPct val="250000"/>
              </a:lnSpc>
              <a:spcBef>
                <a:spcPts val="0"/>
              </a:spcBef>
              <a:spcAft>
                <a:spcPts val="0"/>
              </a:spcAft>
              <a:buSzPts val="1800"/>
              <a:buNone/>
            </a:pPr>
            <a:r>
              <a:rPr lang="en">
                <a:solidFill>
                  <a:schemeClr val="dk1"/>
                </a:solidFill>
              </a:rPr>
              <a:t>e) 69,74,25,009 = </a:t>
            </a:r>
            <a:endParaRPr/>
          </a:p>
          <a:p>
            <a:pPr indent="-342900" lvl="0" marL="457200" rtl="0" algn="l">
              <a:lnSpc>
                <a:spcPct val="250000"/>
              </a:lnSpc>
              <a:spcBef>
                <a:spcPts val="0"/>
              </a:spcBef>
              <a:spcAft>
                <a:spcPts val="0"/>
              </a:spcAft>
              <a:buSzPts val="1800"/>
              <a:buNone/>
            </a:pPr>
            <a:r>
              <a:rPr lang="en">
                <a:solidFill>
                  <a:schemeClr val="dk1"/>
                </a:solidFill>
              </a:rPr>
              <a:t>f) 9,37,90,900 = </a:t>
            </a:r>
            <a:endParaRPr/>
          </a:p>
        </p:txBody>
      </p:sp>
      <p:sp>
        <p:nvSpPr>
          <p:cNvPr id="110" name="Google Shape;110;p24"/>
          <p:cNvSpPr txBox="1"/>
          <p:nvPr/>
        </p:nvSpPr>
        <p:spPr>
          <a:xfrm>
            <a:off x="2256936" y="1689629"/>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10,00,00,000</a:t>
            </a:r>
            <a:endParaRPr b="0" i="0" sz="1800" u="none" cap="none" strike="noStrike">
              <a:solidFill>
                <a:srgbClr val="000000"/>
              </a:solidFill>
              <a:latin typeface="Arial"/>
              <a:ea typeface="Arial"/>
              <a:cs typeface="Arial"/>
              <a:sym typeface="Arial"/>
            </a:endParaRPr>
          </a:p>
        </p:txBody>
      </p:sp>
      <p:sp>
        <p:nvSpPr>
          <p:cNvPr id="111" name="Google Shape;111;p24"/>
          <p:cNvSpPr txBox="1"/>
          <p:nvPr/>
        </p:nvSpPr>
        <p:spPr>
          <a:xfrm>
            <a:off x="2417802" y="2383895"/>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70,00,00,000</a:t>
            </a:r>
            <a:endParaRPr b="0" i="0" sz="1800" u="none" cap="none" strike="noStrike">
              <a:solidFill>
                <a:srgbClr val="000000"/>
              </a:solidFill>
              <a:latin typeface="Arial"/>
              <a:ea typeface="Arial"/>
              <a:cs typeface="Arial"/>
              <a:sym typeface="Arial"/>
            </a:endParaRPr>
          </a:p>
        </p:txBody>
      </p:sp>
      <p:sp>
        <p:nvSpPr>
          <p:cNvPr id="112" name="Google Shape;112;p24"/>
          <p:cNvSpPr txBox="1"/>
          <p:nvPr/>
        </p:nvSpPr>
        <p:spPr>
          <a:xfrm>
            <a:off x="2223070" y="3069695"/>
            <a:ext cx="156611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9,00,00,000</a:t>
            </a:r>
            <a:endParaRPr b="0" i="0" sz="1800" u="none" cap="none" strike="noStrike">
              <a:solidFill>
                <a:srgbClr val="000000"/>
              </a:solidFill>
              <a:latin typeface="Arial"/>
              <a:ea typeface="Arial"/>
              <a:cs typeface="Arial"/>
              <a:sym typeface="Arial"/>
            </a:endParaRPr>
          </a:p>
        </p:txBody>
      </p:sp>
      <p:pic>
        <p:nvPicPr>
          <p:cNvPr id="113" name="Google Shape;113;p24"/>
          <p:cNvPicPr preferRelativeResize="0"/>
          <p:nvPr/>
        </p:nvPicPr>
        <p:blipFill rotWithShape="1">
          <a:blip r:embed="rId3">
            <a:alphaModFix/>
          </a:blip>
          <a:srcRect b="0" l="0" r="0" t="0"/>
          <a:stretch/>
        </p:blipFill>
        <p:spPr>
          <a:xfrm>
            <a:off x="7669700" y="131625"/>
            <a:ext cx="1232526" cy="6118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0"/>
                                        </p:tgtEl>
                                        <p:attrNameLst>
                                          <p:attrName>style.visibility</p:attrName>
                                        </p:attrNameLst>
                                      </p:cBhvr>
                                      <p:to>
                                        <p:strVal val="visible"/>
                                      </p:to>
                                    </p:set>
                                    <p:animEffect filter="fade" transition="in">
                                      <p:cBhvr>
                                        <p:cTn dur="500"/>
                                        <p:tgtEl>
                                          <p:spTgt spid="11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1"/>
                                        </p:tgtEl>
                                        <p:attrNameLst>
                                          <p:attrName>style.visibility</p:attrName>
                                        </p:attrNameLst>
                                      </p:cBhvr>
                                      <p:to>
                                        <p:strVal val="visible"/>
                                      </p:to>
                                    </p:set>
                                    <p:animEffect filter="fade" transition="in">
                                      <p:cBhvr>
                                        <p:cTn dur="500"/>
                                        <p:tgtEl>
                                          <p:spTgt spid="11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12"/>
                                        </p:tgtEl>
                                        <p:attrNameLst>
                                          <p:attrName>style.visibility</p:attrName>
                                        </p:attrNameLst>
                                      </p:cBhvr>
                                      <p:to>
                                        <p:strVal val="visible"/>
                                      </p:to>
                                    </p:set>
                                    <p:animEffect filter="fade" transition="in">
                                      <p:cBhvr>
                                        <p:cTn dur="500"/>
                                        <p:tgtEl>
                                          <p:spTgt spid="11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25"/>
          <p:cNvSpPr txBox="1"/>
          <p:nvPr>
            <p:ph type="title"/>
          </p:nvPr>
        </p:nvSpPr>
        <p:spPr>
          <a:xfrm>
            <a:off x="862574" y="184025"/>
            <a:ext cx="58560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C00000"/>
                </a:solidFill>
                <a:latin typeface="Arial"/>
                <a:ea typeface="Arial"/>
                <a:cs typeface="Arial"/>
                <a:sym typeface="Arial"/>
              </a:rPr>
              <a:t>EXERCISE – 6 (A)</a:t>
            </a:r>
            <a:endParaRPr b="1" sz="2200">
              <a:solidFill>
                <a:srgbClr val="C00000"/>
              </a:solidFill>
              <a:latin typeface="Arial"/>
              <a:ea typeface="Arial"/>
              <a:cs typeface="Arial"/>
              <a:sym typeface="Arial"/>
            </a:endParaRPr>
          </a:p>
        </p:txBody>
      </p:sp>
      <p:sp>
        <p:nvSpPr>
          <p:cNvPr id="119" name="Google Shape;119;p25"/>
          <p:cNvSpPr txBox="1"/>
          <p:nvPr>
            <p:ph idx="1" type="body"/>
          </p:nvPr>
        </p:nvSpPr>
        <p:spPr>
          <a:xfrm>
            <a:off x="370220" y="824206"/>
            <a:ext cx="8520600" cy="3930674"/>
          </a:xfrm>
          <a:prstGeom prst="rect">
            <a:avLst/>
          </a:prstGeom>
          <a:noFill/>
          <a:ln>
            <a:noFill/>
          </a:ln>
        </p:spPr>
        <p:txBody>
          <a:bodyPr anchorCtr="0" anchor="t" bIns="91425" lIns="91425" spcFirstLastPara="1" rIns="91425" wrap="square" tIns="91425">
            <a:noAutofit/>
          </a:bodyPr>
          <a:lstStyle/>
          <a:p>
            <a:pPr indent="-342900" lvl="0" marL="457200" rtl="0" algn="l">
              <a:lnSpc>
                <a:spcPct val="200000"/>
              </a:lnSpc>
              <a:spcBef>
                <a:spcPts val="0"/>
              </a:spcBef>
              <a:spcAft>
                <a:spcPts val="0"/>
              </a:spcAft>
              <a:buSzPts val="1800"/>
              <a:buNone/>
            </a:pPr>
            <a:r>
              <a:rPr b="1" lang="en">
                <a:solidFill>
                  <a:srgbClr val="FF0000"/>
                </a:solidFill>
              </a:rPr>
              <a:t>Q.8  For the numbers given below, give the approximation correct to</a:t>
            </a:r>
            <a:endParaRPr/>
          </a:p>
          <a:p>
            <a:pPr indent="-342900" lvl="0" marL="457200" rtl="0" algn="l">
              <a:lnSpc>
                <a:spcPct val="200000"/>
              </a:lnSpc>
              <a:spcBef>
                <a:spcPts val="0"/>
              </a:spcBef>
              <a:spcAft>
                <a:spcPts val="0"/>
              </a:spcAft>
              <a:buSzPts val="1800"/>
              <a:buNone/>
            </a:pPr>
            <a:r>
              <a:rPr b="1" lang="en">
                <a:solidFill>
                  <a:srgbClr val="FF0000"/>
                </a:solidFill>
              </a:rPr>
              <a:t>i) Tens and ii) hundreds.</a:t>
            </a:r>
            <a:endParaRPr/>
          </a:p>
          <a:p>
            <a:pPr indent="-342900" lvl="0" marL="457200" rtl="0" algn="l">
              <a:lnSpc>
                <a:spcPct val="250000"/>
              </a:lnSpc>
              <a:spcBef>
                <a:spcPts val="0"/>
              </a:spcBef>
              <a:spcAft>
                <a:spcPts val="0"/>
              </a:spcAft>
              <a:buSzPts val="1800"/>
              <a:buAutoNum type="alphaLcParenR"/>
            </a:pPr>
            <a:r>
              <a:rPr lang="en">
                <a:solidFill>
                  <a:schemeClr val="dk1"/>
                </a:solidFill>
              </a:rPr>
              <a:t>546</a:t>
            </a:r>
            <a:endParaRPr/>
          </a:p>
          <a:p>
            <a:pPr indent="-342900" lvl="0" marL="457200" rtl="0" algn="l">
              <a:lnSpc>
                <a:spcPct val="250000"/>
              </a:lnSpc>
              <a:spcBef>
                <a:spcPts val="0"/>
              </a:spcBef>
              <a:spcAft>
                <a:spcPts val="0"/>
              </a:spcAft>
              <a:buSzPts val="1800"/>
              <a:buNone/>
            </a:pPr>
            <a:r>
              <a:rPr lang="en">
                <a:solidFill>
                  <a:schemeClr val="dk1"/>
                </a:solidFill>
              </a:rPr>
              <a:t>Round off to the nearest ten = </a:t>
            </a:r>
            <a:endParaRPr/>
          </a:p>
          <a:p>
            <a:pPr indent="-342900" lvl="0" marL="457200" rtl="0" algn="l">
              <a:lnSpc>
                <a:spcPct val="250000"/>
              </a:lnSpc>
              <a:spcBef>
                <a:spcPts val="0"/>
              </a:spcBef>
              <a:spcAft>
                <a:spcPts val="0"/>
              </a:spcAft>
              <a:buSzPts val="1800"/>
              <a:buNone/>
            </a:pPr>
            <a:r>
              <a:rPr lang="en">
                <a:solidFill>
                  <a:schemeClr val="dk1"/>
                </a:solidFill>
              </a:rPr>
              <a:t>Round off to the nearest hundred = </a:t>
            </a:r>
            <a:endParaRPr/>
          </a:p>
        </p:txBody>
      </p:sp>
      <p:sp>
        <p:nvSpPr>
          <p:cNvPr id="120" name="Google Shape;120;p25"/>
          <p:cNvSpPr txBox="1"/>
          <p:nvPr/>
        </p:nvSpPr>
        <p:spPr>
          <a:xfrm>
            <a:off x="3789274" y="2940710"/>
            <a:ext cx="98023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rgbClr val="000000"/>
                </a:solidFill>
                <a:latin typeface="Arial"/>
                <a:ea typeface="Arial"/>
                <a:cs typeface="Arial"/>
                <a:sym typeface="Arial"/>
              </a:rPr>
              <a:t>550</a:t>
            </a:r>
            <a:endParaRPr b="0" i="0" sz="1800" u="none" cap="none" strike="noStrike">
              <a:solidFill>
                <a:srgbClr val="000000"/>
              </a:solidFill>
              <a:latin typeface="Arial"/>
              <a:ea typeface="Arial"/>
              <a:cs typeface="Arial"/>
              <a:sym typeface="Arial"/>
            </a:endParaRPr>
          </a:p>
        </p:txBody>
      </p:sp>
      <p:sp>
        <p:nvSpPr>
          <p:cNvPr id="121" name="Google Shape;121;p25"/>
          <p:cNvSpPr txBox="1"/>
          <p:nvPr/>
        </p:nvSpPr>
        <p:spPr>
          <a:xfrm>
            <a:off x="4197706" y="3612490"/>
            <a:ext cx="98023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rgbClr val="000000"/>
                </a:solidFill>
                <a:latin typeface="Arial"/>
                <a:ea typeface="Arial"/>
                <a:cs typeface="Arial"/>
                <a:sym typeface="Arial"/>
              </a:rPr>
              <a:t>500</a:t>
            </a:r>
            <a:endParaRPr b="0" i="0" sz="1800" u="none" cap="none" strike="noStrike">
              <a:solidFill>
                <a:srgbClr val="000000"/>
              </a:solidFill>
              <a:latin typeface="Arial"/>
              <a:ea typeface="Arial"/>
              <a:cs typeface="Arial"/>
              <a:sym typeface="Arial"/>
            </a:endParaRPr>
          </a:p>
        </p:txBody>
      </p:sp>
      <p:sp>
        <p:nvSpPr>
          <p:cNvPr id="122" name="Google Shape;122;p25"/>
          <p:cNvSpPr/>
          <p:nvPr/>
        </p:nvSpPr>
        <p:spPr>
          <a:xfrm>
            <a:off x="4337914" y="1880006"/>
            <a:ext cx="4198925" cy="234086"/>
          </a:xfrm>
          <a:prstGeom prst="rect">
            <a:avLst/>
          </a:prstGeom>
          <a:solidFill>
            <a:schemeClr val="accent6"/>
          </a:solidFill>
          <a:ln cap="flat" cmpd="sng" w="25400">
            <a:solidFill>
              <a:srgbClr val="ADBA2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540 		545		550</a:t>
            </a:r>
            <a:endParaRPr b="1" i="0" sz="1400" u="none" cap="none" strike="noStrike">
              <a:solidFill>
                <a:schemeClr val="dk1"/>
              </a:solidFill>
              <a:latin typeface="Arial"/>
              <a:ea typeface="Arial"/>
              <a:cs typeface="Arial"/>
              <a:sym typeface="Arial"/>
            </a:endParaRPr>
          </a:p>
        </p:txBody>
      </p:sp>
      <p:sp>
        <p:nvSpPr>
          <p:cNvPr id="123" name="Google Shape;123;p25"/>
          <p:cNvSpPr/>
          <p:nvPr/>
        </p:nvSpPr>
        <p:spPr>
          <a:xfrm>
            <a:off x="4380586" y="2617622"/>
            <a:ext cx="4198925" cy="234086"/>
          </a:xfrm>
          <a:prstGeom prst="rect">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500 		550		600</a:t>
            </a:r>
            <a:endParaRPr b="1" i="0" sz="1400" u="none" cap="none" strike="noStrike">
              <a:solidFill>
                <a:schemeClr val="dk1"/>
              </a:solidFill>
              <a:latin typeface="Arial"/>
              <a:ea typeface="Arial"/>
              <a:cs typeface="Arial"/>
              <a:sym typeface="Arial"/>
            </a:endParaRPr>
          </a:p>
        </p:txBody>
      </p:sp>
      <p:pic>
        <p:nvPicPr>
          <p:cNvPr id="124" name="Google Shape;124;p25"/>
          <p:cNvPicPr preferRelativeResize="0"/>
          <p:nvPr/>
        </p:nvPicPr>
        <p:blipFill rotWithShape="1">
          <a:blip r:embed="rId3">
            <a:alphaModFix/>
          </a:blip>
          <a:srcRect b="0" l="0" r="0" t="0"/>
          <a:stretch/>
        </p:blipFill>
        <p:spPr>
          <a:xfrm>
            <a:off x="7669700" y="131625"/>
            <a:ext cx="1232526" cy="6118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0"/>
                                        </p:tgtEl>
                                        <p:attrNameLst>
                                          <p:attrName>style.visibility</p:attrName>
                                        </p:attrNameLst>
                                      </p:cBhvr>
                                      <p:to>
                                        <p:strVal val="visible"/>
                                      </p:to>
                                    </p:set>
                                    <p:animEffect filter="fade" transition="in">
                                      <p:cBhvr>
                                        <p:cTn dur="500"/>
                                        <p:tgtEl>
                                          <p:spTgt spid="120"/>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1"/>
                                        </p:tgtEl>
                                        <p:attrNameLst>
                                          <p:attrName>style.visibility</p:attrName>
                                        </p:attrNameLst>
                                      </p:cBhvr>
                                      <p:to>
                                        <p:strVal val="visible"/>
                                      </p:to>
                                    </p:set>
                                    <p:animEffect filter="fade" transition="in">
                                      <p:cBhvr>
                                        <p:cTn dur="500"/>
                                        <p:tgtEl>
                                          <p:spTgt spid="1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2"/>
                                        </p:tgtEl>
                                        <p:attrNameLst>
                                          <p:attrName>style.visibility</p:attrName>
                                        </p:attrNameLst>
                                      </p:cBhvr>
                                      <p:to>
                                        <p:strVal val="visible"/>
                                      </p:to>
                                    </p:set>
                                    <p:animEffect filter="fade" transition="in">
                                      <p:cBhvr>
                                        <p:cTn dur="500"/>
                                        <p:tgtEl>
                                          <p:spTgt spid="12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23"/>
                                        </p:tgtEl>
                                        <p:attrNameLst>
                                          <p:attrName>style.visibility</p:attrName>
                                        </p:attrNameLst>
                                      </p:cBhvr>
                                      <p:to>
                                        <p:strVal val="visible"/>
                                      </p:to>
                                    </p:set>
                                    <p:animEffect filter="fade" transition="in">
                                      <p:cBhvr>
                                        <p:cTn dur="500"/>
                                        <p:tgtEl>
                                          <p:spTgt spid="12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26"/>
          <p:cNvSpPr txBox="1"/>
          <p:nvPr>
            <p:ph type="title"/>
          </p:nvPr>
        </p:nvSpPr>
        <p:spPr>
          <a:xfrm>
            <a:off x="862573" y="184025"/>
            <a:ext cx="53739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C00000"/>
                </a:solidFill>
                <a:latin typeface="Arial"/>
                <a:ea typeface="Arial"/>
                <a:cs typeface="Arial"/>
                <a:sym typeface="Arial"/>
              </a:rPr>
              <a:t>EXERCISE – 6 (A)</a:t>
            </a:r>
            <a:endParaRPr b="1" sz="2200">
              <a:solidFill>
                <a:srgbClr val="C00000"/>
              </a:solidFill>
              <a:latin typeface="Arial"/>
              <a:ea typeface="Arial"/>
              <a:cs typeface="Arial"/>
              <a:sym typeface="Arial"/>
            </a:endParaRPr>
          </a:p>
        </p:txBody>
      </p:sp>
      <p:sp>
        <p:nvSpPr>
          <p:cNvPr id="130" name="Google Shape;130;p26"/>
          <p:cNvSpPr txBox="1"/>
          <p:nvPr>
            <p:ph idx="1" type="body"/>
          </p:nvPr>
        </p:nvSpPr>
        <p:spPr>
          <a:xfrm>
            <a:off x="370220" y="824206"/>
            <a:ext cx="8520600" cy="3930674"/>
          </a:xfrm>
          <a:prstGeom prst="rect">
            <a:avLst/>
          </a:prstGeom>
          <a:noFill/>
          <a:ln>
            <a:noFill/>
          </a:ln>
        </p:spPr>
        <p:txBody>
          <a:bodyPr anchorCtr="0" anchor="t" bIns="91425" lIns="91425" spcFirstLastPara="1" rIns="91425" wrap="square" tIns="91425">
            <a:noAutofit/>
          </a:bodyPr>
          <a:lstStyle/>
          <a:p>
            <a:pPr indent="-342900" lvl="0" marL="457200" rtl="0" algn="l">
              <a:lnSpc>
                <a:spcPct val="200000"/>
              </a:lnSpc>
              <a:spcBef>
                <a:spcPts val="0"/>
              </a:spcBef>
              <a:spcAft>
                <a:spcPts val="0"/>
              </a:spcAft>
              <a:buSzPts val="1800"/>
              <a:buNone/>
            </a:pPr>
            <a:r>
              <a:rPr b="1" lang="en">
                <a:solidFill>
                  <a:srgbClr val="FF0000"/>
                </a:solidFill>
              </a:rPr>
              <a:t>Q.8  For the numbers given below, give the approximation correct to</a:t>
            </a:r>
            <a:endParaRPr/>
          </a:p>
          <a:p>
            <a:pPr indent="-342900" lvl="0" marL="457200" rtl="0" algn="l">
              <a:lnSpc>
                <a:spcPct val="200000"/>
              </a:lnSpc>
              <a:spcBef>
                <a:spcPts val="0"/>
              </a:spcBef>
              <a:spcAft>
                <a:spcPts val="0"/>
              </a:spcAft>
              <a:buSzPts val="1800"/>
              <a:buNone/>
            </a:pPr>
            <a:r>
              <a:rPr b="1" lang="en">
                <a:solidFill>
                  <a:srgbClr val="FF0000"/>
                </a:solidFill>
              </a:rPr>
              <a:t>i) Tens and ii) hundreds.</a:t>
            </a:r>
            <a:endParaRPr/>
          </a:p>
          <a:p>
            <a:pPr indent="-342900" lvl="0" marL="457200" rtl="0" algn="l">
              <a:lnSpc>
                <a:spcPct val="250000"/>
              </a:lnSpc>
              <a:spcBef>
                <a:spcPts val="0"/>
              </a:spcBef>
              <a:spcAft>
                <a:spcPts val="0"/>
              </a:spcAft>
              <a:buSzPts val="1800"/>
              <a:buNone/>
            </a:pPr>
            <a:r>
              <a:rPr lang="en">
                <a:solidFill>
                  <a:schemeClr val="dk1"/>
                </a:solidFill>
              </a:rPr>
              <a:t>b) 783</a:t>
            </a:r>
            <a:endParaRPr/>
          </a:p>
          <a:p>
            <a:pPr indent="-342900" lvl="0" marL="457200" rtl="0" algn="l">
              <a:lnSpc>
                <a:spcPct val="250000"/>
              </a:lnSpc>
              <a:spcBef>
                <a:spcPts val="0"/>
              </a:spcBef>
              <a:spcAft>
                <a:spcPts val="0"/>
              </a:spcAft>
              <a:buSzPts val="1800"/>
              <a:buNone/>
            </a:pPr>
            <a:r>
              <a:rPr lang="en">
                <a:solidFill>
                  <a:schemeClr val="dk1"/>
                </a:solidFill>
              </a:rPr>
              <a:t>Round off to the nearest ten = </a:t>
            </a:r>
            <a:endParaRPr/>
          </a:p>
          <a:p>
            <a:pPr indent="-342900" lvl="0" marL="457200" rtl="0" algn="l">
              <a:lnSpc>
                <a:spcPct val="250000"/>
              </a:lnSpc>
              <a:spcBef>
                <a:spcPts val="0"/>
              </a:spcBef>
              <a:spcAft>
                <a:spcPts val="0"/>
              </a:spcAft>
              <a:buSzPts val="1800"/>
              <a:buNone/>
            </a:pPr>
            <a:r>
              <a:rPr lang="en">
                <a:solidFill>
                  <a:schemeClr val="dk1"/>
                </a:solidFill>
              </a:rPr>
              <a:t>Round off to the nearest hundred = </a:t>
            </a:r>
            <a:endParaRPr/>
          </a:p>
        </p:txBody>
      </p:sp>
      <p:sp>
        <p:nvSpPr>
          <p:cNvPr id="131" name="Google Shape;131;p26"/>
          <p:cNvSpPr txBox="1"/>
          <p:nvPr/>
        </p:nvSpPr>
        <p:spPr>
          <a:xfrm>
            <a:off x="3789274" y="2940710"/>
            <a:ext cx="98023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rgbClr val="000000"/>
                </a:solidFill>
                <a:latin typeface="Arial"/>
                <a:ea typeface="Arial"/>
                <a:cs typeface="Arial"/>
                <a:sym typeface="Arial"/>
              </a:rPr>
              <a:t>780</a:t>
            </a:r>
            <a:endParaRPr b="0" i="0" sz="1800" u="none" cap="none" strike="noStrike">
              <a:solidFill>
                <a:srgbClr val="000000"/>
              </a:solidFill>
              <a:latin typeface="Arial"/>
              <a:ea typeface="Arial"/>
              <a:cs typeface="Arial"/>
              <a:sym typeface="Arial"/>
            </a:endParaRPr>
          </a:p>
        </p:txBody>
      </p:sp>
      <p:sp>
        <p:nvSpPr>
          <p:cNvPr id="132" name="Google Shape;132;p26"/>
          <p:cNvSpPr txBox="1"/>
          <p:nvPr/>
        </p:nvSpPr>
        <p:spPr>
          <a:xfrm>
            <a:off x="4197706" y="3612490"/>
            <a:ext cx="98023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rgbClr val="000000"/>
                </a:solidFill>
                <a:latin typeface="Arial"/>
                <a:ea typeface="Arial"/>
                <a:cs typeface="Arial"/>
                <a:sym typeface="Arial"/>
              </a:rPr>
              <a:t>800</a:t>
            </a:r>
            <a:endParaRPr b="0" i="0" sz="1800" u="none" cap="none" strike="noStrike">
              <a:solidFill>
                <a:srgbClr val="000000"/>
              </a:solidFill>
              <a:latin typeface="Arial"/>
              <a:ea typeface="Arial"/>
              <a:cs typeface="Arial"/>
              <a:sym typeface="Arial"/>
            </a:endParaRPr>
          </a:p>
        </p:txBody>
      </p:sp>
      <p:sp>
        <p:nvSpPr>
          <p:cNvPr id="133" name="Google Shape;133;p26"/>
          <p:cNvSpPr/>
          <p:nvPr/>
        </p:nvSpPr>
        <p:spPr>
          <a:xfrm>
            <a:off x="4337914" y="1880006"/>
            <a:ext cx="4198925" cy="234086"/>
          </a:xfrm>
          <a:prstGeom prst="rect">
            <a:avLst/>
          </a:prstGeom>
          <a:solidFill>
            <a:schemeClr val="accent6"/>
          </a:solidFill>
          <a:ln cap="flat" cmpd="sng" w="25400">
            <a:solidFill>
              <a:srgbClr val="ADBA2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780 		785		790</a:t>
            </a:r>
            <a:endParaRPr b="1" i="0" sz="1400" u="none" cap="none" strike="noStrike">
              <a:solidFill>
                <a:schemeClr val="dk1"/>
              </a:solidFill>
              <a:latin typeface="Arial"/>
              <a:ea typeface="Arial"/>
              <a:cs typeface="Arial"/>
              <a:sym typeface="Arial"/>
            </a:endParaRPr>
          </a:p>
        </p:txBody>
      </p:sp>
      <p:sp>
        <p:nvSpPr>
          <p:cNvPr id="134" name="Google Shape;134;p26"/>
          <p:cNvSpPr/>
          <p:nvPr/>
        </p:nvSpPr>
        <p:spPr>
          <a:xfrm>
            <a:off x="4380586" y="2617622"/>
            <a:ext cx="4198925" cy="234086"/>
          </a:xfrm>
          <a:prstGeom prst="rect">
            <a:avLst/>
          </a:prstGeom>
          <a:solidFill>
            <a:schemeClr val="accent1"/>
          </a:solidFill>
          <a:ln cap="flat" cmpd="sng" w="25400">
            <a:solidFill>
              <a:srgbClr val="BA7C2E"/>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700 		750		800</a:t>
            </a:r>
            <a:endParaRPr b="1" i="0" sz="1400" u="none" cap="none" strike="noStrike">
              <a:solidFill>
                <a:schemeClr val="dk1"/>
              </a:solidFill>
              <a:latin typeface="Arial"/>
              <a:ea typeface="Arial"/>
              <a:cs typeface="Arial"/>
              <a:sym typeface="Arial"/>
            </a:endParaRPr>
          </a:p>
        </p:txBody>
      </p:sp>
      <p:pic>
        <p:nvPicPr>
          <p:cNvPr id="135" name="Google Shape;135;p26"/>
          <p:cNvPicPr preferRelativeResize="0"/>
          <p:nvPr/>
        </p:nvPicPr>
        <p:blipFill rotWithShape="1">
          <a:blip r:embed="rId3">
            <a:alphaModFix/>
          </a:blip>
          <a:srcRect b="0" l="0" r="0" t="0"/>
          <a:stretch/>
        </p:blipFill>
        <p:spPr>
          <a:xfrm>
            <a:off x="7669700" y="131625"/>
            <a:ext cx="1232526" cy="6118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1"/>
                                        </p:tgtEl>
                                        <p:attrNameLst>
                                          <p:attrName>style.visibility</p:attrName>
                                        </p:attrNameLst>
                                      </p:cBhvr>
                                      <p:to>
                                        <p:strVal val="visible"/>
                                      </p:to>
                                    </p:set>
                                    <p:animEffect filter="fade" transition="in">
                                      <p:cBhvr>
                                        <p:cTn dur="2000"/>
                                        <p:tgtEl>
                                          <p:spTgt spid="13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2"/>
                                        </p:tgtEl>
                                        <p:attrNameLst>
                                          <p:attrName>style.visibility</p:attrName>
                                        </p:attrNameLst>
                                      </p:cBhvr>
                                      <p:to>
                                        <p:strVal val="visible"/>
                                      </p:to>
                                    </p:set>
                                    <p:animEffect filter="fade" transition="in">
                                      <p:cBhvr>
                                        <p:cTn dur="2000"/>
                                        <p:tgtEl>
                                          <p:spTgt spid="13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3"/>
                                        </p:tgtEl>
                                        <p:attrNameLst>
                                          <p:attrName>style.visibility</p:attrName>
                                        </p:attrNameLst>
                                      </p:cBhvr>
                                      <p:to>
                                        <p:strVal val="visible"/>
                                      </p:to>
                                    </p:set>
                                    <p:animEffect filter="fade" transition="in">
                                      <p:cBhvr>
                                        <p:cTn dur="500"/>
                                        <p:tgtEl>
                                          <p:spTgt spid="13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34"/>
                                        </p:tgtEl>
                                        <p:attrNameLst>
                                          <p:attrName>style.visibility</p:attrName>
                                        </p:attrNameLst>
                                      </p:cBhvr>
                                      <p:to>
                                        <p:strVal val="visible"/>
                                      </p:to>
                                    </p:set>
                                    <p:animEffect filter="fade" transition="in">
                                      <p:cBhvr>
                                        <p:cTn dur="500"/>
                                        <p:tgtEl>
                                          <p:spTgt spid="1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7"/>
          <p:cNvSpPr txBox="1"/>
          <p:nvPr>
            <p:ph type="title"/>
          </p:nvPr>
        </p:nvSpPr>
        <p:spPr>
          <a:xfrm>
            <a:off x="942975" y="131625"/>
            <a:ext cx="6150900" cy="474300"/>
          </a:xfrm>
          <a:prstGeom prst="rect">
            <a:avLst/>
          </a:prstGeom>
          <a:solidFill>
            <a:schemeClr val="lt1"/>
          </a:solidFill>
          <a:ln cap="flat" cmpd="sng" w="25400">
            <a:solidFill>
              <a:schemeClr val="accent2"/>
            </a:solidFill>
            <a:prstDash val="solid"/>
            <a:round/>
            <a:headEnd len="sm" w="sm" type="none"/>
            <a:tailEnd len="sm" w="sm" type="none"/>
          </a:ln>
        </p:spPr>
        <p:txBody>
          <a:bodyPr anchorCtr="0" anchor="t" bIns="91425" lIns="91425" spcFirstLastPara="1" rIns="91425" wrap="square" tIns="91425">
            <a:noAutofit/>
          </a:bodyPr>
          <a:lstStyle/>
          <a:p>
            <a:pPr indent="0" lvl="0" marL="0" rtl="0" algn="ctr">
              <a:lnSpc>
                <a:spcPct val="100000"/>
              </a:lnSpc>
              <a:spcBef>
                <a:spcPts val="0"/>
              </a:spcBef>
              <a:spcAft>
                <a:spcPts val="0"/>
              </a:spcAft>
              <a:buSzPts val="2800"/>
              <a:buNone/>
            </a:pPr>
            <a:r>
              <a:rPr b="1" lang="en" sz="2200">
                <a:solidFill>
                  <a:srgbClr val="C00000"/>
                </a:solidFill>
                <a:latin typeface="Arial"/>
                <a:ea typeface="Arial"/>
                <a:cs typeface="Arial"/>
                <a:sym typeface="Arial"/>
              </a:rPr>
              <a:t>EXERCISE – 6 (A)</a:t>
            </a:r>
            <a:endParaRPr b="1" sz="2200">
              <a:solidFill>
                <a:srgbClr val="C00000"/>
              </a:solidFill>
              <a:latin typeface="Arial"/>
              <a:ea typeface="Arial"/>
              <a:cs typeface="Arial"/>
              <a:sym typeface="Arial"/>
            </a:endParaRPr>
          </a:p>
        </p:txBody>
      </p:sp>
      <p:sp>
        <p:nvSpPr>
          <p:cNvPr id="141" name="Google Shape;141;p27"/>
          <p:cNvSpPr txBox="1"/>
          <p:nvPr>
            <p:ph idx="1" type="body"/>
          </p:nvPr>
        </p:nvSpPr>
        <p:spPr>
          <a:xfrm>
            <a:off x="370220" y="722606"/>
            <a:ext cx="8520600" cy="3930600"/>
          </a:xfrm>
          <a:prstGeom prst="rect">
            <a:avLst/>
          </a:prstGeom>
          <a:noFill/>
          <a:ln>
            <a:noFill/>
          </a:ln>
        </p:spPr>
        <p:txBody>
          <a:bodyPr anchorCtr="0" anchor="t" bIns="91425" lIns="91425" spcFirstLastPara="1" rIns="91425" wrap="square" tIns="91425">
            <a:noAutofit/>
          </a:bodyPr>
          <a:lstStyle/>
          <a:p>
            <a:pPr indent="-342900" lvl="0" marL="457200" rtl="0" algn="l">
              <a:lnSpc>
                <a:spcPct val="150000"/>
              </a:lnSpc>
              <a:spcBef>
                <a:spcPts val="0"/>
              </a:spcBef>
              <a:spcAft>
                <a:spcPts val="0"/>
              </a:spcAft>
              <a:buSzPts val="1800"/>
              <a:buNone/>
            </a:pPr>
            <a:r>
              <a:rPr b="1" lang="en">
                <a:solidFill>
                  <a:srgbClr val="FF0000"/>
                </a:solidFill>
              </a:rPr>
              <a:t>Q.8  For the numbers given below, give the approximation correct to</a:t>
            </a:r>
            <a:endParaRPr/>
          </a:p>
          <a:p>
            <a:pPr indent="-342900" lvl="0" marL="457200" rtl="0" algn="l">
              <a:lnSpc>
                <a:spcPct val="150000"/>
              </a:lnSpc>
              <a:spcBef>
                <a:spcPts val="0"/>
              </a:spcBef>
              <a:spcAft>
                <a:spcPts val="0"/>
              </a:spcAft>
              <a:buSzPts val="1800"/>
              <a:buNone/>
            </a:pPr>
            <a:r>
              <a:rPr b="1" lang="en">
                <a:solidFill>
                  <a:srgbClr val="FF0000"/>
                </a:solidFill>
              </a:rPr>
              <a:t>i) Tens and ii) hundreds.</a:t>
            </a:r>
            <a:endParaRPr/>
          </a:p>
          <a:p>
            <a:pPr indent="-342900" lvl="0" marL="457200" rtl="0" algn="l">
              <a:lnSpc>
                <a:spcPct val="150000"/>
              </a:lnSpc>
              <a:spcBef>
                <a:spcPts val="0"/>
              </a:spcBef>
              <a:spcAft>
                <a:spcPts val="0"/>
              </a:spcAft>
              <a:buSzPts val="1800"/>
              <a:buNone/>
            </a:pPr>
            <a:r>
              <a:rPr lang="en">
                <a:solidFill>
                  <a:schemeClr val="dk1"/>
                </a:solidFill>
              </a:rPr>
              <a:t>c) 937</a:t>
            </a:r>
            <a:endParaRPr/>
          </a:p>
          <a:p>
            <a:pPr indent="-342900" lvl="0" marL="457200" rtl="0" algn="l">
              <a:lnSpc>
                <a:spcPct val="150000"/>
              </a:lnSpc>
              <a:spcBef>
                <a:spcPts val="0"/>
              </a:spcBef>
              <a:spcAft>
                <a:spcPts val="0"/>
              </a:spcAft>
              <a:buSzPts val="1800"/>
              <a:buNone/>
            </a:pPr>
            <a:r>
              <a:rPr lang="en">
                <a:solidFill>
                  <a:schemeClr val="dk1"/>
                </a:solidFill>
              </a:rPr>
              <a:t>Round off to the nearest ten =</a:t>
            </a:r>
            <a:endParaRPr/>
          </a:p>
          <a:p>
            <a:pPr indent="-342900" lvl="0" marL="457200" rtl="0" algn="l">
              <a:lnSpc>
                <a:spcPct val="150000"/>
              </a:lnSpc>
              <a:spcBef>
                <a:spcPts val="0"/>
              </a:spcBef>
              <a:spcAft>
                <a:spcPts val="0"/>
              </a:spcAft>
              <a:buSzPts val="1800"/>
              <a:buNone/>
            </a:pPr>
            <a:r>
              <a:rPr lang="en">
                <a:solidFill>
                  <a:schemeClr val="dk1"/>
                </a:solidFill>
              </a:rPr>
              <a:t>Round off to the nearest hundred = </a:t>
            </a:r>
            <a:endParaRPr/>
          </a:p>
          <a:p>
            <a:pPr indent="-342900" lvl="0" marL="457200" rtl="0" algn="l">
              <a:lnSpc>
                <a:spcPct val="150000"/>
              </a:lnSpc>
              <a:spcBef>
                <a:spcPts val="0"/>
              </a:spcBef>
              <a:spcAft>
                <a:spcPts val="0"/>
              </a:spcAft>
              <a:buSzPts val="1800"/>
              <a:buNone/>
            </a:pPr>
            <a:r>
              <a:rPr lang="en">
                <a:solidFill>
                  <a:schemeClr val="dk1"/>
                </a:solidFill>
              </a:rPr>
              <a:t>d) 45,381</a:t>
            </a:r>
            <a:endParaRPr/>
          </a:p>
          <a:p>
            <a:pPr indent="-342900" lvl="0" marL="457200" rtl="0" algn="l">
              <a:lnSpc>
                <a:spcPct val="150000"/>
              </a:lnSpc>
              <a:spcBef>
                <a:spcPts val="0"/>
              </a:spcBef>
              <a:spcAft>
                <a:spcPts val="0"/>
              </a:spcAft>
              <a:buSzPts val="1800"/>
              <a:buNone/>
            </a:pPr>
            <a:r>
              <a:rPr lang="en">
                <a:solidFill>
                  <a:schemeClr val="dk1"/>
                </a:solidFill>
              </a:rPr>
              <a:t>Round off to the nearest ten =</a:t>
            </a:r>
            <a:endParaRPr/>
          </a:p>
          <a:p>
            <a:pPr indent="-342900" lvl="0" marL="457200" rtl="0" algn="l">
              <a:lnSpc>
                <a:spcPct val="150000"/>
              </a:lnSpc>
              <a:spcBef>
                <a:spcPts val="0"/>
              </a:spcBef>
              <a:spcAft>
                <a:spcPts val="0"/>
              </a:spcAft>
              <a:buSzPts val="1800"/>
              <a:buNone/>
            </a:pPr>
            <a:r>
              <a:rPr lang="en">
                <a:solidFill>
                  <a:schemeClr val="dk1"/>
                </a:solidFill>
              </a:rPr>
              <a:t>Round off to the nearest hundred = </a:t>
            </a:r>
            <a:endParaRPr/>
          </a:p>
          <a:p>
            <a:pPr indent="-342900" lvl="0" marL="457200" rtl="0" algn="l">
              <a:lnSpc>
                <a:spcPct val="150000"/>
              </a:lnSpc>
              <a:spcBef>
                <a:spcPts val="0"/>
              </a:spcBef>
              <a:spcAft>
                <a:spcPts val="0"/>
              </a:spcAft>
              <a:buSzPts val="1800"/>
              <a:buNone/>
            </a:pPr>
            <a:r>
              <a:t/>
            </a:r>
            <a:endParaRPr>
              <a:solidFill>
                <a:schemeClr val="dk1"/>
              </a:solidFill>
            </a:endParaRPr>
          </a:p>
        </p:txBody>
      </p:sp>
      <p:sp>
        <p:nvSpPr>
          <p:cNvPr id="142" name="Google Shape;142;p27"/>
          <p:cNvSpPr txBox="1"/>
          <p:nvPr/>
        </p:nvSpPr>
        <p:spPr>
          <a:xfrm>
            <a:off x="3704607" y="2034777"/>
            <a:ext cx="98023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940</a:t>
            </a:r>
            <a:endParaRPr b="0" i="0" sz="1800" u="none" cap="none" strike="noStrike">
              <a:solidFill>
                <a:srgbClr val="000000"/>
              </a:solidFill>
              <a:latin typeface="Arial"/>
              <a:ea typeface="Arial"/>
              <a:cs typeface="Arial"/>
              <a:sym typeface="Arial"/>
            </a:endParaRPr>
          </a:p>
        </p:txBody>
      </p:sp>
      <p:sp>
        <p:nvSpPr>
          <p:cNvPr id="143" name="Google Shape;143;p27"/>
          <p:cNvSpPr txBox="1"/>
          <p:nvPr/>
        </p:nvSpPr>
        <p:spPr>
          <a:xfrm>
            <a:off x="4206172" y="2494891"/>
            <a:ext cx="98023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rgbClr val="000000"/>
                </a:solidFill>
                <a:latin typeface="Arial"/>
                <a:ea typeface="Arial"/>
                <a:cs typeface="Arial"/>
                <a:sym typeface="Arial"/>
              </a:rPr>
              <a:t>900</a:t>
            </a:r>
            <a:endParaRPr b="0" i="0" sz="1800" u="none" cap="none" strike="noStrike">
              <a:solidFill>
                <a:srgbClr val="000000"/>
              </a:solidFill>
              <a:latin typeface="Arial"/>
              <a:ea typeface="Arial"/>
              <a:cs typeface="Arial"/>
              <a:sym typeface="Arial"/>
            </a:endParaRPr>
          </a:p>
        </p:txBody>
      </p:sp>
      <p:sp>
        <p:nvSpPr>
          <p:cNvPr id="144" name="Google Shape;144;p27"/>
          <p:cNvSpPr txBox="1"/>
          <p:nvPr/>
        </p:nvSpPr>
        <p:spPr>
          <a:xfrm>
            <a:off x="3831607" y="3270910"/>
            <a:ext cx="168019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45,380</a:t>
            </a:r>
            <a:endParaRPr b="0" i="0" sz="1800" u="none" cap="none" strike="noStrike">
              <a:solidFill>
                <a:srgbClr val="000000"/>
              </a:solidFill>
              <a:latin typeface="Arial"/>
              <a:ea typeface="Arial"/>
              <a:cs typeface="Arial"/>
              <a:sym typeface="Arial"/>
            </a:endParaRPr>
          </a:p>
        </p:txBody>
      </p:sp>
      <p:sp>
        <p:nvSpPr>
          <p:cNvPr id="145" name="Google Shape;145;p27"/>
          <p:cNvSpPr txBox="1"/>
          <p:nvPr/>
        </p:nvSpPr>
        <p:spPr>
          <a:xfrm>
            <a:off x="4221074" y="3736577"/>
            <a:ext cx="98023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800" u="none" cap="none" strike="noStrike">
                <a:solidFill>
                  <a:schemeClr val="dk1"/>
                </a:solidFill>
                <a:latin typeface="Arial"/>
                <a:ea typeface="Arial"/>
                <a:cs typeface="Arial"/>
                <a:sym typeface="Arial"/>
              </a:rPr>
              <a:t>45,400</a:t>
            </a:r>
            <a:endParaRPr b="0" i="0" sz="1800" u="none" cap="none" strike="noStrike">
              <a:solidFill>
                <a:srgbClr val="000000"/>
              </a:solidFill>
              <a:latin typeface="Arial"/>
              <a:ea typeface="Arial"/>
              <a:cs typeface="Arial"/>
              <a:sym typeface="Arial"/>
            </a:endParaRPr>
          </a:p>
        </p:txBody>
      </p:sp>
      <p:pic>
        <p:nvPicPr>
          <p:cNvPr id="146" name="Google Shape;146;p27"/>
          <p:cNvPicPr preferRelativeResize="0"/>
          <p:nvPr/>
        </p:nvPicPr>
        <p:blipFill rotWithShape="1">
          <a:blip r:embed="rId3">
            <a:alphaModFix/>
          </a:blip>
          <a:srcRect b="0" l="0" r="0" t="0"/>
          <a:stretch/>
        </p:blipFill>
        <p:spPr>
          <a:xfrm>
            <a:off x="7669700" y="131625"/>
            <a:ext cx="1232526" cy="611875"/>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2"/>
                                        </p:tgtEl>
                                        <p:attrNameLst>
                                          <p:attrName>style.visibility</p:attrName>
                                        </p:attrNameLst>
                                      </p:cBhvr>
                                      <p:to>
                                        <p:strVal val="visible"/>
                                      </p:to>
                                    </p:set>
                                    <p:animEffect filter="fade" transition="in">
                                      <p:cBhvr>
                                        <p:cTn dur="2000"/>
                                        <p:tgtEl>
                                          <p:spTgt spid="14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3"/>
                                        </p:tgtEl>
                                        <p:attrNameLst>
                                          <p:attrName>style.visibility</p:attrName>
                                        </p:attrNameLst>
                                      </p:cBhvr>
                                      <p:to>
                                        <p:strVal val="visible"/>
                                      </p:to>
                                    </p:set>
                                    <p:animEffect filter="fade" transition="in">
                                      <p:cBhvr>
                                        <p:cTn dur="2000"/>
                                        <p:tgtEl>
                                          <p:spTgt spid="143"/>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2000"/>
                                        <p:tgtEl>
                                          <p:spTgt spid="14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2000"/>
                                        <p:tgtEl>
                                          <p:spTgt spid="1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