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9" roundtripDataSignature="AMtx7mgyDnVBeuA5PYT30SgiyrBnhdU3m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2" name="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20-06-17T16:36:04.724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AYkD5Owc"/>
      </p:ext>
    </p:extLst>
  </p:cm>
  <p:cm authorId="0" idx="2" dt="2020-06-17T16:36:04.720">
    <p:pos x="6000" y="100"/>
    <p:text>+amanrouniyar@odmegroup.org How come the website here is ODM Egroup and not ODM PS?
_Assigned to you_
-Swoyan Satyendu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AYkD5OwY"/>
      </p:ext>
    </p:extLs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" name="Google Shape;4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2" name="Google Shape;16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6" name="Google Shape;5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" name="Google Shape;6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4" name="Google Shape;7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" name="Google Shape;9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" name="Google Shape;21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7" name="Google Shape;27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1" name="Google Shape;31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2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5" name="Google Shape;35;p2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6" name="Google Shape;36;p2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0" name="Google Shape;40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3" name="Google Shape;43;p2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comments" Target="../comments/comment1.xml"/><Relationship Id="rId4" Type="http://schemas.openxmlformats.org/officeDocument/2006/relationships/image" Target="../media/image4.jpg"/><Relationship Id="rId5" Type="http://schemas.openxmlformats.org/officeDocument/2006/relationships/image" Target="../media/image1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Relationship Id="rId4" Type="http://schemas.openxmlformats.org/officeDocument/2006/relationships/image" Target="../media/image1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Relationship Id="rId4" Type="http://schemas.openxmlformats.org/officeDocument/2006/relationships/image" Target="../media/image1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2.jpg"/><Relationship Id="rId4" Type="http://schemas.openxmlformats.org/officeDocument/2006/relationships/image" Target="../media/image1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Relationship Id="rId4" Type="http://schemas.openxmlformats.org/officeDocument/2006/relationships/image" Target="../media/image3.jpg"/><Relationship Id="rId5" Type="http://schemas.openxmlformats.org/officeDocument/2006/relationships/image" Target="../media/image1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Relationship Id="rId4" Type="http://schemas.openxmlformats.org/officeDocument/2006/relationships/image" Target="../media/image10.jpg"/><Relationship Id="rId5" Type="http://schemas.openxmlformats.org/officeDocument/2006/relationships/image" Target="../media/image1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Relationship Id="rId4" Type="http://schemas.openxmlformats.org/officeDocument/2006/relationships/image" Target="../media/image14.jpg"/><Relationship Id="rId5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"/>
          <p:cNvSpPr txBox="1"/>
          <p:nvPr/>
        </p:nvSpPr>
        <p:spPr>
          <a:xfrm>
            <a:off x="1916583" y="1291578"/>
            <a:ext cx="5654700" cy="238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		: 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		: V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		: MATHEMATICS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	: 5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	: OPERATIONS ON LARGER NUMBERS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SUBTOPIC	 : WORD PROBLEMS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   Exercise - 5 C Q.No 3 TO 7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" name="Google Shape;53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1"/>
          <p:cNvSpPr txBox="1"/>
          <p:nvPr/>
        </p:nvSpPr>
        <p:spPr>
          <a:xfrm>
            <a:off x="455700" y="815371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IN" sz="2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OUTCOME</a:t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1"/>
          <p:cNvSpPr txBox="1"/>
          <p:nvPr/>
        </p:nvSpPr>
        <p:spPr>
          <a:xfrm>
            <a:off x="942109" y="1881139"/>
            <a:ext cx="7226917" cy="9120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I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# </a:t>
            </a:r>
            <a:r>
              <a:rPr b="0" i="0" lang="en-I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Students </a:t>
            </a:r>
            <a:r>
              <a:rPr lang="en-IN" sz="2400"/>
              <a:t>are</a:t>
            </a:r>
            <a:r>
              <a:rPr b="0" i="0" lang="en-I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rela</a:t>
            </a:r>
            <a:r>
              <a:rPr lang="en-IN" sz="2400"/>
              <a:t>ting</a:t>
            </a:r>
            <a:r>
              <a:rPr b="0" i="0" lang="en-I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the story sums based on division to their real life and solve them.</a:t>
            </a:r>
            <a:endParaRPr b="0" i="0" sz="3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3" name="Google Shape;153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2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</a:t>
            </a:r>
            <a:r>
              <a:rPr b="1" i="0" lang="en-IN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WORK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Complete exercise - 5 C Q.No. 3 to 7 in the notebook.</a:t>
            </a:r>
            <a:endParaRPr b="1" i="0" sz="6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IN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9" name="Google Shape;159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3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I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I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5" name="Google Shape;16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"/>
          <p:cNvSpPr/>
          <p:nvPr/>
        </p:nvSpPr>
        <p:spPr>
          <a:xfrm>
            <a:off x="1080631" y="672361"/>
            <a:ext cx="6858048" cy="2786082"/>
          </a:xfrm>
          <a:prstGeom prst="horizontalScroll">
            <a:avLst>
              <a:gd fmla="val 12500" name="adj"/>
            </a:avLst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5400" u="none" cap="none" strike="noStrike">
                <a:solidFill>
                  <a:schemeClr val="dk1"/>
                </a:solidFill>
                <a:latin typeface="Federo"/>
                <a:ea typeface="Federo"/>
                <a:cs typeface="Federo"/>
                <a:sym typeface="Federo"/>
              </a:rPr>
              <a:t>WORD PROBLEMS</a:t>
            </a:r>
            <a:endParaRPr b="1" i="0" sz="5400" u="none" cap="none" strike="noStrike">
              <a:solidFill>
                <a:schemeClr val="dk1"/>
              </a:solidFill>
              <a:latin typeface="Federo"/>
              <a:ea typeface="Federo"/>
              <a:cs typeface="Federo"/>
              <a:sym typeface="Federo"/>
            </a:endParaRPr>
          </a:p>
        </p:txBody>
      </p:sp>
      <p:pic>
        <p:nvPicPr>
          <p:cNvPr id="59" name="Google Shape;5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Sanjukta Dash\Desktop\long-division-00.jpg" id="64" name="Google Shape;6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8171233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Sanjukta Dash\Desktop\long-division-000.jpg" id="70" name="Google Shape;7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8171233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6"/>
          <p:cNvSpPr/>
          <p:nvPr/>
        </p:nvSpPr>
        <p:spPr>
          <a:xfrm>
            <a:off x="503920" y="221685"/>
            <a:ext cx="7820777" cy="57150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EXERCISE 5 ( C )</a:t>
            </a:r>
            <a:endParaRPr b="1" i="0" sz="28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6"/>
          <p:cNvSpPr txBox="1"/>
          <p:nvPr/>
        </p:nvSpPr>
        <p:spPr>
          <a:xfrm>
            <a:off x="528637" y="839022"/>
            <a:ext cx="780811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3. The product of numbers  is 3,14,48,895. If one of the numbers is 6491,find the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other number.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6"/>
          <p:cNvSpPr txBox="1"/>
          <p:nvPr/>
        </p:nvSpPr>
        <p:spPr>
          <a:xfrm>
            <a:off x="663809" y="1670234"/>
            <a:ext cx="4718829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Ans: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product of two numbers = 3,14,48,895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One of the number = 6491   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6"/>
          <p:cNvSpPr txBox="1"/>
          <p:nvPr/>
        </p:nvSpPr>
        <p:spPr>
          <a:xfrm>
            <a:off x="680478" y="2729892"/>
            <a:ext cx="670139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other number is = 3,14,48,895 ÷ 6491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6"/>
          <p:cNvSpPr txBox="1"/>
          <p:nvPr/>
        </p:nvSpPr>
        <p:spPr>
          <a:xfrm>
            <a:off x="2836070" y="3110892"/>
            <a:ext cx="115014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= 4,845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6"/>
          <p:cNvSpPr txBox="1"/>
          <p:nvPr/>
        </p:nvSpPr>
        <p:spPr>
          <a:xfrm>
            <a:off x="718578" y="3639529"/>
            <a:ext cx="391057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Thus, the other number is 4,845. 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6"/>
          <p:cNvSpPr txBox="1"/>
          <p:nvPr/>
        </p:nvSpPr>
        <p:spPr>
          <a:xfrm>
            <a:off x="2308697" y="1355387"/>
            <a:ext cx="3093396" cy="40011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  ×  6491  = 3,14,48,895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7"/>
          <p:cNvSpPr/>
          <p:nvPr/>
        </p:nvSpPr>
        <p:spPr>
          <a:xfrm>
            <a:off x="525351" y="221685"/>
            <a:ext cx="7820777" cy="57150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EXERCISE 5 ( C )</a:t>
            </a:r>
            <a:endParaRPr b="1" i="0" sz="28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7"/>
          <p:cNvSpPr txBox="1"/>
          <p:nvPr/>
        </p:nvSpPr>
        <p:spPr>
          <a:xfrm>
            <a:off x="514349" y="917604"/>
            <a:ext cx="780811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4. A library has 56,700 books. If each shelf has 105 books, find out the number of shelves in the library. 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7"/>
          <p:cNvSpPr txBox="1"/>
          <p:nvPr/>
        </p:nvSpPr>
        <p:spPr>
          <a:xfrm>
            <a:off x="663809" y="1670234"/>
            <a:ext cx="6701398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Ans: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Number of books in a library = 56,700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Number of books in each selves = 105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7"/>
          <p:cNvSpPr txBox="1"/>
          <p:nvPr/>
        </p:nvSpPr>
        <p:spPr>
          <a:xfrm>
            <a:off x="680478" y="2722748"/>
            <a:ext cx="670139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number of shelves in the library = 56,700 ÷ 105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7"/>
          <p:cNvSpPr txBox="1"/>
          <p:nvPr/>
        </p:nvSpPr>
        <p:spPr>
          <a:xfrm>
            <a:off x="2836070" y="3110892"/>
            <a:ext cx="115014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= 540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7"/>
          <p:cNvSpPr txBox="1"/>
          <p:nvPr/>
        </p:nvSpPr>
        <p:spPr>
          <a:xfrm>
            <a:off x="718578" y="3639529"/>
            <a:ext cx="539647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Thus, the number of shelves in the library is 540. 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Sanjukta Dash\Downloads\gettyimages-577674005-612x612.jpg" id="94" name="Google Shape;9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46056" y="1315244"/>
            <a:ext cx="2215495" cy="1506537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8"/>
          <p:cNvSpPr/>
          <p:nvPr/>
        </p:nvSpPr>
        <p:spPr>
          <a:xfrm>
            <a:off x="525350" y="221675"/>
            <a:ext cx="7059600" cy="571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EXERCISE 5 ( C )</a:t>
            </a:r>
            <a:endParaRPr b="1" i="0" sz="28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8"/>
          <p:cNvSpPr txBox="1"/>
          <p:nvPr/>
        </p:nvSpPr>
        <p:spPr>
          <a:xfrm>
            <a:off x="514349" y="917604"/>
            <a:ext cx="780811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5. A state government has distributed     2,26,87,875 among 3,015 farmers. Find the share of each farmer.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663809" y="1670234"/>
            <a:ext cx="6701398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Ans: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Total amount distributed by the government =   2,26,87,875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Number of farmers = 3,015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/>
          <p:nvPr/>
        </p:nvSpPr>
        <p:spPr>
          <a:xfrm>
            <a:off x="680478" y="2722748"/>
            <a:ext cx="670139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share of each farmer =   2,26,87,875 ÷ 3,015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8"/>
          <p:cNvSpPr txBox="1"/>
          <p:nvPr/>
        </p:nvSpPr>
        <p:spPr>
          <a:xfrm>
            <a:off x="3350420" y="3096605"/>
            <a:ext cx="1485899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=    7,525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8"/>
          <p:cNvSpPr txBox="1"/>
          <p:nvPr/>
        </p:nvSpPr>
        <p:spPr>
          <a:xfrm>
            <a:off x="718578" y="3639529"/>
            <a:ext cx="539647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Thus, The share of each farmer       7,525 . 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Sanjukta Dash\Downloads\120183399-indian-rupee-symbol-isolated-on-white-background.jpg" id="106" name="Google Shape;106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79672" y="1042988"/>
            <a:ext cx="115842" cy="16430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Sanjukta Dash\Downloads\120183399-indian-rupee-symbol-isolated-on-white-background.jpg" id="107" name="Google Shape;10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39115" y="3224213"/>
            <a:ext cx="129273" cy="1833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Sanjukta Dash\Downloads\120183399-indian-rupee-symbol-isolated-on-white-background.jpg" id="108" name="Google Shape;108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27284" y="3762375"/>
            <a:ext cx="129273" cy="1833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Sanjukta Dash\Downloads\farmer-and-buyer-hands-holding-dollar-banknote-wheat-crop-in-background-HGWFTX.jpg" id="109" name="Google Shape;109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01773" y="1280267"/>
            <a:ext cx="1749357" cy="242563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Sanjukta Dash\Downloads\120183399-indian-rupee-symbol-isolated-on-white-background.jpg" id="110" name="Google Shape;110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58051" y="2864289"/>
            <a:ext cx="129273" cy="1833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Sanjukta Dash\Downloads\120183399-indian-rupee-symbol-isolated-on-white-background.jpg" id="111" name="Google Shape;111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61949" y="2099047"/>
            <a:ext cx="129273" cy="1833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9"/>
          <p:cNvSpPr/>
          <p:nvPr/>
        </p:nvSpPr>
        <p:spPr>
          <a:xfrm>
            <a:off x="601550" y="221675"/>
            <a:ext cx="6686700" cy="571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EXERCISE 5 ( C )</a:t>
            </a:r>
            <a:endParaRPr b="1" i="0" sz="28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9"/>
          <p:cNvSpPr txBox="1"/>
          <p:nvPr/>
        </p:nvSpPr>
        <p:spPr>
          <a:xfrm>
            <a:off x="514349" y="917604"/>
            <a:ext cx="780811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6. Mrs. Sharma gets an annual income of     2,98,494 by taking science tutions of 63 students. Find the amount of fees charged by her per student.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9"/>
          <p:cNvSpPr txBox="1"/>
          <p:nvPr/>
        </p:nvSpPr>
        <p:spPr>
          <a:xfrm>
            <a:off x="663810" y="1670234"/>
            <a:ext cx="457615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Ans: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Mrs. Sharma’s annual income =    2,98,494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Number of students = 63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9"/>
          <p:cNvSpPr txBox="1"/>
          <p:nvPr/>
        </p:nvSpPr>
        <p:spPr>
          <a:xfrm>
            <a:off x="680478" y="2722748"/>
            <a:ext cx="750626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amount of fees charged by her per student =    2,98,494 ÷ 63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9"/>
          <p:cNvSpPr txBox="1"/>
          <p:nvPr/>
        </p:nvSpPr>
        <p:spPr>
          <a:xfrm>
            <a:off x="5600701" y="3114675"/>
            <a:ext cx="1485899" cy="4106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=     4,738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9"/>
          <p:cNvSpPr txBox="1"/>
          <p:nvPr/>
        </p:nvSpPr>
        <p:spPr>
          <a:xfrm>
            <a:off x="718577" y="3639529"/>
            <a:ext cx="7268135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Thus, The amount of fees charged by her per student is      4,738.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Sanjukta Dash\Downloads\120183399-indian-rupee-symbol-isolated-on-white-background.jpg" id="123" name="Google Shape;123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0488" y="1021557"/>
            <a:ext cx="115842" cy="16430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Sanjukta Dash\Downloads\120183399-indian-rupee-symbol-isolated-on-white-background.jpg" id="124" name="Google Shape;124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10829" y="3217068"/>
            <a:ext cx="129273" cy="1833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Sanjukta Dash\Downloads\120183399-indian-rupee-symbol-isolated-on-white-background.jpg" id="125" name="Google Shape;125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77590" y="3769519"/>
            <a:ext cx="129273" cy="1833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Sanjukta Dash\Downloads\120183399-indian-rupee-symbol-isolated-on-white-background.jpg" id="126" name="Google Shape;126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53440" y="2102645"/>
            <a:ext cx="115842" cy="16430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Sanjukta Dash\Downloads\120183399-indian-rupee-symbol-isolated-on-white-background.jpg" id="127" name="Google Shape;127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84633" y="2862263"/>
            <a:ext cx="129273" cy="1833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Sanjukta Dash\Downloads\teacher-7591.jpg" id="128" name="Google Shape;128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35495" y="1478603"/>
            <a:ext cx="2227820" cy="12386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"/>
          <p:cNvSpPr/>
          <p:nvPr/>
        </p:nvSpPr>
        <p:spPr>
          <a:xfrm>
            <a:off x="525350" y="221675"/>
            <a:ext cx="7376400" cy="571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EXERCISE 5 ( C )</a:t>
            </a:r>
            <a:endParaRPr b="1" i="0" sz="28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0"/>
          <p:cNvSpPr txBox="1"/>
          <p:nvPr/>
        </p:nvSpPr>
        <p:spPr>
          <a:xfrm>
            <a:off x="407194" y="917604"/>
            <a:ext cx="801528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7. The government distributes a scholarship of     11,47,500 for 255 meritorious university students annually. Calculate the scholarship amount given to each.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0"/>
          <p:cNvSpPr txBox="1"/>
          <p:nvPr/>
        </p:nvSpPr>
        <p:spPr>
          <a:xfrm>
            <a:off x="663809" y="1670234"/>
            <a:ext cx="6701398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Ans: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Total scholarship amount =   11,47,500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Number of meritorious students = 255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0"/>
          <p:cNvSpPr txBox="1"/>
          <p:nvPr/>
        </p:nvSpPr>
        <p:spPr>
          <a:xfrm>
            <a:off x="680478" y="2722748"/>
            <a:ext cx="750626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scholarship amount of each student = 111,47,500 ÷ 255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0"/>
          <p:cNvSpPr txBox="1"/>
          <p:nvPr/>
        </p:nvSpPr>
        <p:spPr>
          <a:xfrm>
            <a:off x="4872039" y="3136106"/>
            <a:ext cx="1485899" cy="4106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=     4,500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0"/>
          <p:cNvSpPr txBox="1"/>
          <p:nvPr/>
        </p:nvSpPr>
        <p:spPr>
          <a:xfrm>
            <a:off x="904314" y="3618098"/>
            <a:ext cx="710383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Thus, The scholarship amount given to each student is     4,500.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Sanjukta Dash\Downloads\120183399-indian-rupee-symbol-isolated-on-white-background.jpg" id="140" name="Google Shape;14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72615" y="1028701"/>
            <a:ext cx="115842" cy="16430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Sanjukta Dash\Downloads\120183399-indian-rupee-symbol-isolated-on-white-background.jpg" id="141" name="Google Shape;141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53592" y="3245643"/>
            <a:ext cx="129273" cy="1833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Sanjukta Dash\Downloads\120183399-indian-rupee-symbol-isolated-on-white-background.jpg" id="142" name="Google Shape;142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91877" y="3733800"/>
            <a:ext cx="129273" cy="1833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Sanjukta Dash\Downloads\120183399-indian-rupee-symbol-isolated-on-white-background.jpg" id="143" name="Google Shape;143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81965" y="2109789"/>
            <a:ext cx="115842" cy="16430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Sanjukta Dash\Downloads\120183399-indian-rupee-symbol-isolated-on-white-background.jpg" id="144" name="Google Shape;144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48827" y="2862263"/>
            <a:ext cx="129273" cy="1833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Sanjukta Dash\Downloads\iStock-186879365-e1480618048464.jpg" id="145" name="Google Shape;145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828818" y="1582365"/>
            <a:ext cx="2059232" cy="15924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