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j7VZl8fqo6m9ijl4Ru3v08ZaDrG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59F3526-19BA-4C74-9C7C-D4661EBF3F11}">
  <a:tblStyle styleId="{459F3526-19BA-4C74-9C7C-D4661EBF3F1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commentAuthors" Target="commentAuthors.xml"/><Relationship Id="rId6" Type="http://schemas.openxmlformats.org/officeDocument/2006/relationships/slideMaster" Target="slideMasters/slideMaster1.xml"/><Relationship Id="rId18" Type="http://customschemas.google.com/relationships/presentationmetadata" Target="meta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0-06-17T16:36:04.72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WlDQFtM"/>
      </p:ext>
    </p:extLst>
  </p:cm>
  <p:cm authorId="0" idx="2" dt="2020-06-17T16:36:04.720">
    <p:pos x="6000" y="100"/>
    <p:text>+amanrouniyar@odmegroup.org How come the website here is ODM Egroup and not ODM PS?
_Assigned to you_
-Swoyan Satyendu</p:text>
    <p:extLst>
      <p:ext uri="{C676402C-5697-4E1C-873F-D02D1690AC5C}">
        <p15:threadingInfo timeZoneBias="0"/>
      </p:ext>
      <p:ext uri="http://customooxmlschemas.google.com/">
        <go:slidesCustomData xmlns:go="http://customooxmlschemas.google.com/" commentPostId="AAAAWlDQFtI"/>
      </p:ext>
    </p:extLs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5" name="Google Shape;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1" name="Google Shape;17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3.jpg"/><Relationship Id="rId5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 txBox="1"/>
          <p:nvPr/>
        </p:nvSpPr>
        <p:spPr>
          <a:xfrm>
            <a:off x="1916583" y="1291578"/>
            <a:ext cx="5654649" cy="23879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		: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		: V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		: MATHEMATICS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	: 5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	: OPERATIONS ON LARGER NUMBERS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	 : Division facts and properties of division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Exercise - 5 C Q.No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"/>
          <p:cNvSpPr/>
          <p:nvPr/>
        </p:nvSpPr>
        <p:spPr>
          <a:xfrm>
            <a:off x="642910" y="1214423"/>
            <a:ext cx="6584508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Division means repeated subtraction.</a:t>
            </a:r>
            <a:endParaRPr b="1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25 ÷ 5 = 5 , remainder = 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means 5 is subtracted from 25 five times and remainder is 0.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635595" y="481984"/>
            <a:ext cx="6000792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Points to Recall :</a:t>
            </a:r>
            <a:endParaRPr b="1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Sanjukta Dash\Downloads\1564734151_1-01.png" id="63" name="Google Shape;6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685" y="2412339"/>
            <a:ext cx="6477000" cy="17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/>
          <p:nvPr/>
        </p:nvSpPr>
        <p:spPr>
          <a:xfrm>
            <a:off x="452715" y="797456"/>
            <a:ext cx="7786742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Division is the inverse of multiplication.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division we break up a given number into equal parts or groups.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when we divide 21 by 3, we break 21 into  7 equal parts or groups 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Similarly, if we divide 21 by 7, we break 21 into 3 equal parts or groups.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4"/>
          <p:cNvSpPr/>
          <p:nvPr/>
        </p:nvSpPr>
        <p:spPr>
          <a:xfrm>
            <a:off x="496606" y="138170"/>
            <a:ext cx="6000792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Points to Recall :</a:t>
            </a:r>
            <a:endParaRPr b="1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Sanjukta Dash\Downloads\Slide5.jpg" id="71" name="Google Shape;7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9845" y="2048255"/>
            <a:ext cx="7561005" cy="2706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/>
          <p:nvPr/>
        </p:nvSpPr>
        <p:spPr>
          <a:xfrm>
            <a:off x="218628" y="1038758"/>
            <a:ext cx="6021237" cy="34676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to be divided is called the </a:t>
            </a:r>
            <a:r>
              <a:rPr b="1" i="0" lang="en-I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dividend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by which dividend is divided is called the </a:t>
            </a:r>
            <a:r>
              <a:rPr b="1" i="0" lang="en-I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divisor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result obtained by the process of division is called the </a:t>
            </a:r>
            <a:r>
              <a:rPr b="1" i="0" lang="en-I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quotient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number which is left over after finding the quotient is called the </a:t>
            </a:r>
            <a:r>
              <a:rPr b="1" i="0" lang="en-I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remainder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11430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❖"/>
            </a:pPr>
            <a:r>
              <a:rPr b="1" i="0" lang="en-IN" sz="1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Remainder is always smaller than the divisor.</a:t>
            </a:r>
            <a:endParaRPr b="1" i="0" sz="1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628279" y="284473"/>
            <a:ext cx="6000792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Points to Remember :</a:t>
            </a:r>
            <a:endParaRPr b="1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:\Users\Sanjukta Dash\Downloads\parts-division.png" id="79" name="Google Shape;7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20411" y="936346"/>
            <a:ext cx="3035807" cy="3452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"/>
          <p:cNvSpPr/>
          <p:nvPr/>
        </p:nvSpPr>
        <p:spPr>
          <a:xfrm>
            <a:off x="599019" y="233267"/>
            <a:ext cx="6000792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Points to Remember :</a:t>
            </a:r>
            <a:endParaRPr b="1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 txBox="1"/>
          <p:nvPr/>
        </p:nvSpPr>
        <p:spPr>
          <a:xfrm>
            <a:off x="687628" y="1111910"/>
            <a:ext cx="769311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889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dividend, divisor, quotient and remainder are related with one another by the following relationship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 txBox="1"/>
          <p:nvPr/>
        </p:nvSpPr>
        <p:spPr>
          <a:xfrm>
            <a:off x="1901953" y="1810301"/>
            <a:ext cx="44695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Dividend = Divisor × Quotient + Remainder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 txBox="1"/>
          <p:nvPr/>
        </p:nvSpPr>
        <p:spPr>
          <a:xfrm>
            <a:off x="629470" y="2307553"/>
            <a:ext cx="772679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889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❖"/>
            </a:pPr>
            <a: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we divide a number by 10, 100, 1000, 10000 etc., we get the number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formed by as many digits from the right of the dividend add there are zeroes in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divisor as remainder and the number formed by the remaining digits of the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dividend as quotient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6"/>
          <p:cNvSpPr txBox="1"/>
          <p:nvPr/>
        </p:nvSpPr>
        <p:spPr>
          <a:xfrm>
            <a:off x="740588" y="3589587"/>
            <a:ext cx="216886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Example-1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romanLcParenR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13566 ÷ 100 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Quotient =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Remainder =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 txBox="1"/>
          <p:nvPr/>
        </p:nvSpPr>
        <p:spPr>
          <a:xfrm>
            <a:off x="3039183" y="3605961"/>
            <a:ext cx="2348976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Example-2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ii)	46483 ÷ 1000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Quotient =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Remainder =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 txBox="1"/>
          <p:nvPr/>
        </p:nvSpPr>
        <p:spPr>
          <a:xfrm>
            <a:off x="5427203" y="3575733"/>
            <a:ext cx="2643699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Example-3 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iii)	368345 ÷ 10000 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Quotient =</a:t>
            </a:r>
            <a:endParaRPr/>
          </a:p>
          <a:p>
            <a:pPr indent="-400050" lvl="0" marL="4000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Remainder =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 txBox="1"/>
          <p:nvPr/>
        </p:nvSpPr>
        <p:spPr>
          <a:xfrm>
            <a:off x="2267107" y="4126136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135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6"/>
          <p:cNvSpPr txBox="1"/>
          <p:nvPr/>
        </p:nvSpPr>
        <p:spPr>
          <a:xfrm>
            <a:off x="2419507" y="4422119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66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6"/>
          <p:cNvSpPr txBox="1"/>
          <p:nvPr/>
        </p:nvSpPr>
        <p:spPr>
          <a:xfrm>
            <a:off x="4565702" y="4157624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46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6"/>
          <p:cNvSpPr txBox="1"/>
          <p:nvPr/>
        </p:nvSpPr>
        <p:spPr>
          <a:xfrm>
            <a:off x="4762184" y="4414563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483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"/>
          <p:cNvSpPr txBox="1"/>
          <p:nvPr/>
        </p:nvSpPr>
        <p:spPr>
          <a:xfrm>
            <a:off x="6953722" y="4119839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36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6"/>
          <p:cNvSpPr txBox="1"/>
          <p:nvPr/>
        </p:nvSpPr>
        <p:spPr>
          <a:xfrm>
            <a:off x="7127534" y="4391891"/>
            <a:ext cx="7405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8345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8" name="Google Shape;9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"/>
          <p:cNvSpPr/>
          <p:nvPr/>
        </p:nvSpPr>
        <p:spPr>
          <a:xfrm>
            <a:off x="87173" y="636422"/>
            <a:ext cx="8675700" cy="4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 </a:t>
            </a:r>
            <a:endParaRPr b="1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5.</a:t>
            </a:r>
            <a:r>
              <a:rPr b="1" i="0" lang="en-IN" sz="32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we divide a number  by1, the quotient is the number itself.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7384 ÷ 1 = 7384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6. When we divide a numbers by the number itself, (except 0) we get the quotient as 1 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 4965 ÷ 4965 = 1 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7. A division by zero has no meaning.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358 ÷ 0 has no meaning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8. “0” divided by a number other than 0 gives “0” as the quotient.</a:t>
            </a:r>
            <a:endParaRPr/>
          </a:p>
          <a:p>
            <a:pPr indent="-742950" lvl="0" marL="74295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0 ÷ 8497 = 0 ; 0 ÷  9 = 0 ; 0 ÷  0 is not defined.</a:t>
            </a:r>
            <a:endParaRPr/>
          </a:p>
          <a:p>
            <a:pPr indent="-742950" lvl="0" marL="7429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503921" y="233267"/>
            <a:ext cx="6000792" cy="57150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Properties of division</a:t>
            </a:r>
            <a:endParaRPr b="1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"/>
          <p:cNvSpPr/>
          <p:nvPr/>
        </p:nvSpPr>
        <p:spPr>
          <a:xfrm>
            <a:off x="503925" y="221675"/>
            <a:ext cx="7080900" cy="5715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 5 ( C )</a:t>
            </a:r>
            <a:endParaRPr b="1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11" name="Google Shape;111;p8"/>
          <p:cNvGraphicFramePr/>
          <p:nvPr/>
        </p:nvGraphicFramePr>
        <p:xfrm>
          <a:off x="492557" y="152970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{459F3526-19BA-4C74-9C7C-D4661EBF3F11}</a:tableStyleId>
              </a:tblPr>
              <a:tblGrid>
                <a:gridCol w="1116775"/>
                <a:gridCol w="1116775"/>
                <a:gridCol w="1116775"/>
                <a:gridCol w="1116775"/>
                <a:gridCol w="1116775"/>
                <a:gridCol w="1116775"/>
                <a:gridCol w="1116775"/>
              </a:tblGrid>
              <a:tr h="328350">
                <a:tc row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600" u="none" cap="none" strike="noStrike">
                          <a:solidFill>
                            <a:srgbClr val="C00000"/>
                          </a:solidFill>
                        </a:rPr>
                        <a:t>Number</a:t>
                      </a:r>
                      <a:endParaRPr b="1"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600" u="none" cap="none" strike="noStrike">
                          <a:solidFill>
                            <a:srgbClr val="C00000"/>
                          </a:solidFill>
                        </a:rPr>
                        <a:t>By 100</a:t>
                      </a:r>
                      <a:endParaRPr b="1"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b="1" lang="en-IN" sz="1600" u="none" cap="none" strike="noStrike">
                          <a:solidFill>
                            <a:srgbClr val="C00000"/>
                          </a:solidFill>
                        </a:rPr>
                        <a:t>By 1000</a:t>
                      </a:r>
                      <a:endParaRPr b="1" sz="16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600" u="none" cap="none" strike="noStrike">
                          <a:solidFill>
                            <a:srgbClr val="C00000"/>
                          </a:solidFill>
                        </a:rPr>
                        <a:t>By 10000</a:t>
                      </a:r>
                      <a:endParaRPr b="1" sz="16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hMerge="1"/>
              </a:tr>
              <a:tr h="273075"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Quotient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Remainder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Quotient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Remainder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Quotient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>
                          <a:solidFill>
                            <a:srgbClr val="C00000"/>
                          </a:solidFill>
                        </a:rPr>
                        <a:t>Remainder</a:t>
                      </a:r>
                      <a:endParaRPr b="1" sz="1400" u="none" cap="none" strike="noStrike">
                        <a:solidFill>
                          <a:srgbClr val="C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-342900" lvl="0" marL="3429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lang="en-IN" sz="1400" u="none" cap="none" strike="noStrike"/>
                        <a:t>a) 85400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b) 821600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c) 974800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d) 96000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e) 486000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f)  770000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273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g) 3360000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  <a:tr h="426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N" sz="1400" u="none" cap="none" strike="noStrike"/>
                        <a:t>h) 9876450</a:t>
                      </a:r>
                      <a:endParaRPr b="1"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12" name="Google Shape;112;p8"/>
          <p:cNvSpPr txBox="1"/>
          <p:nvPr/>
        </p:nvSpPr>
        <p:spPr>
          <a:xfrm>
            <a:off x="395021" y="775412"/>
            <a:ext cx="83027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AutoNum type="arabicPeriod"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Divide the following numbers by i) 100 ii) 1000 iii) 10000.(Do by short method).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Write the quotient and the remainder.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8"/>
          <p:cNvSpPr txBox="1"/>
          <p:nvPr/>
        </p:nvSpPr>
        <p:spPr>
          <a:xfrm>
            <a:off x="1894636" y="2428647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854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8"/>
          <p:cNvSpPr txBox="1"/>
          <p:nvPr/>
        </p:nvSpPr>
        <p:spPr>
          <a:xfrm>
            <a:off x="3005327" y="2420113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8"/>
          <p:cNvSpPr/>
          <p:nvPr/>
        </p:nvSpPr>
        <p:spPr>
          <a:xfrm>
            <a:off x="4241992" y="2388601"/>
            <a:ext cx="36740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85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8"/>
          <p:cNvSpPr/>
          <p:nvPr/>
        </p:nvSpPr>
        <p:spPr>
          <a:xfrm>
            <a:off x="5235640" y="2387382"/>
            <a:ext cx="45878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8"/>
          <p:cNvSpPr txBox="1"/>
          <p:nvPr/>
        </p:nvSpPr>
        <p:spPr>
          <a:xfrm>
            <a:off x="1886102" y="2698090"/>
            <a:ext cx="5644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8216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8"/>
          <p:cNvSpPr txBox="1"/>
          <p:nvPr/>
        </p:nvSpPr>
        <p:spPr>
          <a:xfrm>
            <a:off x="3018738" y="2711501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 txBox="1"/>
          <p:nvPr/>
        </p:nvSpPr>
        <p:spPr>
          <a:xfrm>
            <a:off x="4189171" y="2696871"/>
            <a:ext cx="5644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821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 txBox="1"/>
          <p:nvPr/>
        </p:nvSpPr>
        <p:spPr>
          <a:xfrm>
            <a:off x="5235244" y="2726131"/>
            <a:ext cx="5644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8"/>
          <p:cNvSpPr txBox="1"/>
          <p:nvPr/>
        </p:nvSpPr>
        <p:spPr>
          <a:xfrm>
            <a:off x="6427623" y="2396948"/>
            <a:ext cx="26578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8"/>
          <p:cNvSpPr txBox="1"/>
          <p:nvPr/>
        </p:nvSpPr>
        <p:spPr>
          <a:xfrm>
            <a:off x="7429805" y="2426208"/>
            <a:ext cx="5644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5400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8"/>
          <p:cNvSpPr txBox="1"/>
          <p:nvPr/>
        </p:nvSpPr>
        <p:spPr>
          <a:xfrm>
            <a:off x="6376414" y="2711501"/>
            <a:ext cx="63154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82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8"/>
          <p:cNvSpPr txBox="1"/>
          <p:nvPr/>
        </p:nvSpPr>
        <p:spPr>
          <a:xfrm>
            <a:off x="7421268" y="2724912"/>
            <a:ext cx="63154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1600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8"/>
          <p:cNvSpPr txBox="1"/>
          <p:nvPr/>
        </p:nvSpPr>
        <p:spPr>
          <a:xfrm>
            <a:off x="1869032" y="3024836"/>
            <a:ext cx="79370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9748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8"/>
          <p:cNvSpPr txBox="1"/>
          <p:nvPr/>
        </p:nvSpPr>
        <p:spPr>
          <a:xfrm>
            <a:off x="3032150" y="3017520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8"/>
          <p:cNvSpPr txBox="1"/>
          <p:nvPr/>
        </p:nvSpPr>
        <p:spPr>
          <a:xfrm>
            <a:off x="4195266" y="3024835"/>
            <a:ext cx="58156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974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8"/>
          <p:cNvSpPr txBox="1"/>
          <p:nvPr/>
        </p:nvSpPr>
        <p:spPr>
          <a:xfrm>
            <a:off x="5241340" y="3017521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6404457" y="3024836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97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7465161" y="3017520"/>
            <a:ext cx="67665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 txBox="1"/>
          <p:nvPr/>
        </p:nvSpPr>
        <p:spPr>
          <a:xfrm>
            <a:off x="1905609" y="3324759"/>
            <a:ext cx="57424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960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3039465" y="3317444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8"/>
          <p:cNvSpPr txBox="1"/>
          <p:nvPr/>
        </p:nvSpPr>
        <p:spPr>
          <a:xfrm>
            <a:off x="4202581" y="3324758"/>
            <a:ext cx="52303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96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 txBox="1"/>
          <p:nvPr/>
        </p:nvSpPr>
        <p:spPr>
          <a:xfrm>
            <a:off x="5352952" y="3324759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 txBox="1"/>
          <p:nvPr/>
        </p:nvSpPr>
        <p:spPr>
          <a:xfrm>
            <a:off x="6441033" y="3324758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 txBox="1"/>
          <p:nvPr/>
        </p:nvSpPr>
        <p:spPr>
          <a:xfrm>
            <a:off x="7494421" y="3324758"/>
            <a:ext cx="69128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6000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 txBox="1"/>
          <p:nvPr/>
        </p:nvSpPr>
        <p:spPr>
          <a:xfrm>
            <a:off x="1898293" y="3624682"/>
            <a:ext cx="5961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4860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 txBox="1"/>
          <p:nvPr/>
        </p:nvSpPr>
        <p:spPr>
          <a:xfrm>
            <a:off x="3039464" y="3646627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8"/>
          <p:cNvSpPr txBox="1"/>
          <p:nvPr/>
        </p:nvSpPr>
        <p:spPr>
          <a:xfrm>
            <a:off x="4196374" y="3639755"/>
            <a:ext cx="56959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486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 txBox="1"/>
          <p:nvPr/>
        </p:nvSpPr>
        <p:spPr>
          <a:xfrm>
            <a:off x="5346300" y="3639755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 txBox="1"/>
          <p:nvPr/>
        </p:nvSpPr>
        <p:spPr>
          <a:xfrm>
            <a:off x="6426957" y="3646683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48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 txBox="1"/>
          <p:nvPr/>
        </p:nvSpPr>
        <p:spPr>
          <a:xfrm>
            <a:off x="7486830" y="3653610"/>
            <a:ext cx="56958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6000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 txBox="1"/>
          <p:nvPr/>
        </p:nvSpPr>
        <p:spPr>
          <a:xfrm>
            <a:off x="1917302" y="3937629"/>
            <a:ext cx="65271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7700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8"/>
          <p:cNvSpPr txBox="1"/>
          <p:nvPr/>
        </p:nvSpPr>
        <p:spPr>
          <a:xfrm>
            <a:off x="3032593" y="3951482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 txBox="1"/>
          <p:nvPr/>
        </p:nvSpPr>
        <p:spPr>
          <a:xfrm>
            <a:off x="4224083" y="3923774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770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 txBox="1"/>
          <p:nvPr/>
        </p:nvSpPr>
        <p:spPr>
          <a:xfrm>
            <a:off x="5374011" y="3951482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 txBox="1"/>
          <p:nvPr/>
        </p:nvSpPr>
        <p:spPr>
          <a:xfrm>
            <a:off x="6461593" y="3930701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77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 txBox="1"/>
          <p:nvPr/>
        </p:nvSpPr>
        <p:spPr>
          <a:xfrm>
            <a:off x="7687719" y="3944556"/>
            <a:ext cx="583444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 txBox="1"/>
          <p:nvPr/>
        </p:nvSpPr>
        <p:spPr>
          <a:xfrm>
            <a:off x="1849582" y="4249356"/>
            <a:ext cx="838200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33600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 txBox="1"/>
          <p:nvPr/>
        </p:nvSpPr>
        <p:spPr>
          <a:xfrm>
            <a:off x="3025666" y="4235500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8"/>
          <p:cNvSpPr txBox="1"/>
          <p:nvPr/>
        </p:nvSpPr>
        <p:spPr>
          <a:xfrm>
            <a:off x="4175593" y="4249354"/>
            <a:ext cx="59729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3360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8"/>
          <p:cNvSpPr txBox="1"/>
          <p:nvPr/>
        </p:nvSpPr>
        <p:spPr>
          <a:xfrm>
            <a:off x="5408647" y="4256282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8"/>
          <p:cNvSpPr txBox="1"/>
          <p:nvPr/>
        </p:nvSpPr>
        <p:spPr>
          <a:xfrm>
            <a:off x="6447737" y="4242427"/>
            <a:ext cx="4681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336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 txBox="1"/>
          <p:nvPr/>
        </p:nvSpPr>
        <p:spPr>
          <a:xfrm>
            <a:off x="7722357" y="4235501"/>
            <a:ext cx="56958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8"/>
          <p:cNvSpPr txBox="1"/>
          <p:nvPr/>
        </p:nvSpPr>
        <p:spPr>
          <a:xfrm>
            <a:off x="1834175" y="4574937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98764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 txBox="1"/>
          <p:nvPr/>
        </p:nvSpPr>
        <p:spPr>
          <a:xfrm>
            <a:off x="3046447" y="4602646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4175592" y="4609573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9876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 txBox="1"/>
          <p:nvPr/>
        </p:nvSpPr>
        <p:spPr>
          <a:xfrm>
            <a:off x="5339374" y="4595719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450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8"/>
          <p:cNvSpPr txBox="1"/>
          <p:nvPr/>
        </p:nvSpPr>
        <p:spPr>
          <a:xfrm>
            <a:off x="6468519" y="4595720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987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7521466" y="4568010"/>
            <a:ext cx="76355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6450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822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/>
          <p:nvPr/>
        </p:nvSpPr>
        <p:spPr>
          <a:xfrm>
            <a:off x="455700" y="81537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IN" sz="2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</a:t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9"/>
          <p:cNvSpPr txBox="1"/>
          <p:nvPr/>
        </p:nvSpPr>
        <p:spPr>
          <a:xfrm>
            <a:off x="942109" y="1881139"/>
            <a:ext cx="7226917" cy="13261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I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recalled the division facts and properties of division and could able to answer the related questions.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Google Shape;168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/>
          <p:nvPr/>
        </p:nvSpPr>
        <p:spPr>
          <a:xfrm>
            <a:off x="6976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     </a:t>
            </a:r>
            <a:r>
              <a:rPr b="1" i="0" lang="en-IN" sz="2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WORK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Complete exercise - 5 C Q.No. 1 in the notebook.</a:t>
            </a:r>
            <a:endParaRPr b="1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-IN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4" name="Google Shape;17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63323" y="76200"/>
            <a:ext cx="1024924" cy="67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