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embeddedFontLst>
    <p:embeddedFont>
      <p:font typeface="Architects Daughter"/>
      <p:regular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2" roundtripDataSignature="AMtx7mhToSZibn97rPmIix+FGY2a3m1C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3BF8DCF-882A-4EBB-8757-C5C2A974227A}">
  <a:tblStyle styleId="{43BF8DCF-882A-4EBB-8757-C5C2A974227A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2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2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  <a:tblStyle styleId="{F6E5E9A6-5F41-4EE2-8717-255940C00050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dk1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dk1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  <a:tblStyle styleId="{1CED9185-4A3F-4ACD-8E18-2CE14B6A1558}" styleName="Table_2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1E8"/>
          </a:solidFill>
        </a:fill>
      </a:tcStyle>
    </a:wholeTbl>
    <a:band1H>
      <a:tcTxStyle/>
      <a:tcStyle>
        <a:fill>
          <a:solidFill>
            <a:srgbClr val="FFE2CD"/>
          </a:solidFill>
        </a:fill>
      </a:tcStyle>
    </a:band1H>
    <a:band2H>
      <a:tcTxStyle/>
    </a:band2H>
    <a:band1V>
      <a:tcTxStyle/>
      <a:tcStyle>
        <a:fill>
          <a:solidFill>
            <a:srgbClr val="FFE2CD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ArchitectsDaughter-regular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" name="Google Shape;5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2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9" name="Google Shape;49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2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32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1" name="Google Shape;41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6" name="Google Shape;4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1083733" y="1021592"/>
            <a:ext cx="7416799" cy="27376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: 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 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5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OPERATIONS ON LARGER NUMBERS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 </a:t>
            </a: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Multiplication of large numbers, Exercise-5 B Q.NO. 1 &amp; 2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" name="Google Shape;5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BORDER.jpg" id="212" name="Google Shape;212;p2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95588" y="535767"/>
            <a:ext cx="48412" cy="650513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27"/>
          <p:cNvSpPr/>
          <p:nvPr/>
        </p:nvSpPr>
        <p:spPr>
          <a:xfrm>
            <a:off x="1625183" y="642924"/>
            <a:ext cx="589363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3000" u="none" cap="none" strike="noStrike">
                <a:solidFill>
                  <a:srgbClr val="000000"/>
                </a:solidFill>
                <a:latin typeface="Algerian"/>
                <a:ea typeface="Algerian"/>
                <a:cs typeface="Algerian"/>
                <a:sym typeface="Algerian"/>
              </a:rPr>
            </a:b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7"/>
          <p:cNvSpPr/>
          <p:nvPr/>
        </p:nvSpPr>
        <p:spPr>
          <a:xfrm>
            <a:off x="1625182" y="535767"/>
            <a:ext cx="5840057" cy="19159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  <a:endParaRPr b="1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7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5" name="Google Shape;215;p27"/>
          <p:cNvGraphicFramePr/>
          <p:nvPr/>
        </p:nvGraphicFramePr>
        <p:xfrm>
          <a:off x="1835525" y="155576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{F6E5E9A6-5F41-4EE2-8717-255940C00050}</a:tableStyleId>
              </a:tblPr>
              <a:tblGrid>
                <a:gridCol w="908450"/>
                <a:gridCol w="426100"/>
                <a:gridCol w="551150"/>
                <a:gridCol w="496800"/>
                <a:gridCol w="350175"/>
                <a:gridCol w="350175"/>
                <a:gridCol w="350175"/>
              </a:tblGrid>
              <a:tr h="622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TL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L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TTh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O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cxnSp>
        <p:nvCxnSpPr>
          <p:cNvPr id="216" name="Google Shape;216;p27"/>
          <p:cNvCxnSpPr/>
          <p:nvPr/>
        </p:nvCxnSpPr>
        <p:spPr>
          <a:xfrm>
            <a:off x="2268127" y="2533878"/>
            <a:ext cx="3000396" cy="1191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217" name="Google Shape;217;p27"/>
          <p:cNvSpPr/>
          <p:nvPr/>
        </p:nvSpPr>
        <p:spPr>
          <a:xfrm>
            <a:off x="1732339" y="1017973"/>
            <a:ext cx="5421496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  5383  x  332</a:t>
            </a:r>
            <a:endParaRPr/>
          </a:p>
        </p:txBody>
      </p:sp>
      <p:sp>
        <p:nvSpPr>
          <p:cNvPr id="218" name="Google Shape;218;p27"/>
          <p:cNvSpPr/>
          <p:nvPr/>
        </p:nvSpPr>
        <p:spPr>
          <a:xfrm>
            <a:off x="1893075" y="2035965"/>
            <a:ext cx="40107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×</a:t>
            </a:r>
            <a:endParaRPr/>
          </a:p>
        </p:txBody>
      </p:sp>
      <p:sp>
        <p:nvSpPr>
          <p:cNvPr id="219" name="Google Shape;219;p27"/>
          <p:cNvSpPr/>
          <p:nvPr/>
        </p:nvSpPr>
        <p:spPr>
          <a:xfrm>
            <a:off x="1913499" y="3562001"/>
            <a:ext cx="36420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/>
          </a:p>
        </p:txBody>
      </p:sp>
      <p:sp>
        <p:nvSpPr>
          <p:cNvPr id="220" name="Google Shape;220;p27"/>
          <p:cNvSpPr/>
          <p:nvPr/>
        </p:nvSpPr>
        <p:spPr>
          <a:xfrm>
            <a:off x="1740301" y="4399984"/>
            <a:ext cx="4179123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So, the product is 1787156</a:t>
            </a:r>
            <a:endParaRPr/>
          </a:p>
        </p:txBody>
      </p:sp>
      <p:graphicFrame>
        <p:nvGraphicFramePr>
          <p:cNvPr id="221" name="Google Shape;221;p27"/>
          <p:cNvGraphicFramePr/>
          <p:nvPr/>
        </p:nvGraphicFramePr>
        <p:xfrm>
          <a:off x="2371519" y="28693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{43BF8DCF-882A-4EBB-8757-C5C2A974227A}</a:tableStyleId>
              </a:tblPr>
              <a:tblGrid>
                <a:gridCol w="382825"/>
                <a:gridCol w="428625"/>
                <a:gridCol w="535775"/>
                <a:gridCol w="482200"/>
                <a:gridCol w="375050"/>
                <a:gridCol w="321475"/>
                <a:gridCol w="375050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graphicFrame>
        <p:nvGraphicFramePr>
          <p:cNvPr id="222" name="Google Shape;222;p27"/>
          <p:cNvGraphicFramePr/>
          <p:nvPr/>
        </p:nvGraphicFramePr>
        <p:xfrm>
          <a:off x="2367517" y="32305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{1CED9185-4A3F-4ACD-8E18-2CE14B6A1558}</a:tableStyleId>
              </a:tblPr>
              <a:tblGrid>
                <a:gridCol w="466225"/>
                <a:gridCol w="414425"/>
                <a:gridCol w="518025"/>
                <a:gridCol w="466225"/>
                <a:gridCol w="362625"/>
                <a:gridCol w="310825"/>
                <a:gridCol w="362625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9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3" name="Google Shape;223;p27"/>
          <p:cNvGraphicFramePr/>
          <p:nvPr/>
        </p:nvGraphicFramePr>
        <p:xfrm>
          <a:off x="2379359" y="35620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{43BF8DCF-882A-4EBB-8757-C5C2A974227A}</a:tableStyleId>
              </a:tblPr>
              <a:tblGrid>
                <a:gridCol w="466225"/>
                <a:gridCol w="362625"/>
                <a:gridCol w="569850"/>
                <a:gridCol w="466225"/>
                <a:gridCol w="362625"/>
                <a:gridCol w="310825"/>
                <a:gridCol w="362625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9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graphicFrame>
        <p:nvGraphicFramePr>
          <p:cNvPr id="224" name="Google Shape;224;p27"/>
          <p:cNvGraphicFramePr/>
          <p:nvPr/>
        </p:nvGraphicFramePr>
        <p:xfrm>
          <a:off x="2379359" y="392311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{43BF8DCF-882A-4EBB-8757-C5C2A974227A}</a:tableStyleId>
              </a:tblPr>
              <a:tblGrid>
                <a:gridCol w="466225"/>
                <a:gridCol w="362625"/>
                <a:gridCol w="569850"/>
                <a:gridCol w="466225"/>
                <a:gridCol w="362625"/>
                <a:gridCol w="310825"/>
                <a:gridCol w="362625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pic>
        <p:nvPicPr>
          <p:cNvPr id="225" name="Google Shape;225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8"/>
          <p:cNvSpPr txBox="1"/>
          <p:nvPr/>
        </p:nvSpPr>
        <p:spPr>
          <a:xfrm>
            <a:off x="326065" y="0"/>
            <a:ext cx="7884485" cy="50185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</a:t>
            </a: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4     2      7    1    5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r>
              <a:rPr b="0" i="0" lang="en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x     2    4    3</a:t>
            </a:r>
            <a:endParaRPr b="0" i="0" sz="24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1 2   8     1    4  5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1 7 0   8     6    0  x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+    </a:t>
            </a:r>
            <a:r>
              <a:rPr b="0" i="0" lang="en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5 4   3      0    x  x</a:t>
            </a:r>
            <a:endParaRPr b="0" i="0" sz="2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</a:t>
            </a: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10 3  7    9       7     4  5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Product = 1 0 ,3 7 9 ,7 4 5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28"/>
          <p:cNvSpPr/>
          <p:nvPr/>
        </p:nvSpPr>
        <p:spPr>
          <a:xfrm>
            <a:off x="652130" y="124933"/>
            <a:ext cx="6705601" cy="428628"/>
          </a:xfrm>
          <a:prstGeom prst="rect">
            <a:avLst/>
          </a:prstGeom>
          <a:gradFill>
            <a:gsLst>
              <a:gs pos="0">
                <a:srgbClr val="BBBBBB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rgbClr val="20202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Multiply 42 715 by 243</a:t>
            </a:r>
            <a:endParaRPr/>
          </a:p>
        </p:txBody>
      </p:sp>
      <p:sp>
        <p:nvSpPr>
          <p:cNvPr id="232" name="Google Shape;232;p28"/>
          <p:cNvSpPr/>
          <p:nvPr/>
        </p:nvSpPr>
        <p:spPr>
          <a:xfrm>
            <a:off x="5443869" y="2089991"/>
            <a:ext cx="1668827" cy="27043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42715 x 3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28"/>
          <p:cNvSpPr/>
          <p:nvPr/>
        </p:nvSpPr>
        <p:spPr>
          <a:xfrm>
            <a:off x="5443869" y="2534979"/>
            <a:ext cx="1668827" cy="27043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42715 x 4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28"/>
          <p:cNvSpPr/>
          <p:nvPr/>
        </p:nvSpPr>
        <p:spPr>
          <a:xfrm>
            <a:off x="5443868" y="2979966"/>
            <a:ext cx="1668827" cy="27043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42715 x 2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5" name="Google Shape;235;p28"/>
          <p:cNvCxnSpPr/>
          <p:nvPr/>
        </p:nvCxnSpPr>
        <p:spPr>
          <a:xfrm>
            <a:off x="4856206" y="2223621"/>
            <a:ext cx="500066" cy="158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236" name="Google Shape;236;p28"/>
          <p:cNvCxnSpPr/>
          <p:nvPr/>
        </p:nvCxnSpPr>
        <p:spPr>
          <a:xfrm>
            <a:off x="4888271" y="1762433"/>
            <a:ext cx="500066" cy="158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237" name="Google Shape;237;p28"/>
          <p:cNvCxnSpPr/>
          <p:nvPr/>
        </p:nvCxnSpPr>
        <p:spPr>
          <a:xfrm>
            <a:off x="4878572" y="2668609"/>
            <a:ext cx="500066" cy="158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238" name="Google Shape;238;p28"/>
          <p:cNvCxnSpPr/>
          <p:nvPr/>
        </p:nvCxnSpPr>
        <p:spPr>
          <a:xfrm>
            <a:off x="4888271" y="3481807"/>
            <a:ext cx="500066" cy="158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239" name="Google Shape;239;p28"/>
          <p:cNvCxnSpPr/>
          <p:nvPr/>
        </p:nvCxnSpPr>
        <p:spPr>
          <a:xfrm>
            <a:off x="4888271" y="3112009"/>
            <a:ext cx="500066" cy="158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240" name="Google Shape;240;p28"/>
          <p:cNvSpPr/>
          <p:nvPr/>
        </p:nvSpPr>
        <p:spPr>
          <a:xfrm>
            <a:off x="5443869" y="3367476"/>
            <a:ext cx="1913862" cy="27043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42715 x 243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28"/>
          <p:cNvSpPr/>
          <p:nvPr/>
        </p:nvSpPr>
        <p:spPr>
          <a:xfrm>
            <a:off x="5443868" y="1625799"/>
            <a:ext cx="1668827" cy="27043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 + 40 + 3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2" name="Google Shape;242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9"/>
          <p:cNvSpPr txBox="1"/>
          <p:nvPr/>
        </p:nvSpPr>
        <p:spPr>
          <a:xfrm>
            <a:off x="455700" y="57291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29"/>
          <p:cNvSpPr txBox="1"/>
          <p:nvPr/>
        </p:nvSpPr>
        <p:spPr>
          <a:xfrm>
            <a:off x="455700" y="1735666"/>
            <a:ext cx="8461471" cy="24039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Students are able to </a:t>
            </a:r>
            <a:endParaRPr/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❖"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do multiplication of larger numbers.</a:t>
            </a:r>
            <a:endParaRPr/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❖"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They are able to deal with complex calculations.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9" name="Google Shape;249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0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b="1" i="0" lang="e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 exercise - 5 – B Q.NO. 1 &amp; 2 in the notebook.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5" name="Google Shape;255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1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1" name="Google Shape;261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"/>
          <p:cNvSpPr txBox="1"/>
          <p:nvPr/>
        </p:nvSpPr>
        <p:spPr>
          <a:xfrm>
            <a:off x="326065" y="0"/>
            <a:ext cx="7884485" cy="50185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i="0" lang="en" sz="1800" u="sng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Multiplication facts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1.   Multiplication means </a:t>
            </a:r>
            <a:r>
              <a:rPr b="0" i="0" lang="en" sz="2000" u="sng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repeated addition.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 startAt="2"/>
            </a:pPr>
            <a:r>
              <a:rPr b="0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Multiplication is denoted by symbol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3.   If a number multiplied by 1, the product is the number itself.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Example: 4689 × 1 = 4689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4.   Product of any number by zero ( 0 ) is always zero. 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Example: 6743 × 0 = 0</a:t>
            </a:r>
            <a:endParaRPr b="0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5.  If we multiply two numbers in any order, the product remains the same.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Example: 	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568 × 23 = 23 × 568= 13,064</a:t>
            </a:r>
            <a:endParaRPr b="0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9"/>
          <p:cNvSpPr/>
          <p:nvPr/>
        </p:nvSpPr>
        <p:spPr>
          <a:xfrm>
            <a:off x="5436782" y="1410586"/>
            <a:ext cx="553884" cy="403374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4. </a:t>
            </a:r>
            <a:endParaRPr/>
          </a:p>
        </p:txBody>
      </p:sp>
      <p:pic>
        <p:nvPicPr>
          <p:cNvPr descr="C:\Users\Sanjukta Dash\Desktop\BORDER.jpg" id="72" name="Google Shape;72;p2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060" y="77972"/>
            <a:ext cx="7795437" cy="5234166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0"/>
          <p:cNvSpPr/>
          <p:nvPr/>
        </p:nvSpPr>
        <p:spPr>
          <a:xfrm>
            <a:off x="1625183" y="535767"/>
            <a:ext cx="589363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3000" u="none" cap="none" strike="noStrike">
                <a:solidFill>
                  <a:srgbClr val="000000"/>
                </a:solidFill>
                <a:latin typeface="Algerian"/>
                <a:ea typeface="Algerian"/>
                <a:cs typeface="Algerian"/>
                <a:sym typeface="Algerian"/>
              </a:rPr>
            </a:b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4" name="Google Shape;74;p20"/>
          <p:cNvGraphicFramePr/>
          <p:nvPr/>
        </p:nvGraphicFramePr>
        <p:xfrm>
          <a:off x="2286000" y="10477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{43BF8DCF-882A-4EBB-8757-C5C2A974227A}</a:tableStyleId>
              </a:tblPr>
              <a:tblGrid>
                <a:gridCol w="598300"/>
                <a:gridCol w="598300"/>
                <a:gridCol w="598300"/>
                <a:gridCol w="598300"/>
              </a:tblGrid>
              <a:tr h="434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  <a:tr h="434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  <a:tr h="434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  <a:tr h="434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  <a:tr h="434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cxnSp>
        <p:nvCxnSpPr>
          <p:cNvPr id="75" name="Google Shape;75;p20"/>
          <p:cNvCxnSpPr/>
          <p:nvPr/>
        </p:nvCxnSpPr>
        <p:spPr>
          <a:xfrm>
            <a:off x="2268124" y="1928808"/>
            <a:ext cx="2411033" cy="1191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76" name="Google Shape;76;p20"/>
          <p:cNvCxnSpPr/>
          <p:nvPr/>
        </p:nvCxnSpPr>
        <p:spPr>
          <a:xfrm>
            <a:off x="2321703" y="2786064"/>
            <a:ext cx="2357454" cy="1191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77" name="Google Shape;77;p20"/>
          <p:cNvCxnSpPr/>
          <p:nvPr/>
        </p:nvCxnSpPr>
        <p:spPr>
          <a:xfrm>
            <a:off x="2268125" y="3214692"/>
            <a:ext cx="2464611" cy="1191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78" name="Google Shape;78;p20"/>
          <p:cNvSpPr/>
          <p:nvPr/>
        </p:nvSpPr>
        <p:spPr>
          <a:xfrm>
            <a:off x="5375677" y="1553759"/>
            <a:ext cx="1875248" cy="42862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Multiplier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0"/>
          <p:cNvSpPr/>
          <p:nvPr/>
        </p:nvSpPr>
        <p:spPr>
          <a:xfrm>
            <a:off x="5375677" y="1071552"/>
            <a:ext cx="1875248" cy="42862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Multiplicand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0"/>
          <p:cNvSpPr/>
          <p:nvPr/>
        </p:nvSpPr>
        <p:spPr>
          <a:xfrm>
            <a:off x="5375677" y="2839643"/>
            <a:ext cx="1875248" cy="42862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Product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1" name="Google Shape;81;p20"/>
          <p:cNvCxnSpPr>
            <a:endCxn id="79" idx="1"/>
          </p:cNvCxnSpPr>
          <p:nvPr/>
        </p:nvCxnSpPr>
        <p:spPr>
          <a:xfrm>
            <a:off x="4679077" y="1284666"/>
            <a:ext cx="696600" cy="1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82" name="Google Shape;82;p20"/>
          <p:cNvCxnSpPr/>
          <p:nvPr/>
        </p:nvCxnSpPr>
        <p:spPr>
          <a:xfrm>
            <a:off x="4679157" y="1714494"/>
            <a:ext cx="696521" cy="1191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83" name="Google Shape;83;p20"/>
          <p:cNvCxnSpPr/>
          <p:nvPr/>
        </p:nvCxnSpPr>
        <p:spPr>
          <a:xfrm>
            <a:off x="4732735" y="3053957"/>
            <a:ext cx="696521" cy="1191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84" name="Google Shape;84;p20"/>
          <p:cNvSpPr/>
          <p:nvPr/>
        </p:nvSpPr>
        <p:spPr>
          <a:xfrm>
            <a:off x="728663" y="3385842"/>
            <a:ext cx="6736577" cy="142597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66675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Noto Sans Symbols"/>
              <a:buChar char="⮚"/>
            </a:pPr>
            <a:r>
              <a:rPr b="0" i="0" lang="en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number which is multiplied  is called as multiplicand.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⮚"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number by which we multiply is called the multiplier.</a:t>
            </a:r>
            <a:endParaRPr/>
          </a:p>
          <a:p>
            <a:pPr indent="-1143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⮚"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answer or result of multiplication is called product.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0"/>
          <p:cNvSpPr/>
          <p:nvPr/>
        </p:nvSpPr>
        <p:spPr>
          <a:xfrm>
            <a:off x="2053811" y="1339444"/>
            <a:ext cx="214314" cy="267893"/>
          </a:xfrm>
          <a:prstGeom prst="mathMultiply">
            <a:avLst>
              <a:gd fmla="val 23520" name="adj1"/>
            </a:avLst>
          </a:prstGeom>
          <a:gradFill>
            <a:gsLst>
              <a:gs pos="0">
                <a:schemeClr val="dk1"/>
              </a:gs>
              <a:gs pos="100000">
                <a:srgbClr val="BABABA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5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0"/>
          <p:cNvSpPr/>
          <p:nvPr/>
        </p:nvSpPr>
        <p:spPr>
          <a:xfrm>
            <a:off x="2000232" y="2250279"/>
            <a:ext cx="214314" cy="214314"/>
          </a:xfrm>
          <a:prstGeom prst="mathPlus">
            <a:avLst>
              <a:gd fmla="val 23520" name="adj1"/>
            </a:avLst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5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1"/>
          <p:cNvSpPr txBox="1"/>
          <p:nvPr/>
        </p:nvSpPr>
        <p:spPr>
          <a:xfrm>
            <a:off x="326065" y="0"/>
            <a:ext cx="7884485" cy="50185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</a:t>
            </a: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4     2      7    1    5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r>
              <a:rPr b="0" i="0" lang="en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x     2    4    3</a:t>
            </a:r>
            <a:endParaRPr b="0" i="0" sz="24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1 2   8     1    4  5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1 7 0   8     6    0  x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b="0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+    </a:t>
            </a:r>
            <a:r>
              <a:rPr b="0" i="0" lang="en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5 4   3      0    x  x</a:t>
            </a:r>
            <a:endParaRPr b="0" i="0" sz="2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</a:t>
            </a: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10 3  7    9       7     4  5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Product = 1 0 ,3 7 9 ,7 4 5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1"/>
          <p:cNvSpPr/>
          <p:nvPr/>
        </p:nvSpPr>
        <p:spPr>
          <a:xfrm>
            <a:off x="652130" y="124933"/>
            <a:ext cx="6705601" cy="428628"/>
          </a:xfrm>
          <a:prstGeom prst="rect">
            <a:avLst/>
          </a:prstGeom>
          <a:gradFill>
            <a:gsLst>
              <a:gs pos="0">
                <a:srgbClr val="BBBBBB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rgbClr val="20202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Example-1   Multiply 42 715 by 243</a:t>
            </a:r>
            <a:endParaRPr/>
          </a:p>
        </p:txBody>
      </p:sp>
      <p:sp>
        <p:nvSpPr>
          <p:cNvPr id="94" name="Google Shape;94;p21"/>
          <p:cNvSpPr/>
          <p:nvPr/>
        </p:nvSpPr>
        <p:spPr>
          <a:xfrm>
            <a:off x="5443869" y="2089991"/>
            <a:ext cx="1668827" cy="27043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42715 x 3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1"/>
          <p:cNvSpPr/>
          <p:nvPr/>
        </p:nvSpPr>
        <p:spPr>
          <a:xfrm>
            <a:off x="5443869" y="2534979"/>
            <a:ext cx="2002949" cy="27043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42715 x 40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1"/>
          <p:cNvSpPr/>
          <p:nvPr/>
        </p:nvSpPr>
        <p:spPr>
          <a:xfrm>
            <a:off x="5443868" y="2979966"/>
            <a:ext cx="2148423" cy="27043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42715 x 200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7" name="Google Shape;97;p21"/>
          <p:cNvCxnSpPr/>
          <p:nvPr/>
        </p:nvCxnSpPr>
        <p:spPr>
          <a:xfrm>
            <a:off x="4856206" y="2223621"/>
            <a:ext cx="500066" cy="158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98" name="Google Shape;98;p21"/>
          <p:cNvCxnSpPr/>
          <p:nvPr/>
        </p:nvCxnSpPr>
        <p:spPr>
          <a:xfrm>
            <a:off x="4888271" y="1762433"/>
            <a:ext cx="500066" cy="158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99" name="Google Shape;99;p21"/>
          <p:cNvCxnSpPr/>
          <p:nvPr/>
        </p:nvCxnSpPr>
        <p:spPr>
          <a:xfrm>
            <a:off x="4878572" y="2668609"/>
            <a:ext cx="500066" cy="158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00" name="Google Shape;100;p21"/>
          <p:cNvCxnSpPr/>
          <p:nvPr/>
        </p:nvCxnSpPr>
        <p:spPr>
          <a:xfrm>
            <a:off x="4888271" y="3481807"/>
            <a:ext cx="500066" cy="158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01" name="Google Shape;101;p21"/>
          <p:cNvCxnSpPr/>
          <p:nvPr/>
        </p:nvCxnSpPr>
        <p:spPr>
          <a:xfrm>
            <a:off x="4888271" y="3112009"/>
            <a:ext cx="500066" cy="158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02" name="Google Shape;102;p21"/>
          <p:cNvSpPr/>
          <p:nvPr/>
        </p:nvSpPr>
        <p:spPr>
          <a:xfrm>
            <a:off x="5443869" y="3367476"/>
            <a:ext cx="1913862" cy="27043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42715 x 243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1"/>
          <p:cNvSpPr/>
          <p:nvPr/>
        </p:nvSpPr>
        <p:spPr>
          <a:xfrm>
            <a:off x="5443868" y="1625799"/>
            <a:ext cx="1668827" cy="27043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 + 40 + 3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/>
        </p:nvSpPr>
        <p:spPr>
          <a:xfrm>
            <a:off x="103909" y="96499"/>
            <a:ext cx="9040091" cy="432954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Example-2    Multiply 67, 368  by 12000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67 368 x 12 000 =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67 368 x 12 x 1000 = 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6  7   3 6 8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</a:t>
            </a:r>
            <a:r>
              <a:rPr b="1" i="0" lang="en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        1 2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 0 8 4 1 6  x  1000 = 8 0,  8 4,  16,  000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Ans- So the product is  8 0,  8 4,  16,  000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2"/>
          <p:cNvSpPr txBox="1"/>
          <p:nvPr/>
        </p:nvSpPr>
        <p:spPr>
          <a:xfrm>
            <a:off x="341264" y="3712041"/>
            <a:ext cx="8461471" cy="457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2"/>
          <p:cNvSpPr/>
          <p:nvPr/>
        </p:nvSpPr>
        <p:spPr>
          <a:xfrm>
            <a:off x="4623954" y="2661741"/>
            <a:ext cx="269358" cy="2405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2"/>
          <p:cNvSpPr/>
          <p:nvPr/>
        </p:nvSpPr>
        <p:spPr>
          <a:xfrm>
            <a:off x="4326084" y="1423270"/>
            <a:ext cx="193963" cy="240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2"/>
          <p:cNvSpPr/>
          <p:nvPr/>
        </p:nvSpPr>
        <p:spPr>
          <a:xfrm>
            <a:off x="3604319" y="1435331"/>
            <a:ext cx="193963" cy="240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2"/>
          <p:cNvSpPr/>
          <p:nvPr/>
        </p:nvSpPr>
        <p:spPr>
          <a:xfrm>
            <a:off x="3245734" y="1507416"/>
            <a:ext cx="193963" cy="240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2"/>
          <p:cNvSpPr/>
          <p:nvPr/>
        </p:nvSpPr>
        <p:spPr>
          <a:xfrm>
            <a:off x="4051535" y="1539647"/>
            <a:ext cx="193963" cy="240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2"/>
          <p:cNvSpPr/>
          <p:nvPr/>
        </p:nvSpPr>
        <p:spPr>
          <a:xfrm>
            <a:off x="5124891" y="2147317"/>
            <a:ext cx="2225751" cy="27043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 Use 12’s table)</a:t>
            </a:r>
            <a:endParaRPr/>
          </a:p>
        </p:txBody>
      </p:sp>
      <p:sp>
        <p:nvSpPr>
          <p:cNvPr id="117" name="Google Shape;117;p22"/>
          <p:cNvSpPr/>
          <p:nvPr/>
        </p:nvSpPr>
        <p:spPr>
          <a:xfrm>
            <a:off x="3663604" y="2657713"/>
            <a:ext cx="269358" cy="2405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2"/>
          <p:cNvSpPr/>
          <p:nvPr/>
        </p:nvSpPr>
        <p:spPr>
          <a:xfrm>
            <a:off x="3350962" y="2657615"/>
            <a:ext cx="269358" cy="2405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2"/>
          <p:cNvSpPr/>
          <p:nvPr/>
        </p:nvSpPr>
        <p:spPr>
          <a:xfrm>
            <a:off x="3008459" y="2657616"/>
            <a:ext cx="269358" cy="2405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2"/>
          <p:cNvSpPr/>
          <p:nvPr/>
        </p:nvSpPr>
        <p:spPr>
          <a:xfrm>
            <a:off x="4121923" y="2657713"/>
            <a:ext cx="269358" cy="2405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2"/>
          <p:cNvSpPr/>
          <p:nvPr/>
        </p:nvSpPr>
        <p:spPr>
          <a:xfrm>
            <a:off x="4385368" y="2661585"/>
            <a:ext cx="269358" cy="2405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/>
        </p:nvSpPr>
        <p:spPr>
          <a:xfrm>
            <a:off x="274703" y="777375"/>
            <a:ext cx="7857067" cy="41986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lphaLcParenR"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 x 11 =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.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lphaLcParenR"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 x 12 =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lphaLcParenR"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 x 13 =  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.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lphaLcParenR"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 x 12 =  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.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lphaLcParenR"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 x 16 = 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.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lphaLcParenR"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 x 15 = 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.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3"/>
          <p:cNvSpPr txBox="1"/>
          <p:nvPr/>
        </p:nvSpPr>
        <p:spPr>
          <a:xfrm>
            <a:off x="345324" y="88513"/>
            <a:ext cx="828945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Exercise 5- B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1. Fill in the blanks. Do these mentally</a:t>
            </a:r>
            <a:endParaRPr b="1" i="0" sz="18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3"/>
          <p:cNvSpPr/>
          <p:nvPr/>
        </p:nvSpPr>
        <p:spPr>
          <a:xfrm flipH="1">
            <a:off x="2569958" y="1175375"/>
            <a:ext cx="240466" cy="22798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3"/>
          <p:cNvSpPr/>
          <p:nvPr/>
        </p:nvSpPr>
        <p:spPr>
          <a:xfrm flipH="1">
            <a:off x="802766" y="1010014"/>
            <a:ext cx="112754" cy="1757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3"/>
          <p:cNvSpPr/>
          <p:nvPr/>
        </p:nvSpPr>
        <p:spPr>
          <a:xfrm flipH="1">
            <a:off x="1860785" y="2163446"/>
            <a:ext cx="138555" cy="20973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3"/>
          <p:cNvSpPr/>
          <p:nvPr/>
        </p:nvSpPr>
        <p:spPr>
          <a:xfrm>
            <a:off x="4206927" y="956656"/>
            <a:ext cx="3352800" cy="47041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 13 x 13 =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3"/>
          <p:cNvSpPr/>
          <p:nvPr/>
        </p:nvSpPr>
        <p:spPr>
          <a:xfrm flipH="1">
            <a:off x="2175324" y="1182849"/>
            <a:ext cx="439477" cy="24421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3"/>
          <p:cNvSpPr/>
          <p:nvPr/>
        </p:nvSpPr>
        <p:spPr>
          <a:xfrm flipH="1">
            <a:off x="2421259" y="1794216"/>
            <a:ext cx="240466" cy="22798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3"/>
          <p:cNvSpPr/>
          <p:nvPr/>
        </p:nvSpPr>
        <p:spPr>
          <a:xfrm flipH="1">
            <a:off x="2011962" y="1781779"/>
            <a:ext cx="439477" cy="24421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3"/>
          <p:cNvSpPr/>
          <p:nvPr/>
        </p:nvSpPr>
        <p:spPr>
          <a:xfrm flipH="1">
            <a:off x="783916" y="1629318"/>
            <a:ext cx="112754" cy="1757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3"/>
          <p:cNvSpPr/>
          <p:nvPr/>
        </p:nvSpPr>
        <p:spPr>
          <a:xfrm flipH="1">
            <a:off x="2561006" y="2422224"/>
            <a:ext cx="161631" cy="22798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3"/>
          <p:cNvSpPr/>
          <p:nvPr/>
        </p:nvSpPr>
        <p:spPr>
          <a:xfrm flipH="1">
            <a:off x="2102015" y="2405984"/>
            <a:ext cx="439477" cy="24421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3"/>
          <p:cNvSpPr/>
          <p:nvPr/>
        </p:nvSpPr>
        <p:spPr>
          <a:xfrm flipH="1">
            <a:off x="1886305" y="2770323"/>
            <a:ext cx="138555" cy="20973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3"/>
          <p:cNvSpPr/>
          <p:nvPr/>
        </p:nvSpPr>
        <p:spPr>
          <a:xfrm flipH="1">
            <a:off x="2453009" y="3007314"/>
            <a:ext cx="240466" cy="22798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3"/>
          <p:cNvSpPr/>
          <p:nvPr/>
        </p:nvSpPr>
        <p:spPr>
          <a:xfrm flipH="1">
            <a:off x="2054420" y="3000389"/>
            <a:ext cx="439477" cy="24421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3"/>
          <p:cNvSpPr/>
          <p:nvPr/>
        </p:nvSpPr>
        <p:spPr>
          <a:xfrm flipH="1">
            <a:off x="1846908" y="3341025"/>
            <a:ext cx="138555" cy="20973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3"/>
          <p:cNvSpPr/>
          <p:nvPr/>
        </p:nvSpPr>
        <p:spPr>
          <a:xfrm flipH="1">
            <a:off x="1747750" y="3941298"/>
            <a:ext cx="138555" cy="20973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3"/>
          <p:cNvSpPr/>
          <p:nvPr/>
        </p:nvSpPr>
        <p:spPr>
          <a:xfrm flipH="1">
            <a:off x="5744772" y="922763"/>
            <a:ext cx="138555" cy="20973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3"/>
          <p:cNvSpPr/>
          <p:nvPr/>
        </p:nvSpPr>
        <p:spPr>
          <a:xfrm flipH="1">
            <a:off x="2395062" y="3635321"/>
            <a:ext cx="240466" cy="22798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3"/>
          <p:cNvSpPr/>
          <p:nvPr/>
        </p:nvSpPr>
        <p:spPr>
          <a:xfrm flipH="1">
            <a:off x="6526899" y="1026163"/>
            <a:ext cx="240466" cy="22798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3"/>
          <p:cNvSpPr/>
          <p:nvPr/>
        </p:nvSpPr>
        <p:spPr>
          <a:xfrm flipH="1">
            <a:off x="2374335" y="4187104"/>
            <a:ext cx="240466" cy="22798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3"/>
          <p:cNvSpPr/>
          <p:nvPr/>
        </p:nvSpPr>
        <p:spPr>
          <a:xfrm flipH="1">
            <a:off x="1999341" y="3609914"/>
            <a:ext cx="439477" cy="24421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3"/>
          <p:cNvSpPr/>
          <p:nvPr/>
        </p:nvSpPr>
        <p:spPr>
          <a:xfrm flipH="1">
            <a:off x="6127872" y="1026164"/>
            <a:ext cx="439477" cy="24421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3"/>
          <p:cNvSpPr/>
          <p:nvPr/>
        </p:nvSpPr>
        <p:spPr>
          <a:xfrm flipH="1">
            <a:off x="1985463" y="4170865"/>
            <a:ext cx="439477" cy="24421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22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3"/>
          <p:cNvSpPr/>
          <p:nvPr/>
        </p:nvSpPr>
        <p:spPr>
          <a:xfrm>
            <a:off x="4330973" y="1537564"/>
            <a:ext cx="3352800" cy="38052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h. 25 x 1000 =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3"/>
          <p:cNvSpPr/>
          <p:nvPr/>
        </p:nvSpPr>
        <p:spPr>
          <a:xfrm>
            <a:off x="6287034" y="1563281"/>
            <a:ext cx="951875" cy="2477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25000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3"/>
          <p:cNvSpPr/>
          <p:nvPr/>
        </p:nvSpPr>
        <p:spPr>
          <a:xfrm>
            <a:off x="4361715" y="2150559"/>
            <a:ext cx="3352800" cy="38052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i. 34 x 1000 =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3"/>
          <p:cNvSpPr/>
          <p:nvPr/>
        </p:nvSpPr>
        <p:spPr>
          <a:xfrm>
            <a:off x="6166801" y="2165554"/>
            <a:ext cx="951875" cy="2477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34000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BORDER.jpg" id="160" name="Google Shape;160;p2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95588" y="535767"/>
            <a:ext cx="48412" cy="650513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4"/>
          <p:cNvSpPr/>
          <p:nvPr/>
        </p:nvSpPr>
        <p:spPr>
          <a:xfrm>
            <a:off x="1625183" y="642924"/>
            <a:ext cx="589363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3000" u="none" cap="none" strike="noStrike">
                <a:solidFill>
                  <a:srgbClr val="000000"/>
                </a:solidFill>
                <a:latin typeface="Algerian"/>
                <a:ea typeface="Algerian"/>
                <a:cs typeface="Algerian"/>
                <a:sym typeface="Algerian"/>
              </a:rPr>
            </a:b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4"/>
          <p:cNvSpPr/>
          <p:nvPr/>
        </p:nvSpPr>
        <p:spPr>
          <a:xfrm>
            <a:off x="1625182" y="535767"/>
            <a:ext cx="5840057" cy="19159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  <a:endParaRPr b="1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7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63" name="Google Shape;163;p24"/>
          <p:cNvGraphicFramePr/>
          <p:nvPr/>
        </p:nvGraphicFramePr>
        <p:xfrm>
          <a:off x="1850065" y="155375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{F6E5E9A6-5F41-4EE2-8717-255940C00050}</a:tableStyleId>
              </a:tblPr>
              <a:tblGrid>
                <a:gridCol w="904600"/>
                <a:gridCol w="424275"/>
                <a:gridCol w="548825"/>
                <a:gridCol w="494675"/>
                <a:gridCol w="348675"/>
                <a:gridCol w="348675"/>
                <a:gridCol w="348675"/>
              </a:tblGrid>
              <a:tr h="617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TL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L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TTh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O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7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cxnSp>
        <p:nvCxnSpPr>
          <p:cNvPr id="164" name="Google Shape;164;p24"/>
          <p:cNvCxnSpPr/>
          <p:nvPr/>
        </p:nvCxnSpPr>
        <p:spPr>
          <a:xfrm>
            <a:off x="2268127" y="2533878"/>
            <a:ext cx="3000396" cy="1191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65" name="Google Shape;165;p24"/>
          <p:cNvSpPr/>
          <p:nvPr/>
        </p:nvSpPr>
        <p:spPr>
          <a:xfrm>
            <a:off x="1732339" y="1017973"/>
            <a:ext cx="3268289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2.a. 3776 x 15</a:t>
            </a:r>
            <a:endParaRPr/>
          </a:p>
        </p:txBody>
      </p:sp>
      <p:sp>
        <p:nvSpPr>
          <p:cNvPr id="166" name="Google Shape;166;p24"/>
          <p:cNvSpPr/>
          <p:nvPr/>
        </p:nvSpPr>
        <p:spPr>
          <a:xfrm>
            <a:off x="1893075" y="2035965"/>
            <a:ext cx="40107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×</a:t>
            </a:r>
            <a:endParaRPr/>
          </a:p>
        </p:txBody>
      </p:sp>
      <p:sp>
        <p:nvSpPr>
          <p:cNvPr id="167" name="Google Shape;167;p24"/>
          <p:cNvSpPr/>
          <p:nvPr/>
        </p:nvSpPr>
        <p:spPr>
          <a:xfrm>
            <a:off x="1946653" y="2893221"/>
            <a:ext cx="36420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/>
          </a:p>
        </p:txBody>
      </p:sp>
      <p:sp>
        <p:nvSpPr>
          <p:cNvPr id="168" name="Google Shape;168;p24"/>
          <p:cNvSpPr/>
          <p:nvPr/>
        </p:nvSpPr>
        <p:spPr>
          <a:xfrm>
            <a:off x="1625182" y="4469488"/>
            <a:ext cx="4179123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So, the product is 56,640.</a:t>
            </a:r>
            <a:endParaRPr/>
          </a:p>
        </p:txBody>
      </p:sp>
      <p:graphicFrame>
        <p:nvGraphicFramePr>
          <p:cNvPr id="169" name="Google Shape;169;p24"/>
          <p:cNvGraphicFramePr/>
          <p:nvPr/>
        </p:nvGraphicFramePr>
        <p:xfrm>
          <a:off x="2371519" y="28693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{43BF8DCF-882A-4EBB-8757-C5C2A974227A}</a:tableStyleId>
              </a:tblPr>
              <a:tblGrid>
                <a:gridCol w="382825"/>
                <a:gridCol w="428625"/>
                <a:gridCol w="535775"/>
                <a:gridCol w="482200"/>
                <a:gridCol w="375050"/>
                <a:gridCol w="321475"/>
                <a:gridCol w="375050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8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/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graphicFrame>
        <p:nvGraphicFramePr>
          <p:cNvPr id="170" name="Google Shape;170;p24"/>
          <p:cNvGraphicFramePr/>
          <p:nvPr/>
        </p:nvGraphicFramePr>
        <p:xfrm>
          <a:off x="2367517" y="32305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{1CED9185-4A3F-4ACD-8E18-2CE14B6A1558}</a:tableStyleId>
              </a:tblPr>
              <a:tblGrid>
                <a:gridCol w="466225"/>
                <a:gridCol w="414425"/>
                <a:gridCol w="518025"/>
                <a:gridCol w="466225"/>
                <a:gridCol w="362625"/>
                <a:gridCol w="310825"/>
                <a:gridCol w="362625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1" name="Google Shape;171;p24"/>
          <p:cNvGraphicFramePr/>
          <p:nvPr/>
        </p:nvGraphicFramePr>
        <p:xfrm>
          <a:off x="2379359" y="35620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{43BF8DCF-882A-4EBB-8757-C5C2A974227A}</a:tableStyleId>
              </a:tblPr>
              <a:tblGrid>
                <a:gridCol w="466225"/>
                <a:gridCol w="362625"/>
                <a:gridCol w="569850"/>
                <a:gridCol w="466225"/>
                <a:gridCol w="362625"/>
                <a:gridCol w="310825"/>
                <a:gridCol w="362625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0</a:t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pic>
        <p:nvPicPr>
          <p:cNvPr id="172" name="Google Shape;172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BORDER.jpg" id="177" name="Google Shape;177;p2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95588" y="535767"/>
            <a:ext cx="48412" cy="650513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25"/>
          <p:cNvSpPr/>
          <p:nvPr/>
        </p:nvSpPr>
        <p:spPr>
          <a:xfrm>
            <a:off x="1625183" y="642924"/>
            <a:ext cx="589363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3000" u="none" cap="none" strike="noStrike">
                <a:solidFill>
                  <a:srgbClr val="000000"/>
                </a:solidFill>
                <a:latin typeface="Algerian"/>
                <a:ea typeface="Algerian"/>
                <a:cs typeface="Algerian"/>
                <a:sym typeface="Algerian"/>
              </a:rPr>
            </a:b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5"/>
          <p:cNvSpPr/>
          <p:nvPr/>
        </p:nvSpPr>
        <p:spPr>
          <a:xfrm>
            <a:off x="1625182" y="535767"/>
            <a:ext cx="5840057" cy="19159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  <a:endParaRPr b="1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7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0" name="Google Shape;180;p25"/>
          <p:cNvGraphicFramePr/>
          <p:nvPr/>
        </p:nvGraphicFramePr>
        <p:xfrm>
          <a:off x="1835525" y="155576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{F6E5E9A6-5F41-4EE2-8717-255940C00050}</a:tableStyleId>
              </a:tblPr>
              <a:tblGrid>
                <a:gridCol w="908450"/>
                <a:gridCol w="426100"/>
                <a:gridCol w="551150"/>
                <a:gridCol w="496800"/>
                <a:gridCol w="350175"/>
                <a:gridCol w="350175"/>
                <a:gridCol w="350175"/>
              </a:tblGrid>
              <a:tr h="622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TL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L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TTh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O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cxnSp>
        <p:nvCxnSpPr>
          <p:cNvPr id="181" name="Google Shape;181;p25"/>
          <p:cNvCxnSpPr/>
          <p:nvPr/>
        </p:nvCxnSpPr>
        <p:spPr>
          <a:xfrm>
            <a:off x="2268127" y="2533878"/>
            <a:ext cx="3000396" cy="1191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82" name="Google Shape;182;p25"/>
          <p:cNvSpPr/>
          <p:nvPr/>
        </p:nvSpPr>
        <p:spPr>
          <a:xfrm>
            <a:off x="1732339" y="1017973"/>
            <a:ext cx="5421496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  17464 x 43</a:t>
            </a:r>
            <a:endParaRPr/>
          </a:p>
        </p:txBody>
      </p:sp>
      <p:sp>
        <p:nvSpPr>
          <p:cNvPr id="183" name="Google Shape;183;p25"/>
          <p:cNvSpPr/>
          <p:nvPr/>
        </p:nvSpPr>
        <p:spPr>
          <a:xfrm>
            <a:off x="1893075" y="2035965"/>
            <a:ext cx="40107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×</a:t>
            </a:r>
            <a:endParaRPr/>
          </a:p>
        </p:txBody>
      </p:sp>
      <p:sp>
        <p:nvSpPr>
          <p:cNvPr id="184" name="Google Shape;184;p25"/>
          <p:cNvSpPr/>
          <p:nvPr/>
        </p:nvSpPr>
        <p:spPr>
          <a:xfrm>
            <a:off x="1946653" y="2893221"/>
            <a:ext cx="36420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/>
          </a:p>
        </p:txBody>
      </p:sp>
      <p:sp>
        <p:nvSpPr>
          <p:cNvPr id="185" name="Google Shape;185;p25"/>
          <p:cNvSpPr/>
          <p:nvPr/>
        </p:nvSpPr>
        <p:spPr>
          <a:xfrm>
            <a:off x="1740301" y="4399984"/>
            <a:ext cx="4179123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So, the product is 7,50,952.</a:t>
            </a:r>
            <a:endParaRPr/>
          </a:p>
        </p:txBody>
      </p:sp>
      <p:graphicFrame>
        <p:nvGraphicFramePr>
          <p:cNvPr id="186" name="Google Shape;186;p25"/>
          <p:cNvGraphicFramePr/>
          <p:nvPr/>
        </p:nvGraphicFramePr>
        <p:xfrm>
          <a:off x="2371519" y="28693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{43BF8DCF-882A-4EBB-8757-C5C2A974227A}</a:tableStyleId>
              </a:tblPr>
              <a:tblGrid>
                <a:gridCol w="382825"/>
                <a:gridCol w="428625"/>
                <a:gridCol w="535775"/>
                <a:gridCol w="482200"/>
                <a:gridCol w="375050"/>
                <a:gridCol w="321475"/>
                <a:gridCol w="375050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9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/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graphicFrame>
        <p:nvGraphicFramePr>
          <p:cNvPr id="187" name="Google Shape;187;p25"/>
          <p:cNvGraphicFramePr/>
          <p:nvPr/>
        </p:nvGraphicFramePr>
        <p:xfrm>
          <a:off x="2367517" y="32305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{1CED9185-4A3F-4ACD-8E18-2CE14B6A1558}</a:tableStyleId>
              </a:tblPr>
              <a:tblGrid>
                <a:gridCol w="466225"/>
                <a:gridCol w="414425"/>
                <a:gridCol w="518025"/>
                <a:gridCol w="466225"/>
                <a:gridCol w="362625"/>
                <a:gridCol w="310825"/>
                <a:gridCol w="362625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9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8" name="Google Shape;188;p25"/>
          <p:cNvGraphicFramePr/>
          <p:nvPr/>
        </p:nvGraphicFramePr>
        <p:xfrm>
          <a:off x="2379359" y="35620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{43BF8DCF-882A-4EBB-8757-C5C2A974227A}</a:tableStyleId>
              </a:tblPr>
              <a:tblGrid>
                <a:gridCol w="466225"/>
                <a:gridCol w="362625"/>
                <a:gridCol w="569850"/>
                <a:gridCol w="466225"/>
                <a:gridCol w="362625"/>
                <a:gridCol w="310825"/>
                <a:gridCol w="362625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9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/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pic>
        <p:nvPicPr>
          <p:cNvPr id="189" name="Google Shape;189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BORDER.jpg" id="194" name="Google Shape;194;p2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95588" y="535767"/>
            <a:ext cx="48412" cy="650513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6"/>
          <p:cNvSpPr/>
          <p:nvPr/>
        </p:nvSpPr>
        <p:spPr>
          <a:xfrm>
            <a:off x="1625183" y="642924"/>
            <a:ext cx="589363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3000" u="none" cap="none" strike="noStrike">
                <a:solidFill>
                  <a:srgbClr val="000000"/>
                </a:solidFill>
                <a:latin typeface="Algerian"/>
                <a:ea typeface="Algerian"/>
                <a:cs typeface="Algerian"/>
                <a:sym typeface="Algerian"/>
              </a:rPr>
            </a:b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26"/>
          <p:cNvSpPr/>
          <p:nvPr/>
        </p:nvSpPr>
        <p:spPr>
          <a:xfrm>
            <a:off x="1625182" y="535767"/>
            <a:ext cx="5840057" cy="19159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  <a:endParaRPr b="1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7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endParaRPr b="0" i="0" sz="27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7" name="Google Shape;197;p26"/>
          <p:cNvGraphicFramePr/>
          <p:nvPr/>
        </p:nvGraphicFramePr>
        <p:xfrm>
          <a:off x="1835525" y="155576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{F6E5E9A6-5F41-4EE2-8717-255940C00050}</a:tableStyleId>
              </a:tblPr>
              <a:tblGrid>
                <a:gridCol w="908450"/>
                <a:gridCol w="426100"/>
                <a:gridCol w="551150"/>
                <a:gridCol w="496800"/>
                <a:gridCol w="350175"/>
                <a:gridCol w="350175"/>
                <a:gridCol w="350175"/>
              </a:tblGrid>
              <a:tr h="622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TL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L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TTh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H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T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/>
                        <a:t>O</a:t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3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cxnSp>
        <p:nvCxnSpPr>
          <p:cNvPr id="198" name="Google Shape;198;p26"/>
          <p:cNvCxnSpPr/>
          <p:nvPr/>
        </p:nvCxnSpPr>
        <p:spPr>
          <a:xfrm>
            <a:off x="2268127" y="2873314"/>
            <a:ext cx="3000396" cy="1191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99" name="Google Shape;199;p26"/>
          <p:cNvSpPr/>
          <p:nvPr/>
        </p:nvSpPr>
        <p:spPr>
          <a:xfrm>
            <a:off x="1732339" y="1017973"/>
            <a:ext cx="5421496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  2154  x  124</a:t>
            </a:r>
            <a:endParaRPr/>
          </a:p>
        </p:txBody>
      </p:sp>
      <p:sp>
        <p:nvSpPr>
          <p:cNvPr id="200" name="Google Shape;200;p26"/>
          <p:cNvSpPr/>
          <p:nvPr/>
        </p:nvSpPr>
        <p:spPr>
          <a:xfrm>
            <a:off x="1893075" y="2035965"/>
            <a:ext cx="40107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×</a:t>
            </a:r>
            <a:endParaRPr/>
          </a:p>
        </p:txBody>
      </p:sp>
      <p:sp>
        <p:nvSpPr>
          <p:cNvPr id="201" name="Google Shape;201;p26"/>
          <p:cNvSpPr/>
          <p:nvPr/>
        </p:nvSpPr>
        <p:spPr>
          <a:xfrm>
            <a:off x="1913499" y="3562001"/>
            <a:ext cx="36420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/>
          </a:p>
        </p:txBody>
      </p:sp>
      <p:sp>
        <p:nvSpPr>
          <p:cNvPr id="202" name="Google Shape;202;p26"/>
          <p:cNvSpPr/>
          <p:nvPr/>
        </p:nvSpPr>
        <p:spPr>
          <a:xfrm>
            <a:off x="1740301" y="4399984"/>
            <a:ext cx="4179123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So, the product is 2,67,096</a:t>
            </a:r>
            <a:endParaRPr/>
          </a:p>
        </p:txBody>
      </p:sp>
      <p:graphicFrame>
        <p:nvGraphicFramePr>
          <p:cNvPr id="203" name="Google Shape;203;p26"/>
          <p:cNvGraphicFramePr/>
          <p:nvPr/>
        </p:nvGraphicFramePr>
        <p:xfrm>
          <a:off x="2371519" y="28693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{43BF8DCF-882A-4EBB-8757-C5C2A974227A}</a:tableStyleId>
              </a:tblPr>
              <a:tblGrid>
                <a:gridCol w="382825"/>
                <a:gridCol w="428625"/>
                <a:gridCol w="535775"/>
                <a:gridCol w="482200"/>
                <a:gridCol w="375050"/>
                <a:gridCol w="321475"/>
                <a:gridCol w="375050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graphicFrame>
        <p:nvGraphicFramePr>
          <p:cNvPr id="204" name="Google Shape;204;p26"/>
          <p:cNvGraphicFramePr/>
          <p:nvPr/>
        </p:nvGraphicFramePr>
        <p:xfrm>
          <a:off x="2367517" y="32305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{1CED9185-4A3F-4ACD-8E18-2CE14B6A1558}</a:tableStyleId>
              </a:tblPr>
              <a:tblGrid>
                <a:gridCol w="466225"/>
                <a:gridCol w="414425"/>
                <a:gridCol w="518025"/>
                <a:gridCol w="466225"/>
                <a:gridCol w="362625"/>
                <a:gridCol w="310825"/>
                <a:gridCol w="362625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T="34300" marB="34300" marR="68575" marL="68575"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" name="Google Shape;205;p26"/>
          <p:cNvGraphicFramePr/>
          <p:nvPr/>
        </p:nvGraphicFramePr>
        <p:xfrm>
          <a:off x="2379359" y="35620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{43BF8DCF-882A-4EBB-8757-C5C2A974227A}</a:tableStyleId>
              </a:tblPr>
              <a:tblGrid>
                <a:gridCol w="466225"/>
                <a:gridCol w="362625"/>
                <a:gridCol w="569850"/>
                <a:gridCol w="466225"/>
                <a:gridCol w="362625"/>
                <a:gridCol w="310825"/>
                <a:gridCol w="362625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graphicFrame>
        <p:nvGraphicFramePr>
          <p:cNvPr id="206" name="Google Shape;206;p26"/>
          <p:cNvGraphicFramePr/>
          <p:nvPr/>
        </p:nvGraphicFramePr>
        <p:xfrm>
          <a:off x="2379359" y="392311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{43BF8DCF-882A-4EBB-8757-C5C2A974227A}</a:tableStyleId>
              </a:tblPr>
              <a:tblGrid>
                <a:gridCol w="466225"/>
                <a:gridCol w="362625"/>
                <a:gridCol w="569850"/>
                <a:gridCol w="466225"/>
                <a:gridCol w="362625"/>
                <a:gridCol w="310825"/>
                <a:gridCol w="362625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9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pic>
        <p:nvPicPr>
          <p:cNvPr id="207" name="Google Shape;207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