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j4O2q2Kt4tJfGV2oVvg/mMfp00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1083733" y="1021592"/>
            <a:ext cx="7416799" cy="27376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</a:t>
            </a: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Addition and Subtraction word problems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Exercise - 5 A Q. No 13 to 18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 txBox="1"/>
          <p:nvPr/>
        </p:nvSpPr>
        <p:spPr>
          <a:xfrm>
            <a:off x="455700" y="57291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7"/>
          <p:cNvSpPr txBox="1"/>
          <p:nvPr/>
        </p:nvSpPr>
        <p:spPr>
          <a:xfrm>
            <a:off x="455700" y="1735666"/>
            <a:ext cx="8461471" cy="240394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Students are able to 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Simplify multi-step word problems based on both addition and subtraction of larger numbers.</a:t>
            </a:r>
            <a:endParaRPr/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deal with complex calculations.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9" name="Google Shape;18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A 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Q. No 13 to 21  in the noteboo</a:t>
            </a:r>
            <a:r>
              <a:rPr b="1" lang="en" sz="2400">
                <a:latin typeface="Calibri"/>
                <a:ea typeface="Calibri"/>
                <a:cs typeface="Calibri"/>
                <a:sym typeface="Calibri"/>
              </a:rPr>
              <a:t>k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5" name="Google Shape;195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1" name="Google Shape;201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/>
          <p:nvPr/>
        </p:nvSpPr>
        <p:spPr>
          <a:xfrm>
            <a:off x="326065" y="0"/>
            <a:ext cx="7884485" cy="5018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solve Addition and Subtraction story sums</a:t>
            </a:r>
            <a:r>
              <a:rPr b="1" i="0" lang="en" sz="32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, following points are to be kept in mind :</a:t>
            </a:r>
            <a:endParaRPr b="1" i="0" sz="28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Read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story sums carefully and understand the given information.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Find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fact or the important information.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out exactly what the problem is asking for.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Decide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what to do.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Eliminate the extra information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Solve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story sum.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Arial"/>
              <a:buChar char="•"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heck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your answer.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recall the following hints to remember the steps.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9" name="Google Shape;5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0"/>
          <p:cNvSpPr txBox="1"/>
          <p:nvPr/>
        </p:nvSpPr>
        <p:spPr>
          <a:xfrm>
            <a:off x="326065" y="0"/>
            <a:ext cx="7884485" cy="50185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For  Addition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                                  </a:t>
            </a:r>
            <a:r>
              <a:rPr b="0" i="0" lang="en" sz="2000" u="sng" cap="none" strike="noStrike">
                <a:solidFill>
                  <a:srgbClr val="00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For Subtraction</a:t>
            </a:r>
            <a:endParaRPr b="0" i="0" sz="2000" u="sng" cap="none" strike="noStrike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Add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Difference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Altogether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Fewer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Both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In all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How many  more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Sum</a:t>
            </a:r>
            <a:r>
              <a:rPr b="0" i="0" lang="e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</a:t>
            </a:r>
            <a:r>
              <a:rPr b="0" i="0" lang="en" sz="20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Left</a:t>
            </a:r>
            <a:endParaRPr b="0" i="0" sz="20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Total</a:t>
            </a:r>
            <a:endParaRPr b="0" i="0" sz="1800" u="none" cap="none" strike="noStrike">
              <a:solidFill>
                <a:srgbClr val="000000"/>
              </a:solidFill>
              <a:highlight>
                <a:srgbClr val="00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Less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Remains</a:t>
            </a:r>
            <a:endParaRPr b="0" i="0" sz="18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                    </a:t>
            </a:r>
            <a:r>
              <a:rPr b="0" i="0" lang="en" sz="1800" u="none" cap="none" strike="noStrike">
                <a:solidFill>
                  <a:srgbClr val="000000"/>
                </a:solidFill>
                <a:highlight>
                  <a:srgbClr val="00FFFF"/>
                </a:highlight>
                <a:latin typeface="Calibri"/>
                <a:ea typeface="Calibri"/>
                <a:cs typeface="Calibri"/>
                <a:sym typeface="Calibri"/>
              </a:rPr>
              <a:t>Subtract.</a:t>
            </a:r>
            <a:endParaRPr b="0" i="0" sz="1800" u="none" cap="none" strike="noStrike">
              <a:solidFill>
                <a:srgbClr val="000000"/>
              </a:solidFill>
              <a:highlight>
                <a:srgbClr val="00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20"/>
          <p:cNvSpPr/>
          <p:nvPr/>
        </p:nvSpPr>
        <p:spPr>
          <a:xfrm>
            <a:off x="2099586" y="124933"/>
            <a:ext cx="3911353" cy="428628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rgbClr val="20202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MAGIC   WORDS</a:t>
            </a:r>
            <a:endParaRPr b="1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1"/>
          <p:cNvSpPr txBox="1"/>
          <p:nvPr/>
        </p:nvSpPr>
        <p:spPr>
          <a:xfrm>
            <a:off x="199748" y="75611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Male-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6   3  2   4  1    6 8  2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Female-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+ 5   9  3   2  4    1 1 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 -        </a:t>
            </a: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       1    8  2    3 4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The total population of the city is 12, 27, 48, 145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Hint- Here the key word is ‘ Total’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Total means - Addition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1"/>
          <p:cNvSpPr txBox="1"/>
          <p:nvPr/>
        </p:nvSpPr>
        <p:spPr>
          <a:xfrm>
            <a:off x="345325" y="109775"/>
            <a:ext cx="7718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Q.No-13  The population of a city consists of 6, 32,41,682 male adults, 5 ,93, 24, 118 female adults and 1, 82, 345 children. Find the </a:t>
            </a:r>
            <a:r>
              <a:rPr b="1" i="0" lang="en" sz="18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total</a:t>
            </a:r>
            <a:r>
              <a:rPr b="1" i="0" lang="e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population of the city.</a:t>
            </a:r>
            <a:r>
              <a:rPr b="1" i="0" lang="en" sz="18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i="0" sz="18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1"/>
          <p:cNvSpPr/>
          <p:nvPr/>
        </p:nvSpPr>
        <p:spPr>
          <a:xfrm>
            <a:off x="1866157" y="2241730"/>
            <a:ext cx="482203" cy="20995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1"/>
          <p:cNvSpPr/>
          <p:nvPr/>
        </p:nvSpPr>
        <p:spPr>
          <a:xfrm>
            <a:off x="4058363" y="2245871"/>
            <a:ext cx="212651" cy="21655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1"/>
          <p:cNvSpPr/>
          <p:nvPr/>
        </p:nvSpPr>
        <p:spPr>
          <a:xfrm>
            <a:off x="3797593" y="2245872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1"/>
          <p:cNvSpPr/>
          <p:nvPr/>
        </p:nvSpPr>
        <p:spPr>
          <a:xfrm>
            <a:off x="3095579" y="224173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1"/>
          <p:cNvSpPr/>
          <p:nvPr/>
        </p:nvSpPr>
        <p:spPr>
          <a:xfrm flipH="1">
            <a:off x="3989727" y="981718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1"/>
          <p:cNvSpPr/>
          <p:nvPr/>
        </p:nvSpPr>
        <p:spPr>
          <a:xfrm>
            <a:off x="2686589" y="2249276"/>
            <a:ext cx="22221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1"/>
          <p:cNvSpPr/>
          <p:nvPr/>
        </p:nvSpPr>
        <p:spPr>
          <a:xfrm>
            <a:off x="2413735" y="2230250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1"/>
          <p:cNvSpPr/>
          <p:nvPr/>
        </p:nvSpPr>
        <p:spPr>
          <a:xfrm>
            <a:off x="4253023" y="2245871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1"/>
          <p:cNvSpPr/>
          <p:nvPr/>
        </p:nvSpPr>
        <p:spPr>
          <a:xfrm>
            <a:off x="3377993" y="2241730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1"/>
          <p:cNvSpPr/>
          <p:nvPr/>
        </p:nvSpPr>
        <p:spPr>
          <a:xfrm flipH="1">
            <a:off x="3766715" y="997848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1"/>
          <p:cNvSpPr/>
          <p:nvPr/>
        </p:nvSpPr>
        <p:spPr>
          <a:xfrm flipH="1">
            <a:off x="3355911" y="94747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1"/>
          <p:cNvSpPr/>
          <p:nvPr/>
        </p:nvSpPr>
        <p:spPr>
          <a:xfrm flipH="1">
            <a:off x="2686588" y="962570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1"/>
          <p:cNvSpPr/>
          <p:nvPr/>
        </p:nvSpPr>
        <p:spPr>
          <a:xfrm flipH="1">
            <a:off x="2052772" y="947476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/>
          <p:nvPr/>
        </p:nvSpPr>
        <p:spPr>
          <a:xfrm>
            <a:off x="199749" y="79640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Cost of first property-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</a:t>
            </a: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3   8  4   5  6    7  2 1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Second property- -                  </a:t>
            </a: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+ 4  5  3  2   4    5  6 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property -                        </a:t>
            </a:r>
            <a:r>
              <a:rPr b="1" i="0" lang="en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+ 5  7   8   3  4   5  3 2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cost-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The total cost of three properties is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₹</a:t>
            </a: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14, 16, 15, 820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2"/>
          <p:cNvSpPr txBox="1"/>
          <p:nvPr/>
        </p:nvSpPr>
        <p:spPr>
          <a:xfrm>
            <a:off x="199750" y="88525"/>
            <a:ext cx="76833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Q.No-14  The cost of three properties are ₹ 3, 84,56,721 ; ₹ 4 ,53, 24, 567 and ₹ 5, 78, 34,532 . Find the </a:t>
            </a:r>
            <a:r>
              <a:rPr b="1" i="0" lang="en" sz="20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total</a:t>
            </a:r>
            <a:r>
              <a:rPr b="1" i="0" lang="en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cost of the three properties.</a:t>
            </a:r>
            <a:r>
              <a:rPr b="1" i="0" lang="en" sz="20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i="0" sz="20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2"/>
          <p:cNvSpPr/>
          <p:nvPr/>
        </p:nvSpPr>
        <p:spPr>
          <a:xfrm>
            <a:off x="6766474" y="2409307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2"/>
          <p:cNvSpPr/>
          <p:nvPr/>
        </p:nvSpPr>
        <p:spPr>
          <a:xfrm flipH="1">
            <a:off x="6504164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2"/>
          <p:cNvSpPr/>
          <p:nvPr/>
        </p:nvSpPr>
        <p:spPr>
          <a:xfrm flipH="1">
            <a:off x="6150049" y="93688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2"/>
          <p:cNvSpPr/>
          <p:nvPr/>
        </p:nvSpPr>
        <p:spPr>
          <a:xfrm flipH="1">
            <a:off x="5296521" y="935546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2"/>
          <p:cNvSpPr/>
          <p:nvPr/>
        </p:nvSpPr>
        <p:spPr>
          <a:xfrm flipH="1">
            <a:off x="4902044" y="958563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2"/>
          <p:cNvSpPr/>
          <p:nvPr/>
        </p:nvSpPr>
        <p:spPr>
          <a:xfrm flipH="1">
            <a:off x="5673400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2"/>
          <p:cNvSpPr/>
          <p:nvPr/>
        </p:nvSpPr>
        <p:spPr>
          <a:xfrm flipH="1">
            <a:off x="4551056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2"/>
          <p:cNvSpPr/>
          <p:nvPr/>
        </p:nvSpPr>
        <p:spPr>
          <a:xfrm>
            <a:off x="4141441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2"/>
          <p:cNvSpPr/>
          <p:nvPr/>
        </p:nvSpPr>
        <p:spPr>
          <a:xfrm>
            <a:off x="4514015" y="2426049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2"/>
          <p:cNvSpPr/>
          <p:nvPr/>
        </p:nvSpPr>
        <p:spPr>
          <a:xfrm>
            <a:off x="5710212" y="2381903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2"/>
          <p:cNvSpPr/>
          <p:nvPr/>
        </p:nvSpPr>
        <p:spPr>
          <a:xfrm>
            <a:off x="6470533" y="24093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2"/>
          <p:cNvSpPr/>
          <p:nvPr/>
        </p:nvSpPr>
        <p:spPr>
          <a:xfrm>
            <a:off x="6219327" y="24160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2"/>
          <p:cNvSpPr/>
          <p:nvPr/>
        </p:nvSpPr>
        <p:spPr>
          <a:xfrm>
            <a:off x="5336515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2"/>
          <p:cNvSpPr/>
          <p:nvPr/>
        </p:nvSpPr>
        <p:spPr>
          <a:xfrm>
            <a:off x="4902044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2"/>
          <p:cNvSpPr/>
          <p:nvPr/>
        </p:nvSpPr>
        <p:spPr>
          <a:xfrm>
            <a:off x="3861091" y="24160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2"/>
          <p:cNvSpPr/>
          <p:nvPr/>
        </p:nvSpPr>
        <p:spPr>
          <a:xfrm flipH="1">
            <a:off x="4089653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/>
        </p:nvSpPr>
        <p:spPr>
          <a:xfrm>
            <a:off x="199749" y="79640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Amount for first district-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</a:t>
            </a: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3   8  4   3  2    1  4 8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Second district -                      </a:t>
            </a: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+ 5   6  7   8  9    3  2 9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property -                       </a:t>
            </a:r>
            <a:r>
              <a:rPr b="1" i="0" lang="en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+ 7   8  3   4  5    1  3 8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cost-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Total ₹ 17, 35, 66, 615 is allotted altogether.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word- Altogether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Together means- Addition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3"/>
          <p:cNvSpPr txBox="1"/>
          <p:nvPr/>
        </p:nvSpPr>
        <p:spPr>
          <a:xfrm>
            <a:off x="199750" y="88525"/>
            <a:ext cx="76086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Q.No-15 The Govt. has allotted ₹</a:t>
            </a:r>
            <a:r>
              <a:rPr b="1" i="0" lang="en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3, 84,32,148 ; ₹ 5 ,67, 89, 329  and ₹ 7, 83, 45,138 for the social welfare schemes of three background districts. How much money was allotted </a:t>
            </a:r>
            <a:r>
              <a:rPr b="1" i="0" lang="en" sz="16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altogether</a:t>
            </a:r>
            <a:endParaRPr b="1" i="0" sz="1800" u="sng" cap="none" strike="noStrike">
              <a:solidFill>
                <a:schemeClr val="lt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3"/>
          <p:cNvSpPr/>
          <p:nvPr/>
        </p:nvSpPr>
        <p:spPr>
          <a:xfrm>
            <a:off x="6766474" y="2409307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3"/>
          <p:cNvSpPr/>
          <p:nvPr/>
        </p:nvSpPr>
        <p:spPr>
          <a:xfrm flipH="1">
            <a:off x="6580072" y="100828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3"/>
          <p:cNvSpPr/>
          <p:nvPr/>
        </p:nvSpPr>
        <p:spPr>
          <a:xfrm flipH="1">
            <a:off x="6200019" y="96297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3"/>
          <p:cNvSpPr/>
          <p:nvPr/>
        </p:nvSpPr>
        <p:spPr>
          <a:xfrm flipH="1">
            <a:off x="5296521" y="935546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3"/>
          <p:cNvSpPr/>
          <p:nvPr/>
        </p:nvSpPr>
        <p:spPr>
          <a:xfrm flipH="1">
            <a:off x="4889150" y="947476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3"/>
          <p:cNvSpPr/>
          <p:nvPr/>
        </p:nvSpPr>
        <p:spPr>
          <a:xfrm flipH="1">
            <a:off x="4551056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3"/>
          <p:cNvSpPr/>
          <p:nvPr/>
        </p:nvSpPr>
        <p:spPr>
          <a:xfrm>
            <a:off x="4141441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3"/>
          <p:cNvSpPr/>
          <p:nvPr/>
        </p:nvSpPr>
        <p:spPr>
          <a:xfrm>
            <a:off x="4511414" y="2426049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3"/>
          <p:cNvSpPr/>
          <p:nvPr/>
        </p:nvSpPr>
        <p:spPr>
          <a:xfrm>
            <a:off x="5704650" y="24093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3"/>
          <p:cNvSpPr/>
          <p:nvPr/>
        </p:nvSpPr>
        <p:spPr>
          <a:xfrm>
            <a:off x="6470533" y="24093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3"/>
          <p:cNvSpPr/>
          <p:nvPr/>
        </p:nvSpPr>
        <p:spPr>
          <a:xfrm>
            <a:off x="6160068" y="24160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3"/>
          <p:cNvSpPr/>
          <p:nvPr/>
        </p:nvSpPr>
        <p:spPr>
          <a:xfrm>
            <a:off x="5336515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3"/>
          <p:cNvSpPr/>
          <p:nvPr/>
        </p:nvSpPr>
        <p:spPr>
          <a:xfrm>
            <a:off x="4897628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3"/>
          <p:cNvSpPr/>
          <p:nvPr/>
        </p:nvSpPr>
        <p:spPr>
          <a:xfrm>
            <a:off x="3867868" y="24160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3"/>
          <p:cNvSpPr/>
          <p:nvPr/>
        </p:nvSpPr>
        <p:spPr>
          <a:xfrm flipH="1">
            <a:off x="4089653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Google Shape;131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4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/>
          <p:nvPr/>
        </p:nvSpPr>
        <p:spPr>
          <a:xfrm>
            <a:off x="199749" y="796400"/>
            <a:ext cx="7857067" cy="419866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Amount Aman spent-</a:t>
            </a: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3   2  5   4  6    7  8 6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Raj spent-                            </a:t>
            </a: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     5  7  8   9  1    2  3 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Kavita spent-                       </a:t>
            </a:r>
            <a:r>
              <a:rPr b="1" i="0" lang="en" sz="2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     7   8  3  2  4    1  3 2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spent 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Ans- They spent ₹ 16, 87, 62, 152 in all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Key word- In all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highlight>
                  <a:srgbClr val="00FF00"/>
                </a:highlight>
                <a:latin typeface="Calibri"/>
                <a:ea typeface="Calibri"/>
                <a:cs typeface="Calibri"/>
                <a:sym typeface="Calibri"/>
              </a:rPr>
              <a:t>In all means- Addition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4"/>
          <p:cNvSpPr txBox="1"/>
          <p:nvPr/>
        </p:nvSpPr>
        <p:spPr>
          <a:xfrm>
            <a:off x="199750" y="88525"/>
            <a:ext cx="7785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Q.No-16- Aman, Raj and Kavita spent  ₹</a:t>
            </a:r>
            <a:r>
              <a:rPr b="1" i="0" lang="en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3, 25,46,786 ; ₹ 5 ,78, 91, 234  and ₹ 7, 83, 24,132 in a year. How much money did they spend </a:t>
            </a:r>
            <a:r>
              <a:rPr b="1" i="0" lang="en" sz="16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in all </a:t>
            </a:r>
            <a:r>
              <a:rPr b="1" i="0" lang="en" sz="16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1" i="0" sz="18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4"/>
          <p:cNvSpPr/>
          <p:nvPr/>
        </p:nvSpPr>
        <p:spPr>
          <a:xfrm>
            <a:off x="6766474" y="2409307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4"/>
          <p:cNvSpPr/>
          <p:nvPr/>
        </p:nvSpPr>
        <p:spPr>
          <a:xfrm flipH="1">
            <a:off x="6580072" y="100828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4"/>
          <p:cNvSpPr/>
          <p:nvPr/>
        </p:nvSpPr>
        <p:spPr>
          <a:xfrm flipH="1">
            <a:off x="6200019" y="962977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4"/>
          <p:cNvSpPr/>
          <p:nvPr/>
        </p:nvSpPr>
        <p:spPr>
          <a:xfrm flipH="1">
            <a:off x="5296521" y="935546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4"/>
          <p:cNvSpPr/>
          <p:nvPr/>
        </p:nvSpPr>
        <p:spPr>
          <a:xfrm flipH="1">
            <a:off x="4889150" y="947476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4"/>
          <p:cNvSpPr/>
          <p:nvPr/>
        </p:nvSpPr>
        <p:spPr>
          <a:xfrm flipH="1">
            <a:off x="4551056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4"/>
          <p:cNvSpPr/>
          <p:nvPr/>
        </p:nvSpPr>
        <p:spPr>
          <a:xfrm>
            <a:off x="4141441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4"/>
          <p:cNvSpPr/>
          <p:nvPr/>
        </p:nvSpPr>
        <p:spPr>
          <a:xfrm>
            <a:off x="4575209" y="24160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4"/>
          <p:cNvSpPr/>
          <p:nvPr/>
        </p:nvSpPr>
        <p:spPr>
          <a:xfrm>
            <a:off x="5704650" y="24093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4"/>
          <p:cNvSpPr/>
          <p:nvPr/>
        </p:nvSpPr>
        <p:spPr>
          <a:xfrm>
            <a:off x="6470533" y="24093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4"/>
          <p:cNvSpPr/>
          <p:nvPr/>
        </p:nvSpPr>
        <p:spPr>
          <a:xfrm>
            <a:off x="6160068" y="2416006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4"/>
          <p:cNvSpPr/>
          <p:nvPr/>
        </p:nvSpPr>
        <p:spPr>
          <a:xfrm>
            <a:off x="5336515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4"/>
          <p:cNvSpPr/>
          <p:nvPr/>
        </p:nvSpPr>
        <p:spPr>
          <a:xfrm>
            <a:off x="4897628" y="24093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4"/>
          <p:cNvSpPr/>
          <p:nvPr/>
        </p:nvSpPr>
        <p:spPr>
          <a:xfrm>
            <a:off x="3867868" y="2416005"/>
            <a:ext cx="248094" cy="291401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4"/>
          <p:cNvSpPr/>
          <p:nvPr/>
        </p:nvSpPr>
        <p:spPr>
          <a:xfrm flipH="1">
            <a:off x="4089653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4"/>
          <p:cNvSpPr/>
          <p:nvPr/>
        </p:nvSpPr>
        <p:spPr>
          <a:xfrm flipH="1">
            <a:off x="5688647" y="958564"/>
            <a:ext cx="138555" cy="150833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rgbClr val="BA7C2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/>
        </p:nvSpPr>
        <p:spPr>
          <a:xfrm>
            <a:off x="169225" y="1028790"/>
            <a:ext cx="7783033" cy="421758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b="0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tax they paid is-</a:t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</a:t>
            </a: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3    2 4    5 6    7 8 3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+  8    3 2    4 5     1 3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+  2    1 3    2 3     4 8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</a:t>
            </a:r>
            <a:r>
              <a:rPr b="1" i="0" lang="en" sz="24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 1    0 3    2 4     5 6 7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Ans-  They paid ₹ 14, 73, 49, 967 altogether.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5"/>
          <p:cNvSpPr txBox="1"/>
          <p:nvPr/>
        </p:nvSpPr>
        <p:spPr>
          <a:xfrm>
            <a:off x="345325" y="109775"/>
            <a:ext cx="7606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Q.No-17  The income tax collected from four firms in a year were ₹ 3, 24, 56, 783; ₹ 8, 32, 45,132; ₹ 2,13,23,485 and ₹ 1,03,24,567.How much tax did they pay </a:t>
            </a:r>
            <a:r>
              <a:rPr b="1" i="0" lang="en" sz="20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altogether </a:t>
            </a:r>
            <a:r>
              <a:rPr b="1" i="0" lang="en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1" i="0" sz="2000" u="sng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5"/>
          <p:cNvSpPr/>
          <p:nvPr/>
        </p:nvSpPr>
        <p:spPr>
          <a:xfrm>
            <a:off x="5117892" y="331417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5"/>
          <p:cNvSpPr/>
          <p:nvPr/>
        </p:nvSpPr>
        <p:spPr>
          <a:xfrm>
            <a:off x="4869799" y="3314177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5"/>
          <p:cNvSpPr/>
          <p:nvPr/>
        </p:nvSpPr>
        <p:spPr>
          <a:xfrm>
            <a:off x="4611507" y="331417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5"/>
          <p:cNvSpPr/>
          <p:nvPr/>
        </p:nvSpPr>
        <p:spPr>
          <a:xfrm>
            <a:off x="4173256" y="331417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5"/>
          <p:cNvSpPr/>
          <p:nvPr/>
        </p:nvSpPr>
        <p:spPr>
          <a:xfrm>
            <a:off x="3902062" y="3314177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5"/>
          <p:cNvSpPr/>
          <p:nvPr/>
        </p:nvSpPr>
        <p:spPr>
          <a:xfrm>
            <a:off x="3504775" y="3314176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5"/>
          <p:cNvSpPr/>
          <p:nvPr/>
        </p:nvSpPr>
        <p:spPr>
          <a:xfrm flipH="1">
            <a:off x="4775881" y="1531767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5"/>
          <p:cNvSpPr/>
          <p:nvPr/>
        </p:nvSpPr>
        <p:spPr>
          <a:xfrm flipH="1">
            <a:off x="3478604" y="1505877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5"/>
          <p:cNvSpPr/>
          <p:nvPr/>
        </p:nvSpPr>
        <p:spPr>
          <a:xfrm flipH="1">
            <a:off x="3900449" y="1505879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5"/>
          <p:cNvSpPr/>
          <p:nvPr/>
        </p:nvSpPr>
        <p:spPr>
          <a:xfrm flipH="1">
            <a:off x="4150155" y="1531767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5"/>
          <p:cNvSpPr/>
          <p:nvPr/>
        </p:nvSpPr>
        <p:spPr>
          <a:xfrm flipH="1">
            <a:off x="4526175" y="1531767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5"/>
          <p:cNvSpPr/>
          <p:nvPr/>
        </p:nvSpPr>
        <p:spPr>
          <a:xfrm>
            <a:off x="2585117" y="3314177"/>
            <a:ext cx="561921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1 4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5"/>
          <p:cNvSpPr/>
          <p:nvPr/>
        </p:nvSpPr>
        <p:spPr>
          <a:xfrm>
            <a:off x="3268747" y="3314177"/>
            <a:ext cx="248093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5"/>
          <p:cNvSpPr/>
          <p:nvPr/>
        </p:nvSpPr>
        <p:spPr>
          <a:xfrm flipH="1">
            <a:off x="3199780" y="1518509"/>
            <a:ext cx="217964" cy="24779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1" i="0" sz="14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5" name="Google Shape;17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/>
        </p:nvSpPr>
        <p:spPr>
          <a:xfrm>
            <a:off x="455700" y="572917"/>
            <a:ext cx="8688300" cy="20781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Q.No- 18-  (Discussion)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 2015,  83, 78, 569 people visited a restaurant. How ever in 2016,   8,46, 374 </a:t>
            </a:r>
            <a:r>
              <a:rPr b="1" i="0" lang="en" sz="220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less</a:t>
            </a:r>
            <a:r>
              <a:rPr b="1" i="0" lang="e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people visited that restaurant. How many people visited the restaurant in 2016?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6"/>
          <p:cNvSpPr txBox="1"/>
          <p:nvPr/>
        </p:nvSpPr>
        <p:spPr>
          <a:xfrm>
            <a:off x="341264" y="3712041"/>
            <a:ext cx="8461471" cy="457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2" name="Google Shape;182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