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iIli35r4HLcRG/T5dvY/2wqiLf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159933" y="1021592"/>
            <a:ext cx="7416900" cy="27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Simplification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Exercise - 5 A Q. No 10 to 12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/>
        </p:nvSpPr>
        <p:spPr>
          <a:xfrm>
            <a:off x="166971" y="75611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 of 3, 42, 48, 546 and 8, 10, 36, 200 is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3   4 2   4 8   5 4 6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+ 8   1 0   3 6   2 0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 of  12, 04, 58, 757 and  95, 00, 700 is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12   0 4    5 8   7 5 7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  9 5    0 0   7 0 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115284746         129959457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the sum of  12, 04, 58, 757 and  95, 00, 700 is greater.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9"/>
          <p:cNvSpPr txBox="1"/>
          <p:nvPr/>
        </p:nvSpPr>
        <p:spPr>
          <a:xfrm>
            <a:off x="345324" y="109779"/>
            <a:ext cx="828945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Q.No-10  Which is greater, the sum of 3, 42, 48, 546 and 8, 10, 36, 200 or the sum of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12, 04, 58, 757 and  95, 00, 700 ?                                                                                      </a:t>
            </a:r>
            <a:r>
              <a:rPr b="1" i="0" lang="en" sz="18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9"/>
          <p:cNvSpPr/>
          <p:nvPr/>
        </p:nvSpPr>
        <p:spPr>
          <a:xfrm>
            <a:off x="4820093" y="224587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9"/>
          <p:cNvSpPr/>
          <p:nvPr/>
        </p:nvSpPr>
        <p:spPr>
          <a:xfrm>
            <a:off x="4342848" y="2261491"/>
            <a:ext cx="229152" cy="22022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9"/>
          <p:cNvSpPr/>
          <p:nvPr/>
        </p:nvSpPr>
        <p:spPr>
          <a:xfrm>
            <a:off x="4607442" y="2261491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9"/>
          <p:cNvSpPr/>
          <p:nvPr/>
        </p:nvSpPr>
        <p:spPr>
          <a:xfrm>
            <a:off x="4026786" y="2261492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9"/>
          <p:cNvSpPr/>
          <p:nvPr/>
        </p:nvSpPr>
        <p:spPr>
          <a:xfrm>
            <a:off x="3748605" y="2261492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9"/>
          <p:cNvSpPr/>
          <p:nvPr/>
        </p:nvSpPr>
        <p:spPr>
          <a:xfrm>
            <a:off x="3441477" y="226149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9"/>
          <p:cNvSpPr/>
          <p:nvPr/>
        </p:nvSpPr>
        <p:spPr>
          <a:xfrm>
            <a:off x="2652286" y="2272928"/>
            <a:ext cx="46783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9"/>
          <p:cNvSpPr/>
          <p:nvPr/>
        </p:nvSpPr>
        <p:spPr>
          <a:xfrm>
            <a:off x="3162039" y="226149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9"/>
          <p:cNvSpPr/>
          <p:nvPr/>
        </p:nvSpPr>
        <p:spPr>
          <a:xfrm>
            <a:off x="4993757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9"/>
          <p:cNvSpPr/>
          <p:nvPr/>
        </p:nvSpPr>
        <p:spPr>
          <a:xfrm>
            <a:off x="4745664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9"/>
          <p:cNvSpPr/>
          <p:nvPr/>
        </p:nvSpPr>
        <p:spPr>
          <a:xfrm>
            <a:off x="4502440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9"/>
          <p:cNvSpPr/>
          <p:nvPr/>
        </p:nvSpPr>
        <p:spPr>
          <a:xfrm>
            <a:off x="4184791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9"/>
          <p:cNvSpPr/>
          <p:nvPr/>
        </p:nvSpPr>
        <p:spPr>
          <a:xfrm>
            <a:off x="3936698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9"/>
          <p:cNvSpPr/>
          <p:nvPr/>
        </p:nvSpPr>
        <p:spPr>
          <a:xfrm>
            <a:off x="3549500" y="370835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9"/>
          <p:cNvSpPr/>
          <p:nvPr/>
        </p:nvSpPr>
        <p:spPr>
          <a:xfrm>
            <a:off x="3301143" y="371430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9"/>
          <p:cNvSpPr/>
          <p:nvPr/>
        </p:nvSpPr>
        <p:spPr>
          <a:xfrm>
            <a:off x="3037993" y="370835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9"/>
          <p:cNvSpPr/>
          <p:nvPr/>
        </p:nvSpPr>
        <p:spPr>
          <a:xfrm>
            <a:off x="2774843" y="370835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/>
          <p:nvPr/>
        </p:nvSpPr>
        <p:spPr>
          <a:xfrm>
            <a:off x="2729649" y="4139598"/>
            <a:ext cx="404037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9"/>
          <p:cNvSpPr/>
          <p:nvPr/>
        </p:nvSpPr>
        <p:spPr>
          <a:xfrm flipH="1">
            <a:off x="3814965" y="130813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9"/>
          <p:cNvSpPr/>
          <p:nvPr/>
        </p:nvSpPr>
        <p:spPr>
          <a:xfrm flipH="1">
            <a:off x="4239560" y="2923751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/>
        </p:nvSpPr>
        <p:spPr>
          <a:xfrm>
            <a:off x="166971" y="75611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 of 3, 72, 65, 432 and 68, 56, 385 is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3   7 2   6 5   4 3 2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+      6 8    5 6   3 8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Number to be added with the sum to get 5, 50, 00, 000 is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5   5 0    0 0   0 0 0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+ 4   4 1    2 1   8 1 7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Ans- 1, 08, 78, 182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0"/>
          <p:cNvSpPr txBox="1"/>
          <p:nvPr/>
        </p:nvSpPr>
        <p:spPr>
          <a:xfrm>
            <a:off x="345324" y="109779"/>
            <a:ext cx="828945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Q.No-10  How much should be added to the sum of 3, 72, 65, 432 and 68, 56, 385 to get 5, 50, 00, 000</a:t>
            </a:r>
            <a:r>
              <a:rPr b="1" i="0" lang="en" sz="20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20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0"/>
          <p:cNvSpPr/>
          <p:nvPr/>
        </p:nvSpPr>
        <p:spPr>
          <a:xfrm>
            <a:off x="4820093" y="224587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0"/>
          <p:cNvSpPr/>
          <p:nvPr/>
        </p:nvSpPr>
        <p:spPr>
          <a:xfrm>
            <a:off x="4342848" y="2261491"/>
            <a:ext cx="229152" cy="22022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0"/>
          <p:cNvSpPr/>
          <p:nvPr/>
        </p:nvSpPr>
        <p:spPr>
          <a:xfrm>
            <a:off x="4607442" y="2261491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0"/>
          <p:cNvSpPr/>
          <p:nvPr/>
        </p:nvSpPr>
        <p:spPr>
          <a:xfrm>
            <a:off x="4026786" y="2261492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0"/>
          <p:cNvSpPr/>
          <p:nvPr/>
        </p:nvSpPr>
        <p:spPr>
          <a:xfrm>
            <a:off x="3748605" y="2261492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0"/>
          <p:cNvSpPr/>
          <p:nvPr/>
        </p:nvSpPr>
        <p:spPr>
          <a:xfrm>
            <a:off x="3441477" y="226149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0"/>
          <p:cNvSpPr/>
          <p:nvPr/>
        </p:nvSpPr>
        <p:spPr>
          <a:xfrm>
            <a:off x="2652286" y="2272928"/>
            <a:ext cx="46783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0"/>
          <p:cNvSpPr/>
          <p:nvPr/>
        </p:nvSpPr>
        <p:spPr>
          <a:xfrm>
            <a:off x="3162039" y="226149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0"/>
          <p:cNvSpPr/>
          <p:nvPr/>
        </p:nvSpPr>
        <p:spPr>
          <a:xfrm>
            <a:off x="4993757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0"/>
          <p:cNvSpPr/>
          <p:nvPr/>
        </p:nvSpPr>
        <p:spPr>
          <a:xfrm>
            <a:off x="4745664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0"/>
          <p:cNvSpPr/>
          <p:nvPr/>
        </p:nvSpPr>
        <p:spPr>
          <a:xfrm>
            <a:off x="4527252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0"/>
          <p:cNvSpPr/>
          <p:nvPr/>
        </p:nvSpPr>
        <p:spPr>
          <a:xfrm>
            <a:off x="4184791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0"/>
          <p:cNvSpPr/>
          <p:nvPr/>
        </p:nvSpPr>
        <p:spPr>
          <a:xfrm>
            <a:off x="3936696" y="372721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3549669" y="370835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3300972" y="371289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0"/>
          <p:cNvSpPr/>
          <p:nvPr/>
        </p:nvSpPr>
        <p:spPr>
          <a:xfrm>
            <a:off x="3037993" y="370835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0"/>
          <p:cNvSpPr/>
          <p:nvPr/>
        </p:nvSpPr>
        <p:spPr>
          <a:xfrm flipH="1">
            <a:off x="4342848" y="131651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0"/>
          <p:cNvSpPr/>
          <p:nvPr/>
        </p:nvSpPr>
        <p:spPr>
          <a:xfrm flipH="1">
            <a:off x="3355911" y="290017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0"/>
          <p:cNvSpPr/>
          <p:nvPr/>
        </p:nvSpPr>
        <p:spPr>
          <a:xfrm flipH="1">
            <a:off x="3748604" y="129178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 flipH="1">
            <a:off x="3404278" y="128397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flipH="1">
            <a:off x="3184849" y="128397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0"/>
          <p:cNvSpPr/>
          <p:nvPr/>
        </p:nvSpPr>
        <p:spPr>
          <a:xfrm flipH="1">
            <a:off x="2808569" y="1283976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/>
        </p:nvSpPr>
        <p:spPr>
          <a:xfrm>
            <a:off x="226825" y="637950"/>
            <a:ext cx="7618800" cy="41034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Example- 20 – 6 – 10 – 3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20 – 6 </a:t>
            </a: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10 – 3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(12-a)-: </a:t>
            </a: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16, 27, 615 – </a:t>
            </a:r>
            <a:r>
              <a:rPr b="1" i="0" lang="en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2, 48, 428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b="1" i="0" lang="en" sz="2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10, 75, 560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82, 942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16   27    615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r>
              <a:rPr b="1" i="0" lang="en" sz="24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b="1" i="0" lang="en" sz="2400" u="sng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–  2   48    428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1 3    79     187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r>
              <a:rPr b="1" i="0" lang="en" sz="24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– 1 0   75     560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03   03    627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</a:t>
            </a:r>
            <a:r>
              <a:rPr b="1" i="0" lang="en" sz="24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            </a:t>
            </a:r>
            <a:r>
              <a:rPr b="1" i="0" lang="en" sz="24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82      942</a:t>
            </a:r>
            <a:endParaRPr b="1" i="0" sz="2000" u="sng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2    20    685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1"/>
          <p:cNvSpPr txBox="1"/>
          <p:nvPr/>
        </p:nvSpPr>
        <p:spPr>
          <a:xfrm>
            <a:off x="677333" y="99237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Simplify:</a:t>
            </a:r>
            <a:endParaRPr b="1" i="0" sz="24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1"/>
          <p:cNvSpPr/>
          <p:nvPr/>
        </p:nvSpPr>
        <p:spPr>
          <a:xfrm>
            <a:off x="1949302" y="1076722"/>
            <a:ext cx="1311349" cy="25908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14 – 10 </a:t>
            </a:r>
            <a:r>
              <a:rPr b="1" i="0" lang="en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- 3 =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1"/>
          <p:cNvSpPr/>
          <p:nvPr/>
        </p:nvSpPr>
        <p:spPr>
          <a:xfrm>
            <a:off x="3345712" y="1076721"/>
            <a:ext cx="1311349" cy="25908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4 – 3  =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1"/>
          <p:cNvSpPr/>
          <p:nvPr/>
        </p:nvSpPr>
        <p:spPr>
          <a:xfrm>
            <a:off x="5708073" y="3279594"/>
            <a:ext cx="2445327" cy="37107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Ans- 2, 20, 685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Ans-</a:t>
            </a:r>
            <a:endParaRPr/>
          </a:p>
        </p:txBody>
      </p:sp>
      <p:pic>
        <p:nvPicPr>
          <p:cNvPr id="119" name="Google Shape;11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/>
        </p:nvSpPr>
        <p:spPr>
          <a:xfrm>
            <a:off x="226829" y="637954"/>
            <a:ext cx="8307572" cy="41033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(12-b)-: </a:t>
            </a: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2,25, 16, 400 – </a:t>
            </a:r>
            <a:r>
              <a:rPr b="1" i="0" lang="en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3,44,50,675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b="1" i="0" lang="en" sz="2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6,00,60,500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3,18,21,791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2,25, 16, 400 +  </a:t>
            </a:r>
            <a:r>
              <a:rPr b="1" i="0" lang="en" sz="2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6,00,60,500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3,44,50,675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3,18,21,791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2   25  16  400</a:t>
            </a:r>
            <a:endParaRPr b="1" i="0" sz="32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</a:t>
            </a:r>
            <a:r>
              <a:rPr b="1" i="0" lang="en" sz="24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+  6   00  60  500</a:t>
            </a:r>
            <a:endParaRPr b="1" i="0" sz="2400" u="sng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8   25  76  900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</a:t>
            </a:r>
            <a:r>
              <a:rPr b="1" i="0" lang="en" sz="2400" u="sng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– 3   44  50  675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4   81 26  225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</a:t>
            </a:r>
            <a:r>
              <a:rPr b="1" i="0" lang="en" sz="24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8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1" i="0" lang="en" sz="2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b="1" i="0" lang="en" sz="28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18 21 791</a:t>
            </a:r>
            <a:endParaRPr b="1" i="0" sz="2400" u="sng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1   63 04 434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2"/>
          <p:cNvSpPr txBox="1"/>
          <p:nvPr/>
        </p:nvSpPr>
        <p:spPr>
          <a:xfrm>
            <a:off x="677333" y="99237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Simplify:</a:t>
            </a:r>
            <a:endParaRPr b="1" i="0" sz="24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2"/>
          <p:cNvSpPr/>
          <p:nvPr/>
        </p:nvSpPr>
        <p:spPr>
          <a:xfrm>
            <a:off x="5708073" y="3279594"/>
            <a:ext cx="2445327" cy="37107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</a:t>
            </a:r>
            <a:r>
              <a:rPr b="1" i="0" lang="en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1 ,63, 04, 434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Ans-</a:t>
            </a:r>
            <a:endParaRPr/>
          </a:p>
        </p:txBody>
      </p:sp>
      <p:pic>
        <p:nvPicPr>
          <p:cNvPr id="127" name="Google Shape;12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/>
          <p:nvPr/>
        </p:nvSpPr>
        <p:spPr>
          <a:xfrm>
            <a:off x="226829" y="637954"/>
            <a:ext cx="8307572" cy="41033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(12-c)-: </a:t>
            </a: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75, 614 + </a:t>
            </a:r>
            <a:r>
              <a:rPr b="1" i="0" lang="en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23, 18, 493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18, 80 000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9, 474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 b="1" i="0" sz="20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7 5   6 1 4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r>
              <a:rPr b="1" i="0" lang="en" sz="24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b="1" i="0" lang="en" sz="2400" u="sng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2 3  1 8   4 9 3</a:t>
            </a:r>
            <a:endParaRPr b="1" i="0" sz="2400" u="sng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2 3  9 4   1 0 7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r>
              <a:rPr b="1" i="0" lang="en" sz="24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–  1 8  8 0   0 0 0 </a:t>
            </a:r>
            <a:endParaRPr b="1" i="0" sz="2400" u="sng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5  1 4    1 0 7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</a:t>
            </a:r>
            <a:r>
              <a:rPr b="1" i="0" lang="en" sz="20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    </a:t>
            </a:r>
            <a:r>
              <a:rPr b="1" i="0" lang="en" sz="24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9    4 7 4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5  04    6 3 3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3"/>
          <p:cNvSpPr txBox="1"/>
          <p:nvPr/>
        </p:nvSpPr>
        <p:spPr>
          <a:xfrm>
            <a:off x="677333" y="99237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Simplify:</a:t>
            </a:r>
            <a:endParaRPr b="1" i="0" sz="24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3"/>
          <p:cNvSpPr/>
          <p:nvPr/>
        </p:nvSpPr>
        <p:spPr>
          <a:xfrm>
            <a:off x="5708073" y="3279594"/>
            <a:ext cx="2445327" cy="37107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</a:t>
            </a: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5  04    6 3 3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Ans-</a:t>
            </a:r>
            <a:endParaRPr/>
          </a:p>
        </p:txBody>
      </p:sp>
      <p:pic>
        <p:nvPicPr>
          <p:cNvPr id="135" name="Google Shape;13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/>
        </p:nvSpPr>
        <p:spPr>
          <a:xfrm>
            <a:off x="226829" y="637954"/>
            <a:ext cx="8307572" cy="41033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(12-d)-: </a:t>
            </a: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686 + </a:t>
            </a:r>
            <a:r>
              <a:rPr b="1" i="0" lang="en" sz="24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74, 400 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0" lang="en" sz="2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40, 00, 000 </a:t>
            </a:r>
            <a:r>
              <a:rPr b="1" i="0" lang="en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b="1" i="0" lang="en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48, 00, 000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 b="1" i="0" sz="20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</a:t>
            </a:r>
            <a:r>
              <a:rPr b="1" i="0" lang="en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6 8 6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</a:t>
            </a:r>
            <a:r>
              <a:rPr b="1" i="0" lang="en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b="1" i="0" lang="e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  7 4   4 0 0</a:t>
            </a:r>
            <a:endParaRPr b="1" i="0" sz="2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              </a:t>
            </a:r>
            <a:r>
              <a:rPr b="1" i="0" lang="en" sz="2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b="1" i="0" lang="en" sz="28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48  0 0   0 0 0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48  7 5   0 8 6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</a:t>
            </a:r>
            <a:r>
              <a:rPr b="1" i="0" lang="en" sz="2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–  </a:t>
            </a:r>
            <a:r>
              <a:rPr b="1" i="0" lang="en" sz="28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40   0 0  0 0 0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8   7 5  0 8 6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4"/>
          <p:cNvSpPr txBox="1"/>
          <p:nvPr/>
        </p:nvSpPr>
        <p:spPr>
          <a:xfrm>
            <a:off x="677333" y="99237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Simplify:</a:t>
            </a:r>
            <a:endParaRPr b="1" i="0" sz="24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4"/>
          <p:cNvSpPr/>
          <p:nvPr/>
        </p:nvSpPr>
        <p:spPr>
          <a:xfrm>
            <a:off x="5015345" y="3494704"/>
            <a:ext cx="2445327" cy="57160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8 ,7 5,  0 8 6 </a:t>
            </a:r>
            <a:r>
              <a:rPr b="0" i="0" lang="en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Ans-</a:t>
            </a:r>
            <a:endParaRPr/>
          </a:p>
        </p:txBody>
      </p:sp>
      <p:pic>
        <p:nvPicPr>
          <p:cNvPr id="143" name="Google Shape;14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5"/>
          <p:cNvSpPr txBox="1"/>
          <p:nvPr/>
        </p:nvSpPr>
        <p:spPr>
          <a:xfrm>
            <a:off x="455700" y="1735666"/>
            <a:ext cx="8461471" cy="24039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are be able to 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Simplify problems based on both addition and subtraction of larger numbers with proper steps.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They will be able to deal with complex calculations.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A 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 No 10 to 12  in the noteboo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k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