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embeddedFontLst>
    <p:embeddedFont>
      <p:font typeface="Architects Daughter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gx7gRncmoK+5nZkKCepv0e0wdZ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3FED887-EC00-4863-A05B-A08285D3D212}">
  <a:tblStyle styleId="{83FED887-EC00-4863-A05B-A08285D3D212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7E7"/>
          </a:solidFill>
        </a:fill>
      </a:tcStyle>
    </a:wholeTbl>
    <a:band1H>
      <a:tcTxStyle/>
      <a:tcStyle>
        <a:fill>
          <a:solidFill>
            <a:srgbClr val="CBCBCB"/>
          </a:solidFill>
        </a:fill>
      </a:tcStyle>
    </a:band1H>
    <a:band2H>
      <a:tcTxStyle/>
    </a:band2H>
    <a:band1V>
      <a:tcTxStyle/>
      <a:tcStyle>
        <a:fill>
          <a:solidFill>
            <a:srgbClr val="CBCBCB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2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2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2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2"/>
          </a:solidFill>
        </a:fill>
      </a:tcStyle>
    </a:firstRow>
    <a:neCell>
      <a:tcTxStyle/>
    </a:neCell>
    <a:nwCell>
      <a:tcTxStyle/>
    </a:nwCell>
  </a:tblStyle>
  <a:tblStyle styleId="{803F9C19-135D-4F8A-AF98-2B98A447A97A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dk1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dk1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chitectsDaughter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1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31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159933" y="1021592"/>
            <a:ext cx="7416900" cy="27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Subtraction of large numbers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Exercise - 5 A Q. No 5 to 9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 txBox="1"/>
          <p:nvPr/>
        </p:nvSpPr>
        <p:spPr>
          <a:xfrm>
            <a:off x="211904" y="9633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Q.no-9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how much is the sum of 32, 16, 575 and 16, 24, 683  less than one crore</a:t>
            </a:r>
            <a:endParaRPr b="0" i="0" sz="3600" u="sng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7"/>
          <p:cNvSpPr txBox="1"/>
          <p:nvPr/>
        </p:nvSpPr>
        <p:spPr>
          <a:xfrm>
            <a:off x="211904" y="957173"/>
            <a:ext cx="7998646" cy="40899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Ans-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Sum of 32, 16, 575 and 16, 24, 683 is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32  16  575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r>
              <a:rPr b="0" i="0" lang="en" sz="3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+16  24  683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48  41   258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Crore = 10000000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</a:t>
            </a: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1  00  00   000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</a:t>
            </a:r>
            <a:r>
              <a:rPr b="0" i="0" lang="en" sz="3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  48  41   258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51   58   742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Ans- 51, 58, 742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sng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7" name="Google Shape;227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8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8"/>
          <p:cNvSpPr txBox="1"/>
          <p:nvPr/>
        </p:nvSpPr>
        <p:spPr>
          <a:xfrm>
            <a:off x="455700" y="1735666"/>
            <a:ext cx="8461471" cy="142240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:-  Students will be able to subtract larger numbers with proper steps.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4" name="Google Shape;23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A 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 No. 4  to 10  in the notebooK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0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/>
          <p:nvPr/>
        </p:nvSpPr>
        <p:spPr>
          <a:xfrm>
            <a:off x="677333" y="869250"/>
            <a:ext cx="7857067" cy="387208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9"/>
          <p:cNvSpPr txBox="1"/>
          <p:nvPr/>
        </p:nvSpPr>
        <p:spPr>
          <a:xfrm>
            <a:off x="1761067" y="406400"/>
            <a:ext cx="49784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Subtraction of large numbers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9"/>
          <p:cNvSpPr/>
          <p:nvPr/>
        </p:nvSpPr>
        <p:spPr>
          <a:xfrm>
            <a:off x="1046422" y="868064"/>
            <a:ext cx="6858048" cy="3869035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already know,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The terms like </a:t>
            </a:r>
            <a:r>
              <a:rPr b="1" i="0" lang="en" sz="24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take away,</a:t>
            </a:r>
            <a:r>
              <a:rPr b="1" i="0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2400" u="sng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find the difference</a:t>
            </a:r>
            <a:r>
              <a:rPr b="1" i="0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imply subtraction.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Sentences where we find the difference-: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How many left?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How many more?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How many less than?</a:t>
            </a:r>
            <a:endParaRPr/>
          </a:p>
        </p:txBody>
      </p:sp>
      <p:pic>
        <p:nvPicPr>
          <p:cNvPr id="67" name="Google Shape;6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/>
        </p:nvSpPr>
        <p:spPr>
          <a:xfrm>
            <a:off x="677333" y="141768"/>
            <a:ext cx="7857067" cy="4599566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Terms used for subtraction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0"/>
          <p:cNvSpPr/>
          <p:nvPr/>
        </p:nvSpPr>
        <p:spPr>
          <a:xfrm>
            <a:off x="714348" y="907256"/>
            <a:ext cx="7715304" cy="3536155"/>
          </a:xfrm>
          <a:prstGeom prst="rect">
            <a:avLst/>
          </a:prstGeom>
          <a:solidFill>
            <a:srgbClr val="C00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778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❖"/>
            </a:pP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number which is subtracted is called the </a:t>
            </a:r>
            <a:r>
              <a:rPr b="1" i="0" lang="en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subtrahend</a:t>
            </a: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1778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❖"/>
            </a:pP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number from which the subtrahend is subtracted is called as </a:t>
            </a:r>
            <a:r>
              <a:rPr b="1" i="0" lang="en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minuend</a:t>
            </a: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1778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❖"/>
            </a:pP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result we get after the subtraction is called the </a:t>
            </a:r>
            <a:r>
              <a:rPr b="1" i="0" lang="en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difference</a:t>
            </a:r>
            <a:r>
              <a:rPr b="1" i="0" lang="en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/>
        </p:nvSpPr>
        <p:spPr>
          <a:xfrm>
            <a:off x="677333" y="141768"/>
            <a:ext cx="7857067" cy="4599566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i="0" lang="en" sz="2400" u="sng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Properties of Subtraction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0 is subtracted from a number, the difference is the number itself.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example: 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75384 - 0 = 75384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we subtract 1 from a number, we get the predecessor of the number.</a:t>
            </a:r>
            <a:endParaRPr b="0" i="0" sz="2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example 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864293 -1 = 864292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3. Subtraction of a number from the number itself will give 0 as the answer.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example :  460278 – 460278 =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/>
        </p:nvSpPr>
        <p:spPr>
          <a:xfrm>
            <a:off x="677333" y="141768"/>
            <a:ext cx="7857067" cy="459956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Steps for subtraction     </a:t>
            </a:r>
            <a:endParaRPr b="0" i="0" sz="32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Arrange the given numbers in the appropriate columns.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eriod"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Always keep the bigger number on the top.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Starting with ones, keep subtracting column wise while borrowing from the next column to the left wherever required (regrouping).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To check for answer -</a:t>
            </a: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Difference + smaller number = Bigger number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91" name="Google Shape;91;p2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0001" y="-85725"/>
            <a:ext cx="7849200" cy="50436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3"/>
          <p:cNvSpPr/>
          <p:nvPr/>
        </p:nvSpPr>
        <p:spPr>
          <a:xfrm>
            <a:off x="1625183" y="535767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3"/>
          <p:cNvSpPr/>
          <p:nvPr/>
        </p:nvSpPr>
        <p:spPr>
          <a:xfrm>
            <a:off x="785813" y="482189"/>
            <a:ext cx="6786583" cy="96441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 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Subtract 13,84,257 from 48,40,366.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4" name="Google Shape;94;p23"/>
          <p:cNvGraphicFramePr/>
          <p:nvPr/>
        </p:nvGraphicFramePr>
        <p:xfrm>
          <a:off x="2375283" y="18752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{83FED887-EC00-4863-A05B-A08285D3D212}</a:tableStyleId>
              </a:tblPr>
              <a:tblGrid>
                <a:gridCol w="459250"/>
                <a:gridCol w="290850"/>
                <a:gridCol w="627625"/>
                <a:gridCol w="459250"/>
                <a:gridCol w="459250"/>
                <a:gridCol w="459250"/>
                <a:gridCol w="512825"/>
              </a:tblGrid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TTh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  <a:tr h="415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sp>
        <p:nvSpPr>
          <p:cNvPr id="95" name="Google Shape;95;p23"/>
          <p:cNvSpPr/>
          <p:nvPr/>
        </p:nvSpPr>
        <p:spPr>
          <a:xfrm>
            <a:off x="2000232" y="2946799"/>
            <a:ext cx="267893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3"/>
          <p:cNvSpPr/>
          <p:nvPr/>
        </p:nvSpPr>
        <p:spPr>
          <a:xfrm>
            <a:off x="5911463" y="2732485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Minuend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3"/>
          <p:cNvSpPr/>
          <p:nvPr/>
        </p:nvSpPr>
        <p:spPr>
          <a:xfrm>
            <a:off x="5911463" y="3107535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Subtrahend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3"/>
          <p:cNvSpPr/>
          <p:nvPr/>
        </p:nvSpPr>
        <p:spPr>
          <a:xfrm>
            <a:off x="5911463" y="3482584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Difference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" name="Google Shape;99;p23"/>
          <p:cNvCxnSpPr/>
          <p:nvPr/>
        </p:nvCxnSpPr>
        <p:spPr>
          <a:xfrm>
            <a:off x="5643570" y="2893221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0" name="Google Shape;100;p23"/>
          <p:cNvCxnSpPr/>
          <p:nvPr/>
        </p:nvCxnSpPr>
        <p:spPr>
          <a:xfrm>
            <a:off x="5643570" y="3268271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1" name="Google Shape;101;p23"/>
          <p:cNvCxnSpPr/>
          <p:nvPr/>
        </p:nvCxnSpPr>
        <p:spPr>
          <a:xfrm>
            <a:off x="5643570" y="3589742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2" name="Google Shape;102;p23"/>
          <p:cNvCxnSpPr/>
          <p:nvPr/>
        </p:nvCxnSpPr>
        <p:spPr>
          <a:xfrm>
            <a:off x="2375282" y="2678907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3" name="Google Shape;103;p23"/>
          <p:cNvCxnSpPr/>
          <p:nvPr/>
        </p:nvCxnSpPr>
        <p:spPr>
          <a:xfrm>
            <a:off x="2375282" y="3429006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4" name="Google Shape;104;p23"/>
          <p:cNvCxnSpPr/>
          <p:nvPr/>
        </p:nvCxnSpPr>
        <p:spPr>
          <a:xfrm>
            <a:off x="2375282" y="3857634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05" name="Google Shape;105;p23"/>
          <p:cNvSpPr/>
          <p:nvPr/>
        </p:nvSpPr>
        <p:spPr>
          <a:xfrm>
            <a:off x="3286116" y="2357436"/>
            <a:ext cx="267893" cy="267893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3"/>
          <p:cNvSpPr/>
          <p:nvPr/>
        </p:nvSpPr>
        <p:spPr>
          <a:xfrm>
            <a:off x="3768322" y="2303858"/>
            <a:ext cx="482207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3"/>
          <p:cNvSpPr/>
          <p:nvPr/>
        </p:nvSpPr>
        <p:spPr>
          <a:xfrm>
            <a:off x="4786314" y="2303858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3"/>
          <p:cNvSpPr/>
          <p:nvPr/>
        </p:nvSpPr>
        <p:spPr>
          <a:xfrm>
            <a:off x="2857488" y="2303858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3"/>
          <p:cNvSpPr/>
          <p:nvPr/>
        </p:nvSpPr>
        <p:spPr>
          <a:xfrm>
            <a:off x="2857488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3"/>
          <p:cNvSpPr/>
          <p:nvPr/>
        </p:nvSpPr>
        <p:spPr>
          <a:xfrm>
            <a:off x="3339694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3"/>
          <p:cNvSpPr/>
          <p:nvPr/>
        </p:nvSpPr>
        <p:spPr>
          <a:xfrm>
            <a:off x="3875479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3"/>
          <p:cNvSpPr/>
          <p:nvPr/>
        </p:nvSpPr>
        <p:spPr>
          <a:xfrm>
            <a:off x="4304107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3"/>
          <p:cNvSpPr/>
          <p:nvPr/>
        </p:nvSpPr>
        <p:spPr>
          <a:xfrm>
            <a:off x="4786314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3"/>
          <p:cNvSpPr/>
          <p:nvPr/>
        </p:nvSpPr>
        <p:spPr>
          <a:xfrm>
            <a:off x="5268520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3"/>
          <p:cNvSpPr/>
          <p:nvPr/>
        </p:nvSpPr>
        <p:spPr>
          <a:xfrm>
            <a:off x="2482438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3"/>
          <p:cNvSpPr/>
          <p:nvPr/>
        </p:nvSpPr>
        <p:spPr>
          <a:xfrm>
            <a:off x="1839497" y="4018370"/>
            <a:ext cx="5357850" cy="53578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the difference is 34,56,109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3"/>
          <p:cNvSpPr/>
          <p:nvPr/>
        </p:nvSpPr>
        <p:spPr>
          <a:xfrm>
            <a:off x="5161363" y="2303858"/>
            <a:ext cx="535787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3"/>
          <p:cNvSpPr/>
          <p:nvPr/>
        </p:nvSpPr>
        <p:spPr>
          <a:xfrm>
            <a:off x="3178959" y="2143122"/>
            <a:ext cx="482207" cy="214314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3"/>
          <p:cNvSpPr/>
          <p:nvPr/>
        </p:nvSpPr>
        <p:spPr>
          <a:xfrm>
            <a:off x="4839892" y="1607337"/>
            <a:ext cx="589364" cy="642942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3312"/>
                  <a:pt x="27067" y="10766"/>
                  <a:pt x="53221" y="7320"/>
                </a:cubicBezTo>
                <a:cubicBezTo>
                  <a:pt x="79374" y="3874"/>
                  <a:pt x="103995" y="20597"/>
                  <a:pt x="110749" y="46395"/>
                </a:cubicBezTo>
                <a:lnTo>
                  <a:pt x="118009" y="46395"/>
                </a:lnTo>
                <a:lnTo>
                  <a:pt x="105000" y="60000"/>
                </a:lnTo>
                <a:lnTo>
                  <a:pt x="88009" y="46395"/>
                </a:lnTo>
                <a:lnTo>
                  <a:pt x="95190" y="46395"/>
                </a:lnTo>
                <a:cubicBezTo>
                  <a:pt x="88912" y="28490"/>
                  <a:pt x="71310" y="17888"/>
                  <a:pt x="53419" y="21236"/>
                </a:cubicBezTo>
                <a:cubicBezTo>
                  <a:pt x="35529" y="24584"/>
                  <a:pt x="22500" y="40919"/>
                  <a:pt x="22500" y="60000"/>
                </a:cubicBezTo>
                <a:close/>
              </a:path>
            </a:pathLst>
          </a:custGeom>
          <a:solidFill>
            <a:schemeClr val="dk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3"/>
          <p:cNvSpPr/>
          <p:nvPr/>
        </p:nvSpPr>
        <p:spPr>
          <a:xfrm>
            <a:off x="3500430" y="1553759"/>
            <a:ext cx="589364" cy="642942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3312"/>
                  <a:pt x="27067" y="10766"/>
                  <a:pt x="53221" y="7320"/>
                </a:cubicBezTo>
                <a:cubicBezTo>
                  <a:pt x="79374" y="3874"/>
                  <a:pt x="103995" y="20597"/>
                  <a:pt x="110749" y="46395"/>
                </a:cubicBezTo>
                <a:lnTo>
                  <a:pt x="118009" y="46395"/>
                </a:lnTo>
                <a:lnTo>
                  <a:pt x="105000" y="60000"/>
                </a:lnTo>
                <a:lnTo>
                  <a:pt x="88009" y="46395"/>
                </a:lnTo>
                <a:lnTo>
                  <a:pt x="95190" y="46395"/>
                </a:lnTo>
                <a:cubicBezTo>
                  <a:pt x="88912" y="28490"/>
                  <a:pt x="71310" y="17888"/>
                  <a:pt x="53419" y="21236"/>
                </a:cubicBezTo>
                <a:cubicBezTo>
                  <a:pt x="35529" y="24584"/>
                  <a:pt x="22500" y="40919"/>
                  <a:pt x="22500" y="60000"/>
                </a:cubicBezTo>
                <a:close/>
              </a:path>
            </a:pathLst>
          </a:custGeom>
          <a:solidFill>
            <a:schemeClr val="dk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3"/>
          <p:cNvSpPr/>
          <p:nvPr/>
        </p:nvSpPr>
        <p:spPr>
          <a:xfrm>
            <a:off x="2911066" y="1553759"/>
            <a:ext cx="589364" cy="642942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3312"/>
                  <a:pt x="27067" y="10766"/>
                  <a:pt x="53221" y="7320"/>
                </a:cubicBezTo>
                <a:cubicBezTo>
                  <a:pt x="79374" y="3874"/>
                  <a:pt x="103995" y="20597"/>
                  <a:pt x="110749" y="46395"/>
                </a:cubicBezTo>
                <a:lnTo>
                  <a:pt x="118009" y="46395"/>
                </a:lnTo>
                <a:lnTo>
                  <a:pt x="105000" y="60000"/>
                </a:lnTo>
                <a:lnTo>
                  <a:pt x="88009" y="46395"/>
                </a:lnTo>
                <a:lnTo>
                  <a:pt x="95190" y="46395"/>
                </a:lnTo>
                <a:cubicBezTo>
                  <a:pt x="88912" y="28490"/>
                  <a:pt x="71310" y="17888"/>
                  <a:pt x="53419" y="21236"/>
                </a:cubicBezTo>
                <a:cubicBezTo>
                  <a:pt x="35529" y="24584"/>
                  <a:pt x="22500" y="40919"/>
                  <a:pt x="22500" y="60000"/>
                </a:cubicBezTo>
                <a:close/>
              </a:path>
            </a:pathLst>
          </a:custGeom>
          <a:solidFill>
            <a:schemeClr val="dk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2" name="Google Shape;122;p23"/>
          <p:cNvCxnSpPr/>
          <p:nvPr/>
        </p:nvCxnSpPr>
        <p:spPr>
          <a:xfrm>
            <a:off x="4786314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23" name="Google Shape;123;p23"/>
          <p:cNvCxnSpPr/>
          <p:nvPr/>
        </p:nvCxnSpPr>
        <p:spPr>
          <a:xfrm>
            <a:off x="3339695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24" name="Google Shape;124;p23"/>
          <p:cNvCxnSpPr/>
          <p:nvPr/>
        </p:nvCxnSpPr>
        <p:spPr>
          <a:xfrm>
            <a:off x="2857488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125" name="Google Shape;12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BORDER.jpg" id="130" name="Google Shape;130;p2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0001" y="-78400"/>
            <a:ext cx="7923600" cy="504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4"/>
          <p:cNvSpPr/>
          <p:nvPr/>
        </p:nvSpPr>
        <p:spPr>
          <a:xfrm>
            <a:off x="1625183" y="535767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4"/>
          <p:cNvSpPr/>
          <p:nvPr/>
        </p:nvSpPr>
        <p:spPr>
          <a:xfrm>
            <a:off x="785813" y="482189"/>
            <a:ext cx="6786583" cy="96441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Exercise- 5 (A)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Q. No-5 : Subtract 27,16,426 from 40,00,000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3" name="Google Shape;133;p24"/>
          <p:cNvGraphicFramePr/>
          <p:nvPr/>
        </p:nvGraphicFramePr>
        <p:xfrm>
          <a:off x="2375283" y="18752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{83FED887-EC00-4863-A05B-A08285D3D212}</a:tableStyleId>
              </a:tblPr>
              <a:tblGrid>
                <a:gridCol w="459250"/>
                <a:gridCol w="290850"/>
                <a:gridCol w="627625"/>
                <a:gridCol w="459250"/>
                <a:gridCol w="459250"/>
                <a:gridCol w="459250"/>
                <a:gridCol w="512825"/>
              </a:tblGrid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TTh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  <a:tr h="415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</a:tr>
              <a:tr h="388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sp>
        <p:nvSpPr>
          <p:cNvPr id="134" name="Google Shape;134;p24"/>
          <p:cNvSpPr/>
          <p:nvPr/>
        </p:nvSpPr>
        <p:spPr>
          <a:xfrm>
            <a:off x="2000232" y="2946799"/>
            <a:ext cx="267893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4"/>
          <p:cNvSpPr/>
          <p:nvPr/>
        </p:nvSpPr>
        <p:spPr>
          <a:xfrm>
            <a:off x="5911463" y="2732485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Minuend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4"/>
          <p:cNvSpPr/>
          <p:nvPr/>
        </p:nvSpPr>
        <p:spPr>
          <a:xfrm>
            <a:off x="5911463" y="3107535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Subtrahend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4"/>
          <p:cNvSpPr/>
          <p:nvPr/>
        </p:nvSpPr>
        <p:spPr>
          <a:xfrm>
            <a:off x="5911463" y="3482584"/>
            <a:ext cx="1393041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Difference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24"/>
          <p:cNvCxnSpPr/>
          <p:nvPr/>
        </p:nvCxnSpPr>
        <p:spPr>
          <a:xfrm>
            <a:off x="5643570" y="2893221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39" name="Google Shape;139;p24"/>
          <p:cNvCxnSpPr/>
          <p:nvPr/>
        </p:nvCxnSpPr>
        <p:spPr>
          <a:xfrm>
            <a:off x="5643570" y="3268271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40" name="Google Shape;140;p24"/>
          <p:cNvCxnSpPr/>
          <p:nvPr/>
        </p:nvCxnSpPr>
        <p:spPr>
          <a:xfrm>
            <a:off x="5643570" y="3589742"/>
            <a:ext cx="214314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41" name="Google Shape;141;p24"/>
          <p:cNvCxnSpPr/>
          <p:nvPr/>
        </p:nvCxnSpPr>
        <p:spPr>
          <a:xfrm>
            <a:off x="2375282" y="2678907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42" name="Google Shape;142;p24"/>
          <p:cNvCxnSpPr/>
          <p:nvPr/>
        </p:nvCxnSpPr>
        <p:spPr>
          <a:xfrm>
            <a:off x="2375282" y="3429006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43" name="Google Shape;143;p24"/>
          <p:cNvCxnSpPr/>
          <p:nvPr/>
        </p:nvCxnSpPr>
        <p:spPr>
          <a:xfrm>
            <a:off x="2375282" y="3857634"/>
            <a:ext cx="3214710" cy="1191"/>
          </a:xfrm>
          <a:prstGeom prst="straightConnector1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44" name="Google Shape;144;p24"/>
          <p:cNvSpPr/>
          <p:nvPr/>
        </p:nvSpPr>
        <p:spPr>
          <a:xfrm>
            <a:off x="3286116" y="2357436"/>
            <a:ext cx="267893" cy="267893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3768321" y="2303858"/>
            <a:ext cx="482207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4"/>
          <p:cNvSpPr/>
          <p:nvPr/>
        </p:nvSpPr>
        <p:spPr>
          <a:xfrm>
            <a:off x="4786314" y="2303858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4"/>
          <p:cNvSpPr/>
          <p:nvPr/>
        </p:nvSpPr>
        <p:spPr>
          <a:xfrm>
            <a:off x="2857488" y="2303858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4"/>
          <p:cNvSpPr/>
          <p:nvPr/>
        </p:nvSpPr>
        <p:spPr>
          <a:xfrm>
            <a:off x="2857488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4"/>
          <p:cNvSpPr/>
          <p:nvPr/>
        </p:nvSpPr>
        <p:spPr>
          <a:xfrm>
            <a:off x="3339694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4"/>
          <p:cNvSpPr/>
          <p:nvPr/>
        </p:nvSpPr>
        <p:spPr>
          <a:xfrm>
            <a:off x="3875479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4"/>
          <p:cNvSpPr/>
          <p:nvPr/>
        </p:nvSpPr>
        <p:spPr>
          <a:xfrm>
            <a:off x="4304107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4"/>
          <p:cNvSpPr/>
          <p:nvPr/>
        </p:nvSpPr>
        <p:spPr>
          <a:xfrm>
            <a:off x="4786314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4"/>
          <p:cNvSpPr/>
          <p:nvPr/>
        </p:nvSpPr>
        <p:spPr>
          <a:xfrm>
            <a:off x="5268520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4"/>
          <p:cNvSpPr/>
          <p:nvPr/>
        </p:nvSpPr>
        <p:spPr>
          <a:xfrm>
            <a:off x="2482438" y="3482585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4"/>
          <p:cNvSpPr/>
          <p:nvPr/>
        </p:nvSpPr>
        <p:spPr>
          <a:xfrm>
            <a:off x="1839497" y="4018370"/>
            <a:ext cx="5357850" cy="53578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the difference is 12,83,574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4"/>
          <p:cNvSpPr/>
          <p:nvPr/>
        </p:nvSpPr>
        <p:spPr>
          <a:xfrm>
            <a:off x="5161363" y="2303858"/>
            <a:ext cx="535787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7" name="Google Shape;157;p24"/>
          <p:cNvCxnSpPr/>
          <p:nvPr/>
        </p:nvCxnSpPr>
        <p:spPr>
          <a:xfrm>
            <a:off x="4786314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58" name="Google Shape;158;p24"/>
          <p:cNvCxnSpPr/>
          <p:nvPr/>
        </p:nvCxnSpPr>
        <p:spPr>
          <a:xfrm>
            <a:off x="3339695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59" name="Google Shape;159;p24"/>
          <p:cNvCxnSpPr/>
          <p:nvPr/>
        </p:nvCxnSpPr>
        <p:spPr>
          <a:xfrm>
            <a:off x="2857488" y="273248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60" name="Google Shape;160;p24"/>
          <p:cNvSpPr/>
          <p:nvPr/>
        </p:nvSpPr>
        <p:spPr>
          <a:xfrm>
            <a:off x="4323489" y="2293877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4"/>
          <p:cNvSpPr/>
          <p:nvPr/>
        </p:nvSpPr>
        <p:spPr>
          <a:xfrm>
            <a:off x="2482437" y="2314023"/>
            <a:ext cx="267893" cy="321471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2" name="Google Shape;162;p24"/>
          <p:cNvCxnSpPr/>
          <p:nvPr/>
        </p:nvCxnSpPr>
        <p:spPr>
          <a:xfrm>
            <a:off x="4330898" y="2777883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63" name="Google Shape;163;p24"/>
          <p:cNvCxnSpPr/>
          <p:nvPr/>
        </p:nvCxnSpPr>
        <p:spPr>
          <a:xfrm>
            <a:off x="3879443" y="2768845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64" name="Google Shape;164;p24"/>
          <p:cNvCxnSpPr/>
          <p:nvPr/>
        </p:nvCxnSpPr>
        <p:spPr>
          <a:xfrm>
            <a:off x="2532054" y="2756930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65" name="Google Shape;165;p24"/>
          <p:cNvCxnSpPr/>
          <p:nvPr/>
        </p:nvCxnSpPr>
        <p:spPr>
          <a:xfrm>
            <a:off x="5260583" y="2775157"/>
            <a:ext cx="214314" cy="160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166" name="Google Shape;166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5"/>
          <p:cNvSpPr/>
          <p:nvPr/>
        </p:nvSpPr>
        <p:spPr>
          <a:xfrm>
            <a:off x="1625183" y="535767"/>
            <a:ext cx="589363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000" u="sng" cap="none" strike="noStrike">
              <a:solidFill>
                <a:srgbClr val="C0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3000" u="none" cap="none" strike="noStrike">
                <a:solidFill>
                  <a:srgbClr val="000000"/>
                </a:solidFill>
                <a:latin typeface="Algerian"/>
                <a:ea typeface="Algerian"/>
                <a:cs typeface="Algerian"/>
                <a:sym typeface="Algerian"/>
              </a:rPr>
            </a:b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5"/>
          <p:cNvSpPr/>
          <p:nvPr/>
        </p:nvSpPr>
        <p:spPr>
          <a:xfrm>
            <a:off x="70885" y="70184"/>
            <a:ext cx="895015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1" i="0" lang="en" sz="20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Q.No-6 Subtract 1 ,89 45, 700 from 6, 00, 00, 000</a:t>
            </a:r>
            <a:endParaRPr b="1" i="0" sz="21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3" name="Google Shape;173;p25"/>
          <p:cNvGraphicFramePr/>
          <p:nvPr/>
        </p:nvGraphicFramePr>
        <p:xfrm>
          <a:off x="2126512" y="10845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{83FED887-EC00-4863-A05B-A08285D3D212}</a:tableStyleId>
              </a:tblPr>
              <a:tblGrid>
                <a:gridCol w="563425"/>
                <a:gridCol w="563425"/>
                <a:gridCol w="563425"/>
                <a:gridCol w="444800"/>
                <a:gridCol w="747275"/>
                <a:gridCol w="640525"/>
                <a:gridCol w="533775"/>
                <a:gridCol w="533775"/>
                <a:gridCol w="480400"/>
              </a:tblGrid>
              <a:tr h="54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TTh</a:t>
                      </a:r>
                      <a:endParaRPr sz="17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endParaRPr sz="1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/>
                </a:tc>
              </a:tr>
              <a:tr h="441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  <a:tr h="441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6</a:t>
                      </a:r>
                      <a:endParaRPr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</a:tr>
              <a:tr h="441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1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8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9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4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5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7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 u="none" cap="none" strike="noStrike"/>
                        <a:t>0</a:t>
                      </a:r>
                      <a:endParaRPr b="1" sz="2100" u="none" cap="none" strike="noStrike"/>
                    </a:p>
                  </a:txBody>
                  <a:tcPr marT="34300" marB="34300" marR="68575" marL="68575"/>
                </a:tc>
              </a:tr>
              <a:tr h="441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34300" marB="34300" marR="68575" marL="68575"/>
                </a:tc>
              </a:tr>
            </a:tbl>
          </a:graphicData>
        </a:graphic>
      </p:graphicFrame>
      <p:sp>
        <p:nvSpPr>
          <p:cNvPr id="174" name="Google Shape;174;p25"/>
          <p:cNvSpPr/>
          <p:nvPr/>
        </p:nvSpPr>
        <p:spPr>
          <a:xfrm>
            <a:off x="1785918" y="2357436"/>
            <a:ext cx="267893" cy="2678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5" name="Google Shape;175;p25"/>
          <p:cNvGraphicFramePr/>
          <p:nvPr/>
        </p:nvGraphicFramePr>
        <p:xfrm>
          <a:off x="2126512" y="2946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{803F9C19-135D-4F8A-AF98-2B98A447A97A}</a:tableStyleId>
              </a:tblPr>
              <a:tblGrid>
                <a:gridCol w="563425"/>
                <a:gridCol w="563425"/>
                <a:gridCol w="563425"/>
                <a:gridCol w="444800"/>
                <a:gridCol w="747275"/>
                <a:gridCol w="640525"/>
                <a:gridCol w="533775"/>
                <a:gridCol w="533775"/>
                <a:gridCol w="480400"/>
              </a:tblGrid>
              <a:tr h="428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 u="none" cap="none" strike="noStrike"/>
                    </a:p>
                  </a:txBody>
                  <a:tcPr marT="34300" marB="34300" marR="68575" marL="68575">
                    <a:solidFill>
                      <a:srgbClr val="ADBCC3"/>
                    </a:solidFill>
                  </a:tcPr>
                </a:tc>
              </a:tr>
            </a:tbl>
          </a:graphicData>
        </a:graphic>
      </p:graphicFrame>
      <p:sp>
        <p:nvSpPr>
          <p:cNvPr id="176" name="Google Shape;176;p25"/>
          <p:cNvSpPr/>
          <p:nvPr/>
        </p:nvSpPr>
        <p:spPr>
          <a:xfrm>
            <a:off x="1893075" y="3804056"/>
            <a:ext cx="5357850" cy="53578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the difference is 4,10, 54, 300</a:t>
            </a:r>
            <a:endParaRPr/>
          </a:p>
        </p:txBody>
      </p:sp>
      <p:cxnSp>
        <p:nvCxnSpPr>
          <p:cNvPr id="177" name="Google Shape;177;p25"/>
          <p:cNvCxnSpPr/>
          <p:nvPr/>
        </p:nvCxnSpPr>
        <p:spPr>
          <a:xfrm rot="10800000">
            <a:off x="5802883" y="2188057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8" name="Google Shape;178;p25"/>
          <p:cNvCxnSpPr/>
          <p:nvPr/>
        </p:nvCxnSpPr>
        <p:spPr>
          <a:xfrm rot="10800000">
            <a:off x="2834907" y="2186330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9" name="Google Shape;179;p25"/>
          <p:cNvCxnSpPr/>
          <p:nvPr/>
        </p:nvCxnSpPr>
        <p:spPr>
          <a:xfrm rot="10800000">
            <a:off x="5177581" y="2154865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25"/>
          <p:cNvCxnSpPr/>
          <p:nvPr/>
        </p:nvCxnSpPr>
        <p:spPr>
          <a:xfrm rot="10800000">
            <a:off x="4529421" y="2163065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1" name="Google Shape;181;p25"/>
          <p:cNvCxnSpPr/>
          <p:nvPr/>
        </p:nvCxnSpPr>
        <p:spPr>
          <a:xfrm rot="10800000">
            <a:off x="3899924" y="2180910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2" name="Google Shape;182;p25"/>
          <p:cNvCxnSpPr/>
          <p:nvPr/>
        </p:nvCxnSpPr>
        <p:spPr>
          <a:xfrm rot="10800000">
            <a:off x="3390007" y="2180910"/>
            <a:ext cx="269358" cy="20257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3" name="Google Shape;183;p25"/>
          <p:cNvSpPr/>
          <p:nvPr/>
        </p:nvSpPr>
        <p:spPr>
          <a:xfrm>
            <a:off x="5697946" y="1731836"/>
            <a:ext cx="382771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5"/>
          <p:cNvSpPr/>
          <p:nvPr/>
        </p:nvSpPr>
        <p:spPr>
          <a:xfrm>
            <a:off x="5196602" y="1731836"/>
            <a:ext cx="287076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5"/>
          <p:cNvSpPr/>
          <p:nvPr/>
        </p:nvSpPr>
        <p:spPr>
          <a:xfrm>
            <a:off x="4467589" y="1720558"/>
            <a:ext cx="287076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5"/>
          <p:cNvSpPr/>
          <p:nvPr/>
        </p:nvSpPr>
        <p:spPr>
          <a:xfrm>
            <a:off x="3871770" y="1708673"/>
            <a:ext cx="287076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5"/>
          <p:cNvSpPr/>
          <p:nvPr/>
        </p:nvSpPr>
        <p:spPr>
          <a:xfrm>
            <a:off x="3352838" y="1719516"/>
            <a:ext cx="287076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5"/>
          <p:cNvSpPr/>
          <p:nvPr/>
        </p:nvSpPr>
        <p:spPr>
          <a:xfrm>
            <a:off x="2797807" y="1719516"/>
            <a:ext cx="287076" cy="18183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5"/>
          <p:cNvSpPr/>
          <p:nvPr/>
        </p:nvSpPr>
        <p:spPr>
          <a:xfrm>
            <a:off x="6804838" y="2989024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5"/>
          <p:cNvSpPr/>
          <p:nvPr/>
        </p:nvSpPr>
        <p:spPr>
          <a:xfrm>
            <a:off x="2830545" y="2989024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5"/>
          <p:cNvSpPr/>
          <p:nvPr/>
        </p:nvSpPr>
        <p:spPr>
          <a:xfrm>
            <a:off x="5748617" y="2996056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5"/>
          <p:cNvSpPr/>
          <p:nvPr/>
        </p:nvSpPr>
        <p:spPr>
          <a:xfrm>
            <a:off x="6291443" y="2999803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"/>
          <p:cNvSpPr/>
          <p:nvPr/>
        </p:nvSpPr>
        <p:spPr>
          <a:xfrm>
            <a:off x="3390007" y="3005389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5"/>
          <p:cNvSpPr/>
          <p:nvPr/>
        </p:nvSpPr>
        <p:spPr>
          <a:xfrm>
            <a:off x="3897948" y="3005389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5"/>
          <p:cNvSpPr/>
          <p:nvPr/>
        </p:nvSpPr>
        <p:spPr>
          <a:xfrm>
            <a:off x="4495726" y="3005389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5"/>
          <p:cNvSpPr/>
          <p:nvPr/>
        </p:nvSpPr>
        <p:spPr>
          <a:xfrm>
            <a:off x="5196602" y="2996056"/>
            <a:ext cx="322175" cy="28670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" name="Google Shape;197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"/>
          <p:cNvSpPr txBox="1"/>
          <p:nvPr/>
        </p:nvSpPr>
        <p:spPr>
          <a:xfrm>
            <a:off x="643466" y="120503"/>
            <a:ext cx="7857067" cy="459956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Q.No-7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is greater and by how much ? 48, 15, 586 or 48, 51, 568</a:t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Ans- 48, </a:t>
            </a:r>
            <a:r>
              <a:rPr b="0" i="0" lang="en" sz="2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586 &lt; 48, </a:t>
            </a:r>
            <a:r>
              <a:rPr b="0" i="0" lang="en" sz="2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51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568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</a:t>
            </a: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4 8  5 1  5 6  8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r>
              <a:rPr b="0" i="0" lang="en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- 4 8  1 5  5 8  6</a:t>
            </a:r>
            <a:endParaRPr b="0" i="0" sz="2400" u="none" cap="none" strike="noStrike">
              <a:solidFill>
                <a:schemeClr val="dk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Q.no-8 : How much should be added to 38, 615 to get 2, 01, 405?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(Remember- how much to be added/ subtracted means Subtraction)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2  0   1   4   0   5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</a:t>
            </a: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   3   8   6   1  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</a:t>
            </a:r>
            <a:endParaRPr/>
          </a:p>
        </p:txBody>
      </p:sp>
      <p:cxnSp>
        <p:nvCxnSpPr>
          <p:cNvPr id="203" name="Google Shape;203;p26"/>
          <p:cNvCxnSpPr/>
          <p:nvPr/>
        </p:nvCxnSpPr>
        <p:spPr>
          <a:xfrm rot="10800000">
            <a:off x="4290531" y="1474381"/>
            <a:ext cx="225225" cy="241004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4" name="Google Shape;204;p26"/>
          <p:cNvCxnSpPr/>
          <p:nvPr/>
        </p:nvCxnSpPr>
        <p:spPr>
          <a:xfrm rot="10800000">
            <a:off x="3417738" y="1545265"/>
            <a:ext cx="276445" cy="22682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5" name="Google Shape;205;p26"/>
          <p:cNvSpPr/>
          <p:nvPr/>
        </p:nvSpPr>
        <p:spPr>
          <a:xfrm>
            <a:off x="4324369" y="1187301"/>
            <a:ext cx="382773" cy="22682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6"/>
          <p:cNvSpPr/>
          <p:nvPr/>
        </p:nvSpPr>
        <p:spPr>
          <a:xfrm>
            <a:off x="4707142" y="2179668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6"/>
          <p:cNvSpPr/>
          <p:nvPr/>
        </p:nvSpPr>
        <p:spPr>
          <a:xfrm>
            <a:off x="3339609" y="1410582"/>
            <a:ext cx="205039" cy="12050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6"/>
          <p:cNvSpPr/>
          <p:nvPr/>
        </p:nvSpPr>
        <p:spPr>
          <a:xfrm>
            <a:off x="3918972" y="1240462"/>
            <a:ext cx="382773" cy="22682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9" name="Google Shape;209;p26"/>
          <p:cNvCxnSpPr/>
          <p:nvPr/>
        </p:nvCxnSpPr>
        <p:spPr>
          <a:xfrm rot="10800000">
            <a:off x="4014086" y="1471592"/>
            <a:ext cx="276445" cy="22682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0" name="Google Shape;210;p26"/>
          <p:cNvCxnSpPr/>
          <p:nvPr/>
        </p:nvCxnSpPr>
        <p:spPr>
          <a:xfrm rot="10800000">
            <a:off x="3689164" y="1507034"/>
            <a:ext cx="276445" cy="226828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1" name="Google Shape;211;p26"/>
          <p:cNvSpPr/>
          <p:nvPr/>
        </p:nvSpPr>
        <p:spPr>
          <a:xfrm>
            <a:off x="3555960" y="1200717"/>
            <a:ext cx="382773" cy="22682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6"/>
          <p:cNvSpPr/>
          <p:nvPr/>
        </p:nvSpPr>
        <p:spPr>
          <a:xfrm>
            <a:off x="3555960" y="2182820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6"/>
          <p:cNvSpPr/>
          <p:nvPr/>
        </p:nvSpPr>
        <p:spPr>
          <a:xfrm>
            <a:off x="3817011" y="2179669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6"/>
          <p:cNvSpPr/>
          <p:nvPr/>
        </p:nvSpPr>
        <p:spPr>
          <a:xfrm>
            <a:off x="4120193" y="2179668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6"/>
          <p:cNvSpPr/>
          <p:nvPr/>
        </p:nvSpPr>
        <p:spPr>
          <a:xfrm>
            <a:off x="4423375" y="2179668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6"/>
          <p:cNvSpPr/>
          <p:nvPr/>
        </p:nvSpPr>
        <p:spPr>
          <a:xfrm>
            <a:off x="2937493" y="2179668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6"/>
          <p:cNvSpPr/>
          <p:nvPr/>
        </p:nvSpPr>
        <p:spPr>
          <a:xfrm>
            <a:off x="3252778" y="2179668"/>
            <a:ext cx="184760" cy="30125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6"/>
          <p:cNvSpPr/>
          <p:nvPr/>
        </p:nvSpPr>
        <p:spPr>
          <a:xfrm>
            <a:off x="5547154" y="2030425"/>
            <a:ext cx="2196471" cy="38986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Ans- 35, 982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26"/>
          <p:cNvSpPr/>
          <p:nvPr/>
        </p:nvSpPr>
        <p:spPr>
          <a:xfrm>
            <a:off x="3437538" y="4044482"/>
            <a:ext cx="2196471" cy="23963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1   6   2   7   9   0</a:t>
            </a:r>
            <a:endParaRPr/>
          </a:p>
        </p:txBody>
      </p:sp>
      <p:pic>
        <p:nvPicPr>
          <p:cNvPr id="220" name="Google Shape;22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