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78" r:id="rId4"/>
    <p:sldId id="274" r:id="rId5"/>
    <p:sldId id="276" r:id="rId6"/>
    <p:sldId id="277" r:id="rId7"/>
    <p:sldId id="268" r:id="rId8"/>
    <p:sldId id="269" r:id="rId9"/>
    <p:sldId id="270" r:id="rId10"/>
  </p:sldIdLst>
  <p:sldSz cx="9144000" cy="5143500" type="screen16x9"/>
  <p:notesSz cx="9144000" cy="51435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9" d="100"/>
          <a:sy n="119" d="100"/>
        </p:scale>
        <p:origin x="-394" y="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 u="heavy">
                <a:solidFill>
                  <a:srgbClr val="FF0000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 u="heavy">
                <a:solidFill>
                  <a:srgbClr val="FF0000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 u="heavy">
                <a:solidFill>
                  <a:srgbClr val="FF0000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723759" y="144104"/>
            <a:ext cx="1232521" cy="61187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0583" y="2144366"/>
            <a:ext cx="8482832" cy="12109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 u="heavy">
                <a:solidFill>
                  <a:srgbClr val="FF0000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4190" y="2562790"/>
            <a:ext cx="8375618" cy="124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37659"/>
            <a:ext cx="9143981" cy="100582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609599" y="1352550"/>
            <a:ext cx="8113397" cy="27828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latin typeface="Calibri" pitchFamily="34" charset="0"/>
                <a:ea typeface="Calibri" pitchFamily="34" charset="0"/>
                <a:cs typeface="Calibri" pitchFamily="34" charset="0"/>
              </a:rPr>
              <a:t>SESSION</a:t>
            </a:r>
            <a:r>
              <a:rPr sz="2000" b="1" spc="-3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sz="20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r>
              <a:rPr sz="2000" b="1" spc="-25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1" spc="-5" dirty="0"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endParaRPr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2700">
              <a:lnSpc>
                <a:spcPct val="100000"/>
              </a:lnSpc>
            </a:pPr>
            <a:r>
              <a:rPr sz="2000" b="1" spc="-5" dirty="0">
                <a:latin typeface="Calibri" pitchFamily="34" charset="0"/>
                <a:ea typeface="Calibri" pitchFamily="34" charset="0"/>
                <a:cs typeface="Calibri" pitchFamily="34" charset="0"/>
              </a:rPr>
              <a:t>CLASS</a:t>
            </a:r>
            <a:r>
              <a:rPr sz="2000" b="1" spc="-35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sz="20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r>
              <a:rPr sz="2000" b="1" spc="-3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sz="20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5</a:t>
            </a:r>
            <a:endParaRPr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2700" marR="3860165">
              <a:lnSpc>
                <a:spcPct val="100000"/>
              </a:lnSpc>
            </a:pPr>
            <a:r>
              <a:rPr sz="2000" b="1" spc="-10" dirty="0">
                <a:latin typeface="Calibri" pitchFamily="34" charset="0"/>
                <a:ea typeface="Calibri" pitchFamily="34" charset="0"/>
                <a:cs typeface="Calibri" pitchFamily="34" charset="0"/>
              </a:rPr>
              <a:t>SUBJECT</a:t>
            </a:r>
            <a:r>
              <a:rPr sz="2000" b="1" spc="-3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sz="20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r>
              <a:rPr sz="2000" b="1" spc="-25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sz="2000" b="1" spc="-5" dirty="0">
                <a:latin typeface="Calibri" pitchFamily="34" charset="0"/>
                <a:ea typeface="Calibri" pitchFamily="34" charset="0"/>
                <a:cs typeface="Calibri" pitchFamily="34" charset="0"/>
              </a:rPr>
              <a:t>SOCIAL</a:t>
            </a:r>
            <a:r>
              <a:rPr sz="2000" b="1" spc="-3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sz="2000" b="1" spc="-5" dirty="0">
                <a:latin typeface="Calibri" pitchFamily="34" charset="0"/>
                <a:ea typeface="Calibri" pitchFamily="34" charset="0"/>
                <a:cs typeface="Calibri" pitchFamily="34" charset="0"/>
              </a:rPr>
              <a:t>SCIENCE </a:t>
            </a:r>
            <a:r>
              <a:rPr sz="2000" b="1" spc="-434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endParaRPr lang="en-US" sz="2000" b="1" spc="-434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2700" marR="3860165">
              <a:lnSpc>
                <a:spcPct val="100000"/>
              </a:lnSpc>
            </a:pPr>
            <a:r>
              <a:rPr sz="2000" b="1" spc="-5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CHAPTER</a:t>
            </a:r>
            <a:r>
              <a:rPr sz="2000" b="1" spc="-2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sz="2000" b="1" spc="-5" dirty="0">
                <a:latin typeface="Calibri" pitchFamily="34" charset="0"/>
                <a:ea typeface="Calibri" pitchFamily="34" charset="0"/>
                <a:cs typeface="Calibri" pitchFamily="34" charset="0"/>
              </a:rPr>
              <a:t>NUMBER:</a:t>
            </a:r>
            <a:r>
              <a:rPr sz="2000" b="1" spc="-15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1" spc="-5" dirty="0">
                <a:latin typeface="Calibri" pitchFamily="34" charset="0"/>
                <a:ea typeface="Calibri" pitchFamily="34" charset="0"/>
                <a:cs typeface="Calibri" pitchFamily="34" charset="0"/>
              </a:rPr>
              <a:t>6</a:t>
            </a:r>
            <a:r>
              <a:rPr lang="en-US" sz="2000" b="1" spc="-5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and 7</a:t>
            </a:r>
            <a:endParaRPr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2700">
              <a:lnSpc>
                <a:spcPct val="100000"/>
              </a:lnSpc>
            </a:pPr>
            <a:r>
              <a:rPr sz="2000" b="1" spc="-5" dirty="0">
                <a:latin typeface="Calibri" pitchFamily="34" charset="0"/>
                <a:ea typeface="Calibri" pitchFamily="34" charset="0"/>
                <a:cs typeface="Calibri" pitchFamily="34" charset="0"/>
              </a:rPr>
              <a:t>CHAPTER</a:t>
            </a:r>
            <a:r>
              <a:rPr sz="2000" b="1" spc="-2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sz="2000" b="1" spc="-5" dirty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sz="2000" b="1" spc="-15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sz="20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r>
              <a:rPr sz="2000" b="1" spc="-2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1" spc="-5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GREENLAND – THE LAND OF ICE AND SNOW, SAUDI ARABIA – THE LAND OF HOT SANDS</a:t>
            </a:r>
            <a:endParaRPr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2700" marR="5080"/>
            <a:r>
              <a:rPr sz="2000" b="1" spc="-5" dirty="0">
                <a:latin typeface="Calibri" pitchFamily="34" charset="0"/>
                <a:ea typeface="Calibri" pitchFamily="34" charset="0"/>
                <a:cs typeface="Calibri" pitchFamily="34" charset="0"/>
              </a:rPr>
              <a:t>SU</a:t>
            </a:r>
            <a:r>
              <a:rPr sz="2000" b="1" spc="-45" dirty="0">
                <a:latin typeface="Calibri" pitchFamily="34" charset="0"/>
                <a:ea typeface="Calibri" pitchFamily="34" charset="0"/>
                <a:cs typeface="Calibri" pitchFamily="34" charset="0"/>
              </a:rPr>
              <a:t>B</a:t>
            </a:r>
            <a:r>
              <a:rPr sz="2000" b="1" spc="-55" dirty="0">
                <a:latin typeface="Calibri" pitchFamily="34" charset="0"/>
                <a:ea typeface="Calibri" pitchFamily="34" charset="0"/>
                <a:cs typeface="Calibri" pitchFamily="34" charset="0"/>
              </a:rPr>
              <a:t>T</a:t>
            </a:r>
            <a:r>
              <a:rPr sz="2000" b="1" spc="-5" dirty="0">
                <a:latin typeface="Calibri" pitchFamily="34" charset="0"/>
                <a:ea typeface="Calibri" pitchFamily="34" charset="0"/>
                <a:cs typeface="Calibri" pitchFamily="34" charset="0"/>
              </a:rPr>
              <a:t>OPI</a:t>
            </a:r>
            <a:r>
              <a:rPr sz="20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C</a:t>
            </a:r>
            <a:r>
              <a:rPr sz="2000" b="1" spc="-5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REVISION 2, MAP SKILL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endParaRPr sz="2000" dirty="0">
              <a:ea typeface="Calibri" pitchFamily="34" charset="0"/>
              <a:cs typeface="Calibri" pitchFamily="34" charset="0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23759" y="144104"/>
            <a:ext cx="1232521" cy="6118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8040" y="1276350"/>
            <a:ext cx="3361054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u="none" spc="-15" dirty="0"/>
              <a:t>LEARNING</a:t>
            </a:r>
            <a:r>
              <a:rPr sz="2000" u="none" spc="-65" dirty="0"/>
              <a:t> </a:t>
            </a:r>
            <a:r>
              <a:rPr sz="2000" u="none" spc="-10" dirty="0"/>
              <a:t>OBJECTIVES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8040" y="1885950"/>
            <a:ext cx="8181160" cy="9618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latin typeface="Calibri" panose="020F0502020204030204"/>
                <a:cs typeface="Calibri" panose="020F0502020204030204"/>
              </a:rPr>
              <a:t>Enable</a:t>
            </a:r>
            <a:r>
              <a:rPr sz="2000" b="1" spc="-20" dirty="0">
                <a:latin typeface="Calibri" panose="020F0502020204030204"/>
                <a:cs typeface="Calibri" panose="020F0502020204030204"/>
              </a:rPr>
              <a:t> </a:t>
            </a:r>
            <a:r>
              <a:rPr sz="2000" b="1" spc="-5" dirty="0">
                <a:latin typeface="Calibri" panose="020F0502020204030204"/>
                <a:cs typeface="Calibri" panose="020F0502020204030204"/>
              </a:rPr>
              <a:t>the</a:t>
            </a:r>
            <a:r>
              <a:rPr sz="2000" b="1" spc="-15" dirty="0">
                <a:latin typeface="Calibri" panose="020F0502020204030204"/>
                <a:cs typeface="Calibri" panose="020F0502020204030204"/>
              </a:rPr>
              <a:t> </a:t>
            </a:r>
            <a:r>
              <a:rPr sz="2000" b="1" spc="-5" dirty="0">
                <a:latin typeface="Calibri" panose="020F0502020204030204"/>
                <a:cs typeface="Calibri" panose="020F0502020204030204"/>
              </a:rPr>
              <a:t>learner</a:t>
            </a:r>
            <a:r>
              <a:rPr sz="2000" b="1" spc="-20" dirty="0">
                <a:latin typeface="Calibri" panose="020F0502020204030204"/>
                <a:cs typeface="Calibri" panose="020F0502020204030204"/>
              </a:rPr>
              <a:t> </a:t>
            </a:r>
            <a:r>
              <a:rPr sz="2000" b="1" spc="-10" dirty="0">
                <a:latin typeface="Calibri" panose="020F0502020204030204"/>
                <a:cs typeface="Calibri" panose="020F0502020204030204"/>
              </a:rPr>
              <a:t>to</a:t>
            </a:r>
            <a:r>
              <a:rPr sz="2000" b="1" spc="-15" dirty="0">
                <a:latin typeface="Calibri" panose="020F0502020204030204"/>
                <a:cs typeface="Calibri" panose="020F0502020204030204"/>
              </a:rPr>
              <a:t> </a:t>
            </a:r>
            <a:r>
              <a:rPr sz="2000" b="1" spc="-5" dirty="0">
                <a:latin typeface="Calibri" panose="020F0502020204030204"/>
                <a:cs typeface="Calibri" panose="020F0502020204030204"/>
              </a:rPr>
              <a:t>know</a:t>
            </a:r>
            <a:r>
              <a:rPr sz="2000" b="1" spc="-20" dirty="0">
                <a:latin typeface="Calibri" panose="020F0502020204030204"/>
                <a:cs typeface="Calibri" panose="020F0502020204030204"/>
              </a:rPr>
              <a:t> </a:t>
            </a:r>
            <a:r>
              <a:rPr sz="2000" b="1" spc="-5" dirty="0">
                <a:latin typeface="Calibri" panose="020F0502020204030204"/>
                <a:cs typeface="Calibri" panose="020F0502020204030204"/>
              </a:rPr>
              <a:t>about</a:t>
            </a:r>
            <a:r>
              <a:rPr sz="2000" b="1" spc="-5" dirty="0" smtClean="0">
                <a:latin typeface="Calibri" panose="020F0502020204030204"/>
                <a:cs typeface="Calibri" panose="020F0502020204030204"/>
              </a:rPr>
              <a:t>:</a:t>
            </a:r>
            <a:endParaRPr lang="en-US" sz="2000" b="1" spc="-5" dirty="0" smtClean="0">
              <a:latin typeface="Calibri" panose="020F0502020204030204"/>
              <a:cs typeface="Calibri" panose="020F0502020204030204"/>
            </a:endParaRP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 pitchFamily="34" charset="0"/>
              <a:buChar char="•"/>
            </a:pPr>
            <a:r>
              <a:rPr lang="en-US" sz="2000" b="1" dirty="0"/>
              <a:t>A</a:t>
            </a:r>
            <a:r>
              <a:rPr lang="en-US" sz="2000" b="1" dirty="0" smtClean="0"/>
              <a:t> </a:t>
            </a:r>
            <a:r>
              <a:rPr lang="en-US" sz="2000" b="1" dirty="0"/>
              <a:t>clear understanding of where they are </a:t>
            </a:r>
            <a:r>
              <a:rPr lang="en-US" sz="2000" b="1" dirty="0" smtClean="0"/>
              <a:t>headed.</a:t>
            </a: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 pitchFamily="34" charset="0"/>
              <a:buChar char="•"/>
            </a:pPr>
            <a:r>
              <a:rPr lang="en-US" sz="2000" b="1" dirty="0"/>
              <a:t>W</a:t>
            </a:r>
            <a:r>
              <a:rPr lang="en-US" sz="2000" b="1" dirty="0" smtClean="0"/>
              <a:t>ell-written </a:t>
            </a:r>
            <a:r>
              <a:rPr lang="en-US" sz="2000" b="1" dirty="0"/>
              <a:t>learning </a:t>
            </a:r>
            <a:r>
              <a:rPr lang="en-US" sz="2000" b="1" dirty="0" smtClean="0"/>
              <a:t>objectives.</a:t>
            </a:r>
            <a:endParaRPr sz="2000" b="1" dirty="0">
              <a:latin typeface="Calibri" panose="020F0502020204030204"/>
              <a:cs typeface="Calibri" panose="020F0502020204030204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23759" y="144104"/>
            <a:ext cx="1232521" cy="6118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17187"/>
            <a:ext cx="3726872" cy="496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495800" y="1123950"/>
            <a:ext cx="4419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Locate </a:t>
            </a:r>
            <a:r>
              <a:rPr lang="en-US" b="1" dirty="0" smtClean="0"/>
              <a:t>the following on the outline map f India:</a:t>
            </a:r>
          </a:p>
          <a:p>
            <a:r>
              <a:rPr lang="en-US" b="1" dirty="0" smtClean="0"/>
              <a:t>a</a:t>
            </a:r>
            <a:r>
              <a:rPr lang="en-US" b="1" dirty="0"/>
              <a:t>. The state where Konark temple is located.</a:t>
            </a:r>
          </a:p>
          <a:p>
            <a:r>
              <a:rPr lang="en-US" b="1" dirty="0"/>
              <a:t>b. The smallest state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c. The state where garden city of India is located.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362200" y="2647950"/>
            <a:ext cx="15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1066800" y="3409950"/>
            <a:ext cx="1524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14400" y="3301484"/>
            <a:ext cx="15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371600" y="3298475"/>
            <a:ext cx="15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384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23759" y="144104"/>
            <a:ext cx="1232399" cy="61199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4800" y="363292"/>
            <a:ext cx="65835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="1" u="sng" dirty="0">
                <a:solidFill>
                  <a:srgbClr val="FF0000"/>
                </a:solidFill>
              </a:rPr>
              <a:t>A</a:t>
            </a:r>
            <a:r>
              <a:rPr lang="en-US" sz="2000" b="1" u="sng" dirty="0" smtClean="0">
                <a:solidFill>
                  <a:srgbClr val="FF0000"/>
                </a:solidFill>
              </a:rPr>
              <a:t>. Correct the sentences by changing the underlined words .</a:t>
            </a:r>
            <a:endParaRPr lang="en-US" sz="2000" b="1" u="sng" dirty="0">
              <a:solidFill>
                <a:srgbClr val="FF0000"/>
              </a:solidFill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304800" y="817662"/>
            <a:ext cx="9108558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>
                <a:tab pos="571500" algn="l"/>
              </a:tabLst>
            </a:pPr>
            <a:r>
              <a:rPr kumimoji="0" lang="en-US" sz="2000" b="1" i="0" u="none" strike="noStrike" cap="none" normalizeH="0" dirty="0" smtClean="0">
                <a:ln>
                  <a:noFill/>
                </a:ln>
                <a:effectLst/>
                <a:cs typeface="Arial" pitchFamily="34" charset="0"/>
              </a:rPr>
              <a:t>A large flat area of frozen land lying around the north pole is called </a:t>
            </a:r>
            <a:r>
              <a:rPr kumimoji="0" lang="en-US" sz="2000" b="1" i="0" u="sng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cs typeface="Arial" pitchFamily="34" charset="0"/>
              </a:rPr>
              <a:t>iceberg.</a:t>
            </a: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en-US" sz="2000" b="1" i="0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cs typeface="Arial" pitchFamily="34" charset="0"/>
              </a:rPr>
              <a:t> </a:t>
            </a:r>
            <a:endParaRPr kumimoji="0" lang="en-US" sz="2000" b="1" i="0" u="none" strike="noStrike" cap="none" normalizeH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lang="en-US" sz="2000" b="1" dirty="0" smtClean="0">
                <a:cs typeface="Arial" pitchFamily="34" charset="0"/>
              </a:rPr>
              <a:t>2. Kayaks are used for </a:t>
            </a:r>
            <a:r>
              <a:rPr lang="en-US" sz="2000" b="1" u="sng" dirty="0" smtClean="0">
                <a:solidFill>
                  <a:srgbClr val="FF0000"/>
                </a:solidFill>
                <a:cs typeface="Arial" pitchFamily="34" charset="0"/>
              </a:rPr>
              <a:t>boat racing.</a:t>
            </a: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endParaRPr lang="en-US" sz="2000" b="1" dirty="0" smtClean="0">
              <a:cs typeface="Arial" pitchFamily="34" charset="0"/>
            </a:endParaRP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lang="en-US" sz="2000" b="1" baseline="0" dirty="0" smtClean="0">
                <a:cs typeface="Arial" pitchFamily="34" charset="0"/>
              </a:rPr>
              <a:t>3.</a:t>
            </a:r>
            <a:r>
              <a:rPr lang="en-US" sz="2000" b="1" dirty="0" smtClean="0">
                <a:cs typeface="Arial" pitchFamily="34" charset="0"/>
              </a:rPr>
              <a:t> Greenland is also known as Land of </a:t>
            </a:r>
            <a:r>
              <a:rPr lang="en-US" sz="2000" b="1" u="sng" dirty="0" smtClean="0">
                <a:solidFill>
                  <a:srgbClr val="FF0000"/>
                </a:solidFill>
                <a:cs typeface="Arial" pitchFamily="34" charset="0"/>
              </a:rPr>
              <a:t>magic. </a:t>
            </a: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endParaRPr lang="en-US" sz="2000" b="1" u="sng" dirty="0">
              <a:solidFill>
                <a:srgbClr val="FF0000"/>
              </a:solidFill>
              <a:ea typeface="Ebrima"/>
              <a:cs typeface="Arial" pitchFamily="34" charset="0"/>
            </a:endParaRP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lang="en-US" sz="2000" b="1" dirty="0" smtClean="0">
                <a:ea typeface="Ebrima"/>
                <a:cs typeface="Ebrima"/>
              </a:rPr>
              <a:t>4. The capital of Saudi Arabia is </a:t>
            </a:r>
            <a:r>
              <a:rPr lang="en-US" sz="2000" b="1" u="sng" dirty="0" smtClean="0">
                <a:solidFill>
                  <a:srgbClr val="FF0000"/>
                </a:solidFill>
                <a:ea typeface="Ebrima"/>
                <a:cs typeface="Ebrima"/>
              </a:rPr>
              <a:t>Nuuk.</a:t>
            </a:r>
            <a:endParaRPr lang="en-US" sz="2000" b="1" dirty="0" smtClean="0">
              <a:ea typeface="Ebrima"/>
              <a:cs typeface="Ebrima"/>
            </a:endParaRP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lang="en-US" sz="2000" b="1" baseline="0" dirty="0">
                <a:ea typeface="Ebrima"/>
                <a:cs typeface="Ebrima"/>
              </a:rPr>
              <a:t> </a:t>
            </a:r>
            <a:r>
              <a:rPr lang="en-US" sz="2000" b="1" baseline="0" dirty="0" smtClean="0">
                <a:ea typeface="Ebrima"/>
                <a:cs typeface="Ebrima"/>
              </a:rPr>
              <a:t>   </a:t>
            </a:r>
            <a:endParaRPr kumimoji="0" lang="en-US" sz="2000" b="1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75855" y="112395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Ans. Tundra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6527" y="1736631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Ans. Fishing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6527" y="234315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Ans. Midnight Sun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0382" y="3002875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Ans. Riyadh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473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363292"/>
            <a:ext cx="31649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="1" u="sng" dirty="0" smtClean="0">
                <a:solidFill>
                  <a:srgbClr val="FF0000"/>
                </a:solidFill>
              </a:rPr>
              <a:t>B. Give answer in one word.</a:t>
            </a:r>
            <a:endParaRPr lang="en-US" sz="2000" b="1" u="sng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819150"/>
            <a:ext cx="777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b="1" dirty="0" smtClean="0"/>
              <a:t>The other name of petroleum. </a:t>
            </a:r>
            <a:r>
              <a:rPr lang="en-US" b="1" u="sng" dirty="0" smtClean="0">
                <a:solidFill>
                  <a:srgbClr val="FF0000"/>
                </a:solidFill>
              </a:rPr>
              <a:t>___________</a:t>
            </a:r>
            <a:endParaRPr lang="en-US" b="1" dirty="0" smtClean="0"/>
          </a:p>
          <a:p>
            <a:pPr marL="342900" indent="-342900">
              <a:buAutoNum type="arabicPeriod"/>
            </a:pPr>
            <a:r>
              <a:rPr lang="en-US" b="1" dirty="0" smtClean="0"/>
              <a:t>Greenland is a part of which country? </a:t>
            </a:r>
            <a:r>
              <a:rPr lang="en-US" b="1" u="sng" dirty="0" smtClean="0">
                <a:solidFill>
                  <a:srgbClr val="FF0000"/>
                </a:solidFill>
              </a:rPr>
              <a:t>_____________</a:t>
            </a:r>
            <a:endParaRPr lang="en-US" b="1" dirty="0" smtClean="0"/>
          </a:p>
          <a:p>
            <a:pPr marL="342900" indent="-342900">
              <a:buAutoNum type="arabicPeriod"/>
            </a:pPr>
            <a:r>
              <a:rPr lang="en-US" b="1" dirty="0" smtClean="0"/>
              <a:t>Most of DRC is covered with _______________ forests.</a:t>
            </a:r>
          </a:p>
          <a:p>
            <a:pPr marL="342900" indent="-342900">
              <a:buAutoNum type="arabicPeriod"/>
            </a:pPr>
            <a:r>
              <a:rPr lang="en-US" b="1" dirty="0" smtClean="0"/>
              <a:t>The _______ river flows through the DRC.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2019479"/>
            <a:ext cx="38754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="1" u="sng" dirty="0">
                <a:solidFill>
                  <a:srgbClr val="FF0000"/>
                </a:solidFill>
              </a:rPr>
              <a:t>C</a:t>
            </a:r>
            <a:r>
              <a:rPr lang="en-US" sz="2000" b="1" u="sng" dirty="0" smtClean="0">
                <a:solidFill>
                  <a:srgbClr val="FF0000"/>
                </a:solidFill>
              </a:rPr>
              <a:t>. Answer the following questions.</a:t>
            </a:r>
            <a:endParaRPr lang="en-US" sz="2000" b="1" u="sng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1782" y="2405794"/>
            <a:ext cx="85136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Define – a) Bedouins	b) Thobe	      c) Peninsula        d) Oasis</a:t>
            </a:r>
          </a:p>
          <a:p>
            <a:r>
              <a:rPr lang="en-US" b="1" dirty="0" smtClean="0"/>
              <a:t>Ans. </a:t>
            </a:r>
            <a:r>
              <a:rPr lang="en-US" b="1" dirty="0" smtClean="0">
                <a:solidFill>
                  <a:srgbClr val="FF0000"/>
                </a:solidFill>
              </a:rPr>
              <a:t>a) Bedouins </a:t>
            </a:r>
            <a:r>
              <a:rPr lang="en-US" b="1" dirty="0" smtClean="0"/>
              <a:t>– The nomadic Arabs living in the desert in tents are called Bedouins.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b) Thobe </a:t>
            </a:r>
            <a:r>
              <a:rPr lang="en-US" b="1" dirty="0" smtClean="0"/>
              <a:t>– The men and boys of Saudi Arabia wear the traditional loose fitting white robes called Thobe.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c) Peninsula - </a:t>
            </a:r>
            <a:r>
              <a:rPr lang="en-US" b="1" dirty="0" smtClean="0"/>
              <a:t>A peninsula is a piece of land jutting out into the sea. It is surrounded by water on three sides.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d) Oasis – </a:t>
            </a:r>
            <a:r>
              <a:rPr lang="en-US" b="1" dirty="0" smtClean="0"/>
              <a:t>Fertile area formed in the desert by underground water that comes to the surface is called an oasis.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33800" y="732624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Liquid Gold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19600" y="102815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Denmark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05200" y="1349086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Tropical rain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3000" y="1650147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congo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780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438150"/>
            <a:ext cx="7010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u="sng" dirty="0" smtClean="0">
                <a:solidFill>
                  <a:srgbClr val="FF0000"/>
                </a:solidFill>
              </a:rPr>
              <a:t>D. Read the paragraph and answer the following questions.</a:t>
            </a:r>
          </a:p>
          <a:p>
            <a:pPr lvl="0"/>
            <a:endParaRPr lang="en-US" b="1" u="sng" dirty="0">
              <a:solidFill>
                <a:srgbClr val="FF0000"/>
              </a:solidFill>
            </a:endParaRPr>
          </a:p>
          <a:p>
            <a:pPr lvl="0"/>
            <a:r>
              <a:rPr lang="en-US" b="1" dirty="0" smtClean="0"/>
              <a:t>The </a:t>
            </a:r>
            <a:r>
              <a:rPr lang="en-US" b="1" dirty="0"/>
              <a:t>Arabian Peninsula is the largest peninsula in the world. Saudi Arabia is a large country situated </a:t>
            </a:r>
            <a:r>
              <a:rPr lang="en-US" b="1" dirty="0" smtClean="0"/>
              <a:t>in the </a:t>
            </a:r>
            <a:r>
              <a:rPr lang="en-US" b="1" dirty="0"/>
              <a:t>Arabian Peninsula. The capital of Saudi Arabia is Riyadh.</a:t>
            </a:r>
          </a:p>
          <a:p>
            <a:pPr marL="342900" lvl="0" indent="-342900"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What </a:t>
            </a:r>
            <a:r>
              <a:rPr lang="en-US" b="1" dirty="0">
                <a:solidFill>
                  <a:srgbClr val="FF0000"/>
                </a:solidFill>
              </a:rPr>
              <a:t>is the capital of Saudi Arabia</a:t>
            </a:r>
            <a:r>
              <a:rPr lang="en-US" b="1" dirty="0" smtClean="0">
                <a:solidFill>
                  <a:srgbClr val="FF0000"/>
                </a:solidFill>
              </a:rPr>
              <a:t>?</a:t>
            </a:r>
          </a:p>
          <a:p>
            <a:pPr lvl="0"/>
            <a:r>
              <a:rPr lang="en-US" b="1" dirty="0" smtClean="0"/>
              <a:t>Ans. Riyadh is the capital of Saudi Arabia.</a:t>
            </a:r>
            <a:endParaRPr lang="en-US" b="1" dirty="0"/>
          </a:p>
          <a:p>
            <a:pPr lvl="0"/>
            <a:r>
              <a:rPr lang="en-US" b="1" dirty="0" smtClean="0">
                <a:solidFill>
                  <a:srgbClr val="FF0000"/>
                </a:solidFill>
              </a:rPr>
              <a:t>2. </a:t>
            </a:r>
            <a:r>
              <a:rPr lang="en-US" b="1" dirty="0">
                <a:solidFill>
                  <a:srgbClr val="FF0000"/>
                </a:solidFill>
              </a:rPr>
              <a:t>Which is the largest peninsula in the world</a:t>
            </a:r>
            <a:r>
              <a:rPr lang="en-US" b="1" dirty="0" smtClean="0">
                <a:solidFill>
                  <a:srgbClr val="FF0000"/>
                </a:solidFill>
              </a:rPr>
              <a:t>?</a:t>
            </a:r>
          </a:p>
          <a:p>
            <a:pPr lvl="0"/>
            <a:r>
              <a:rPr lang="en-US" b="1" dirty="0" smtClean="0"/>
              <a:t>Ans. </a:t>
            </a:r>
            <a:r>
              <a:rPr lang="en-US" b="1" dirty="0"/>
              <a:t>The Arabian Peninsula is the largest peninsula in the world. </a:t>
            </a:r>
          </a:p>
          <a:p>
            <a:pPr lvl="0"/>
            <a:r>
              <a:rPr lang="en-US" b="1" dirty="0">
                <a:solidFill>
                  <a:srgbClr val="FF0000"/>
                </a:solidFill>
              </a:rPr>
              <a:t>3</a:t>
            </a:r>
            <a:r>
              <a:rPr lang="en-US" b="1" dirty="0" smtClean="0">
                <a:solidFill>
                  <a:srgbClr val="FF0000"/>
                </a:solidFill>
              </a:rPr>
              <a:t>. </a:t>
            </a:r>
            <a:r>
              <a:rPr lang="en-US" b="1" dirty="0">
                <a:solidFill>
                  <a:srgbClr val="FF0000"/>
                </a:solidFill>
              </a:rPr>
              <a:t>Where is Saudi Arabia</a:t>
            </a:r>
            <a:r>
              <a:rPr lang="en-US" b="1" dirty="0" smtClean="0">
                <a:solidFill>
                  <a:srgbClr val="FF0000"/>
                </a:solidFill>
              </a:rPr>
              <a:t>?</a:t>
            </a:r>
          </a:p>
          <a:p>
            <a:pPr lvl="0"/>
            <a:r>
              <a:rPr lang="en-US" b="1" dirty="0" smtClean="0"/>
              <a:t>Ans</a:t>
            </a:r>
            <a:r>
              <a:rPr lang="en-US" b="1" dirty="0"/>
              <a:t>. Saudi Arabia is a large country situated in the Arabian Peninsula</a:t>
            </a:r>
            <a:r>
              <a:rPr lang="en-US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1636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23759" y="144104"/>
            <a:ext cx="1232521" cy="61187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583" y="2144366"/>
            <a:ext cx="8482832" cy="1333698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R="336550" algn="ctr">
              <a:lnSpc>
                <a:spcPct val="100000"/>
              </a:lnSpc>
              <a:spcBef>
                <a:spcPts val="780"/>
              </a:spcBef>
            </a:pPr>
            <a:r>
              <a:rPr u="none" spc="-10" dirty="0"/>
              <a:t>HOMEWORK</a:t>
            </a:r>
          </a:p>
          <a:p>
            <a:pPr marL="3461385" marR="5080" indent="-3449320">
              <a:lnSpc>
                <a:spcPct val="100000"/>
              </a:lnSpc>
              <a:spcBef>
                <a:spcPts val="490"/>
              </a:spcBef>
            </a:pPr>
            <a:r>
              <a:rPr lang="en-US" sz="2000" u="none" dirty="0" smtClean="0">
                <a:solidFill>
                  <a:schemeClr val="tx1"/>
                </a:solidFill>
              </a:rPr>
              <a:t>                </a:t>
            </a:r>
            <a:br>
              <a:rPr lang="en-US" sz="2000" u="none" dirty="0" smtClean="0">
                <a:solidFill>
                  <a:schemeClr val="tx1"/>
                </a:solidFill>
              </a:rPr>
            </a:br>
            <a:r>
              <a:rPr lang="en-US" sz="2000" u="none" dirty="0" smtClean="0">
                <a:solidFill>
                  <a:schemeClr val="tx1"/>
                </a:solidFill>
              </a:rPr>
              <a:t>             </a:t>
            </a:r>
            <a:r>
              <a:rPr lang="en-US" u="none" dirty="0" smtClean="0">
                <a:solidFill>
                  <a:schemeClr val="tx1"/>
                </a:solidFill>
              </a:rPr>
              <a:t>Learn Q/A of </a:t>
            </a:r>
            <a:r>
              <a:rPr lang="en-US" u="none" dirty="0" err="1" smtClean="0">
                <a:solidFill>
                  <a:schemeClr val="tx1"/>
                </a:solidFill>
              </a:rPr>
              <a:t>Ch</a:t>
            </a:r>
            <a:r>
              <a:rPr lang="en-US" u="none" dirty="0" smtClean="0">
                <a:solidFill>
                  <a:schemeClr val="tx1"/>
                </a:solidFill>
              </a:rPr>
              <a:t> 4,5,6 &amp; 7 for Revision Test  - </a:t>
            </a:r>
            <a:r>
              <a:rPr lang="en-US" u="none" dirty="0">
                <a:solidFill>
                  <a:schemeClr val="tx1"/>
                </a:solidFill>
              </a:rPr>
              <a:t>1</a:t>
            </a:r>
            <a:endParaRPr u="none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4190" y="1200150"/>
            <a:ext cx="317754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u="none" spc="-15" dirty="0"/>
              <a:t>LEARNING</a:t>
            </a:r>
            <a:r>
              <a:rPr sz="2000" u="none" spc="-50" dirty="0"/>
              <a:t> </a:t>
            </a:r>
            <a:r>
              <a:rPr sz="2000" u="none" spc="-20" dirty="0"/>
              <a:t>OUTCOME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4190" y="1733550"/>
            <a:ext cx="8455010" cy="9618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latin typeface="Calibri" panose="020F0502020204030204"/>
                <a:cs typeface="Calibri" panose="020F0502020204030204"/>
              </a:rPr>
              <a:t>By </a:t>
            </a:r>
            <a:r>
              <a:rPr sz="2000" b="1" spc="-5" dirty="0">
                <a:latin typeface="Calibri" panose="020F0502020204030204"/>
                <a:cs typeface="Calibri" panose="020F0502020204030204"/>
              </a:rPr>
              <a:t>the</a:t>
            </a:r>
            <a:r>
              <a:rPr sz="2000" b="1" spc="-10" dirty="0">
                <a:latin typeface="Calibri" panose="020F0502020204030204"/>
                <a:cs typeface="Calibri" panose="020F0502020204030204"/>
              </a:rPr>
              <a:t> </a:t>
            </a:r>
            <a:r>
              <a:rPr sz="2000" b="1" spc="-5" dirty="0">
                <a:latin typeface="Calibri" panose="020F0502020204030204"/>
                <a:cs typeface="Calibri" panose="020F0502020204030204"/>
              </a:rPr>
              <a:t>end of</a:t>
            </a:r>
            <a:r>
              <a:rPr sz="2000" b="1" spc="-10" dirty="0">
                <a:latin typeface="Calibri" panose="020F0502020204030204"/>
                <a:cs typeface="Calibri" panose="020F0502020204030204"/>
              </a:rPr>
              <a:t> </a:t>
            </a:r>
            <a:r>
              <a:rPr sz="2000" b="1" spc="-5" dirty="0">
                <a:latin typeface="Calibri" panose="020F0502020204030204"/>
                <a:cs typeface="Calibri" panose="020F0502020204030204"/>
              </a:rPr>
              <a:t>the</a:t>
            </a:r>
            <a:r>
              <a:rPr sz="2000" b="1" spc="-10" dirty="0">
                <a:latin typeface="Calibri" panose="020F0502020204030204"/>
                <a:cs typeface="Calibri" panose="020F0502020204030204"/>
              </a:rPr>
              <a:t> </a:t>
            </a:r>
            <a:r>
              <a:rPr sz="2000" b="1" spc="-5" dirty="0">
                <a:latin typeface="Calibri" panose="020F0502020204030204"/>
                <a:cs typeface="Calibri" panose="020F0502020204030204"/>
              </a:rPr>
              <a:t>class, </a:t>
            </a:r>
            <a:r>
              <a:rPr sz="2000" b="1" spc="-10" dirty="0">
                <a:latin typeface="Calibri" panose="020F0502020204030204"/>
                <a:cs typeface="Calibri" panose="020F0502020204030204"/>
              </a:rPr>
              <a:t>learners </a:t>
            </a:r>
            <a:r>
              <a:rPr sz="2000" b="1" spc="-5" dirty="0">
                <a:latin typeface="Calibri" panose="020F0502020204030204"/>
                <a:cs typeface="Calibri" panose="020F0502020204030204"/>
              </a:rPr>
              <a:t>will</a:t>
            </a:r>
            <a:r>
              <a:rPr sz="2000" b="1" spc="-10" dirty="0">
                <a:latin typeface="Calibri" panose="020F0502020204030204"/>
                <a:cs typeface="Calibri" panose="020F0502020204030204"/>
              </a:rPr>
              <a:t> </a:t>
            </a:r>
            <a:r>
              <a:rPr sz="2000" b="1" spc="-5" dirty="0">
                <a:latin typeface="Calibri" panose="020F0502020204030204"/>
                <a:cs typeface="Calibri" panose="020F0502020204030204"/>
              </a:rPr>
              <a:t>be able</a:t>
            </a:r>
            <a:r>
              <a:rPr sz="2000" b="1" spc="-10" dirty="0">
                <a:latin typeface="Calibri" panose="020F0502020204030204"/>
                <a:cs typeface="Calibri" panose="020F0502020204030204"/>
              </a:rPr>
              <a:t> to </a:t>
            </a:r>
            <a:r>
              <a:rPr sz="2000" b="1" spc="-5" dirty="0">
                <a:latin typeface="Calibri" panose="020F0502020204030204"/>
                <a:cs typeface="Calibri" panose="020F0502020204030204"/>
              </a:rPr>
              <a:t>know:</a:t>
            </a:r>
            <a:endParaRPr sz="2000" dirty="0">
              <a:latin typeface="Calibri" panose="020F0502020204030204"/>
              <a:cs typeface="Calibri" panose="020F0502020204030204"/>
            </a:endParaRP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 pitchFamily="34" charset="0"/>
              <a:buChar char="•"/>
            </a:pPr>
            <a:r>
              <a:rPr lang="en-US" sz="2000" b="1" dirty="0"/>
              <a:t>A</a:t>
            </a:r>
            <a:r>
              <a:rPr lang="en-US" sz="2000" b="1" dirty="0" smtClean="0"/>
              <a:t> </a:t>
            </a:r>
            <a:r>
              <a:rPr lang="en-US" sz="2000" b="1" dirty="0"/>
              <a:t>clear understanding of where they are </a:t>
            </a:r>
            <a:r>
              <a:rPr lang="en-US" sz="2000" b="1" dirty="0" smtClean="0"/>
              <a:t>headed.</a:t>
            </a:r>
            <a:endParaRPr lang="en-US" sz="2000" b="1" dirty="0"/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 pitchFamily="34" charset="0"/>
              <a:buChar char="•"/>
            </a:pPr>
            <a:r>
              <a:rPr lang="en-US" sz="2000" b="1" dirty="0"/>
              <a:t>Well-written learning </a:t>
            </a:r>
            <a:r>
              <a:rPr lang="en-US" sz="2000" b="1" dirty="0" smtClean="0"/>
              <a:t>objectives.</a:t>
            </a:r>
            <a:endParaRPr lang="en-US" sz="2000" b="1" dirty="0">
              <a:cs typeface="Calibri" panose="020F050202020403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9461" y="1563205"/>
            <a:ext cx="7003415" cy="142748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R="128905" algn="ctr">
              <a:lnSpc>
                <a:spcPct val="100000"/>
              </a:lnSpc>
              <a:spcBef>
                <a:spcPts val="820"/>
              </a:spcBef>
            </a:pPr>
            <a:r>
              <a:rPr sz="4000" u="none" spc="-10" dirty="0">
                <a:solidFill>
                  <a:srgbClr val="000000"/>
                </a:solidFill>
                <a:latin typeface="Arial" panose="020B0604020202020204"/>
                <a:cs typeface="Arial" panose="020B0604020202020204"/>
              </a:rPr>
              <a:t>THANKING</a:t>
            </a:r>
            <a:r>
              <a:rPr sz="4000" u="none" spc="-125" dirty="0">
                <a:solidFill>
                  <a:srgbClr val="00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4000" u="none" spc="-5" dirty="0">
                <a:solidFill>
                  <a:srgbClr val="000000"/>
                </a:solidFill>
                <a:latin typeface="Arial" panose="020B0604020202020204"/>
                <a:cs typeface="Arial" panose="020B0604020202020204"/>
              </a:rPr>
              <a:t>YOU</a:t>
            </a:r>
            <a:endParaRPr sz="4000">
              <a:latin typeface="Arial" panose="020B0604020202020204"/>
              <a:cs typeface="Arial" panose="020B0604020202020204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sz="4000" u="none" spc="-10" dirty="0">
                <a:latin typeface="Arial" panose="020B0604020202020204"/>
                <a:cs typeface="Arial" panose="020B0604020202020204"/>
              </a:rPr>
              <a:t>ODM</a:t>
            </a:r>
            <a:r>
              <a:rPr sz="4000" u="none" spc="-35" dirty="0">
                <a:latin typeface="Arial" panose="020B0604020202020204"/>
                <a:cs typeface="Arial" panose="020B0604020202020204"/>
              </a:rPr>
              <a:t> EDUCATIONAL</a:t>
            </a:r>
            <a:r>
              <a:rPr sz="4000" u="none" spc="-45" dirty="0">
                <a:latin typeface="Arial" panose="020B0604020202020204"/>
                <a:cs typeface="Arial" panose="020B0604020202020204"/>
              </a:rPr>
              <a:t> </a:t>
            </a:r>
            <a:r>
              <a:rPr sz="4000" u="none" spc="-5" dirty="0">
                <a:latin typeface="Arial" panose="020B0604020202020204"/>
                <a:cs typeface="Arial" panose="020B0604020202020204"/>
              </a:rPr>
              <a:t>GROUP</a:t>
            </a:r>
            <a:endParaRPr sz="4000">
              <a:latin typeface="Arial" panose="020B0604020202020204"/>
              <a:cs typeface="Arial" panose="020B0604020202020204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23759" y="144104"/>
            <a:ext cx="1232521" cy="6118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7A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378</Words>
  <Application>Microsoft Office PowerPoint</Application>
  <PresentationFormat>On-screen Show (16:9)</PresentationFormat>
  <Paragraphs>62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LEARNING OBJECTIVES</vt:lpstr>
      <vt:lpstr>PowerPoint Presentation</vt:lpstr>
      <vt:lpstr>PowerPoint Presentation</vt:lpstr>
      <vt:lpstr>PowerPoint Presentation</vt:lpstr>
      <vt:lpstr>PowerPoint Presentation</vt:lpstr>
      <vt:lpstr>HOMEWORK                               Learn Q/A of Ch 4,5,6 &amp; 7 for Revision Test  - 1</vt:lpstr>
      <vt:lpstr>LEARNING OUTCOME</vt:lpstr>
      <vt:lpstr>THANKING YOU ODM EDUCATIONAL GROUP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CH-21  PPT 1</dc:title>
  <dc:creator>DIPTIMA SAHOO</dc:creator>
  <cp:lastModifiedBy>DIPTIMA SAHOO</cp:lastModifiedBy>
  <cp:revision>54</cp:revision>
  <dcterms:created xsi:type="dcterms:W3CDTF">2022-03-30T01:46:19Z</dcterms:created>
  <dcterms:modified xsi:type="dcterms:W3CDTF">2023-01-26T13:12:08Z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  <property fmtid="{D5CDD505-2E9C-101B-9397-08002B2CF9AE}" pid="3" name="ICV">
    <vt:lpwstr>2EAE3D0E00684B1F8C9ACABE0B3CBAAC</vt:lpwstr>
  </property>
  <property fmtid="{D5CDD505-2E9C-101B-9397-08002B2CF9AE}" pid="4" name="KSOProductBuildVer">
    <vt:lpwstr>1033-11.2.0.11042</vt:lpwstr>
  </property>
</Properties>
</file>