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6" roundtripDataSignature="AMtx7miEMaNf676asrA5iTu7Lys61c9c5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jpg"/><Relationship Id="rId5"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jp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7.jpg"/><Relationship Id="rId5"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35587" y="3662326"/>
            <a:ext cx="9144000" cy="1365879"/>
          </a:xfrm>
          <a:prstGeom prst="rect">
            <a:avLst/>
          </a:prstGeom>
          <a:noFill/>
          <a:ln>
            <a:noFill/>
          </a:ln>
        </p:spPr>
      </p:pic>
      <p:pic>
        <p:nvPicPr>
          <p:cNvPr descr="maxresdefault.jpg" id="55" name="Google Shape;55;p1"/>
          <p:cNvPicPr preferRelativeResize="0"/>
          <p:nvPr/>
        </p:nvPicPr>
        <p:blipFill rotWithShape="1">
          <a:blip r:embed="rId4">
            <a:alphaModFix/>
          </a:blip>
          <a:srcRect b="0" l="0" r="0" t="0"/>
          <a:stretch/>
        </p:blipFill>
        <p:spPr>
          <a:xfrm>
            <a:off x="631663" y="699971"/>
            <a:ext cx="3772189" cy="3350145"/>
          </a:xfrm>
          <a:prstGeom prst="rect">
            <a:avLst/>
          </a:prstGeom>
          <a:noFill/>
          <a:ln>
            <a:noFill/>
          </a:ln>
        </p:spPr>
      </p:pic>
      <p:sp>
        <p:nvSpPr>
          <p:cNvPr id="56" name="Google Shape;56;p1"/>
          <p:cNvSpPr txBox="1"/>
          <p:nvPr/>
        </p:nvSpPr>
        <p:spPr>
          <a:xfrm>
            <a:off x="4607587" y="1992804"/>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9</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8</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गांधी जी की हिंसा</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लिखित प्रश्नोत्तर</a:t>
            </a:r>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p:txBody>
      </p:sp>
      <p:pic>
        <p:nvPicPr>
          <p:cNvPr id="57" name="Google Shape;57;p1"/>
          <p:cNvPicPr preferRelativeResize="0"/>
          <p:nvPr/>
        </p:nvPicPr>
        <p:blipFill rotWithShape="1">
          <a:blip r:embed="rId5">
            <a:alphaModFix/>
          </a:blip>
          <a:srcRect b="0" l="0" r="0" t="0"/>
          <a:stretch/>
        </p:blipFill>
        <p:spPr>
          <a:xfrm>
            <a:off x="6663608" y="216900"/>
            <a:ext cx="2157122" cy="467236"/>
          </a:xfrm>
          <a:prstGeom prst="rect">
            <a:avLst/>
          </a:prstGeom>
          <a:noFill/>
          <a:ln>
            <a:noFill/>
          </a:ln>
        </p:spPr>
      </p:pic>
      <p:sp>
        <p:nvSpPr>
          <p:cNvPr id="58" name="Google Shape;58;p1"/>
          <p:cNvSpPr txBox="1"/>
          <p:nvPr/>
        </p:nvSpPr>
        <p:spPr>
          <a:xfrm>
            <a:off x="620458" y="285547"/>
            <a:ext cx="7108200" cy="152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a:t>
            </a:r>
            <a:r>
              <a:rPr b="1" i="0" lang="en" sz="3200" u="none" cap="none" strike="noStrike">
                <a:solidFill>
                  <a:srgbClr val="FF0000"/>
                </a:solidFill>
                <a:latin typeface="Arial"/>
                <a:ea typeface="Arial"/>
                <a:cs typeface="Arial"/>
                <a:sym typeface="Arial"/>
              </a:rPr>
              <a:t>पाठ- 8 गांधी जी की हिंसा</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a:t>
            </a:r>
            <a:r>
              <a:rPr b="1" lang="en" sz="2400"/>
              <a:t>लिखित</a:t>
            </a:r>
            <a:r>
              <a:rPr b="1" i="0" lang="en" sz="2400" u="none" cap="none" strike="noStrike">
                <a:solidFill>
                  <a:srgbClr val="000000"/>
                </a:solidFill>
                <a:latin typeface="Arial"/>
                <a:ea typeface="Arial"/>
                <a:cs typeface="Arial"/>
                <a:sym typeface="Arial"/>
              </a:rPr>
              <a:t> प्रश्नोत्तर</a:t>
            </a:r>
            <a:br>
              <a:rPr b="1" i="0" lang="en" sz="2800" u="none" cap="none" strike="noStrike">
                <a:solidFill>
                  <a:schemeClr val="dk1"/>
                </a:solidFill>
                <a:latin typeface="Calibri"/>
                <a:ea typeface="Calibri"/>
                <a:cs typeface="Calibri"/>
                <a:sym typeface="Calibri"/>
              </a:rPr>
            </a:br>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26" name="Google Shape;126;p6"/>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6738910" y="569920"/>
            <a:ext cx="1446029" cy="343678"/>
          </a:xfrm>
          <a:prstGeom prst="rect">
            <a:avLst/>
          </a:prstGeom>
          <a:noFill/>
          <a:ln>
            <a:noFill/>
          </a:ln>
        </p:spPr>
      </p:pic>
      <p:sp>
        <p:nvSpPr>
          <p:cNvPr id="65" name="Google Shape;65;p2"/>
          <p:cNvSpPr txBox="1"/>
          <p:nvPr/>
        </p:nvSpPr>
        <p:spPr>
          <a:xfrm>
            <a:off x="3658488" y="1656738"/>
            <a:ext cx="3080421"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FF0000"/>
                </a:solidFill>
                <a:latin typeface="Arial"/>
                <a:ea typeface="Arial"/>
                <a:cs typeface="Arial"/>
                <a:sym typeface="Arial"/>
              </a:rPr>
              <a:t>शिक्षण उद्देश्य</a:t>
            </a:r>
            <a:endParaRPr b="1" i="0" sz="2400" u="none" cap="none" strike="noStrike">
              <a:solidFill>
                <a:srgbClr val="FF0000"/>
              </a:solidFill>
              <a:latin typeface="Arial"/>
              <a:ea typeface="Arial"/>
              <a:cs typeface="Arial"/>
              <a:sym typeface="Arial"/>
            </a:endParaRPr>
          </a:p>
        </p:txBody>
      </p:sp>
      <p:sp>
        <p:nvSpPr>
          <p:cNvPr id="66" name="Google Shape;66;p2"/>
          <p:cNvSpPr txBox="1"/>
          <p:nvPr/>
        </p:nvSpPr>
        <p:spPr>
          <a:xfrm>
            <a:off x="3658489" y="1656738"/>
            <a:ext cx="1828800" cy="182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 name="Google Shape;67;p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68" name="Google Shape;68;p2"/>
          <p:cNvSpPr txBox="1"/>
          <p:nvPr/>
        </p:nvSpPr>
        <p:spPr>
          <a:xfrm>
            <a:off x="1621703" y="2474522"/>
            <a:ext cx="6669995" cy="132343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 शब्द भंडार वृद्धि करना ।</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शब्दों का सही उच्चारण सीखाना।</a:t>
            </a:r>
            <a:br>
              <a:rPr b="0" i="0" lang="en" sz="2000" u="none" cap="none" strike="noStrike">
                <a:solidFill>
                  <a:srgbClr val="000000"/>
                </a:solidFill>
                <a:latin typeface="Arial"/>
                <a:ea typeface="Arial"/>
                <a:cs typeface="Arial"/>
                <a:sym typeface="Arial"/>
              </a:rPr>
            </a:br>
            <a:r>
              <a:rPr b="0" i="0" lang="en" sz="2000" u="none" cap="none" strike="noStrike">
                <a:solidFill>
                  <a:srgbClr val="000000"/>
                </a:solidFill>
                <a:latin typeface="Arial"/>
                <a:ea typeface="Arial"/>
                <a:cs typeface="Arial"/>
                <a:sym typeface="Arial"/>
              </a:rPr>
              <a:t>लिखित प्रश्नोंत्तर की जानकारी देना।</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74" name="Google Shape;74;p19"/>
          <p:cNvPicPr preferRelativeResize="0"/>
          <p:nvPr/>
        </p:nvPicPr>
        <p:blipFill rotWithShape="1">
          <a:blip r:embed="rId3">
            <a:alphaModFix/>
          </a:blip>
          <a:srcRect b="0" l="0" r="0" t="0"/>
          <a:stretch/>
        </p:blipFill>
        <p:spPr>
          <a:xfrm>
            <a:off x="311699" y="133449"/>
            <a:ext cx="8673939" cy="4875377"/>
          </a:xfrm>
          <a:prstGeom prst="rect">
            <a:avLst/>
          </a:prstGeom>
          <a:noFill/>
          <a:ln>
            <a:noFill/>
          </a:ln>
        </p:spPr>
      </p:pic>
      <p:pic>
        <p:nvPicPr>
          <p:cNvPr id="75" name="Google Shape;75;p19"/>
          <p:cNvPicPr preferRelativeResize="0"/>
          <p:nvPr/>
        </p:nvPicPr>
        <p:blipFill rotWithShape="1">
          <a:blip r:embed="rId4">
            <a:alphaModFix/>
          </a:blip>
          <a:srcRect b="0" l="0" r="0" t="0"/>
          <a:stretch/>
        </p:blipFill>
        <p:spPr>
          <a:xfrm>
            <a:off x="7221317" y="254895"/>
            <a:ext cx="1479629" cy="4845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20"/>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pic>
        <p:nvPicPr>
          <p:cNvPr id="81" name="Google Shape;81;p20"/>
          <p:cNvPicPr preferRelativeResize="0"/>
          <p:nvPr/>
        </p:nvPicPr>
        <p:blipFill rotWithShape="1">
          <a:blip r:embed="rId4">
            <a:alphaModFix/>
          </a:blip>
          <a:srcRect b="0" l="0" r="0" t="0"/>
          <a:stretch/>
        </p:blipFill>
        <p:spPr>
          <a:xfrm>
            <a:off x="124553" y="94917"/>
            <a:ext cx="3567567" cy="4949496"/>
          </a:xfrm>
          <a:prstGeom prst="rect">
            <a:avLst/>
          </a:prstGeom>
          <a:noFill/>
          <a:ln>
            <a:noFill/>
          </a:ln>
        </p:spPr>
      </p:pic>
      <p:sp>
        <p:nvSpPr>
          <p:cNvPr id="82" name="Google Shape;82;p20"/>
          <p:cNvSpPr txBox="1"/>
          <p:nvPr/>
        </p:nvSpPr>
        <p:spPr>
          <a:xfrm>
            <a:off x="4343532" y="1710118"/>
            <a:ext cx="3747991"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2)घ) गांधी जी ने जवाहरलाल नेहरू जी को लाठी रखने का क्या कारण बताया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 उ - गांधीजी ने जवाहरलाल नेहरू जी को उत्तर दिया कि उनके जैसे उधमी अर्थात् शरारती लोगों के लिए ही उन्होंने लाठी रखी है।</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pic>
        <p:nvPicPr>
          <p:cNvPr id="87" name="Google Shape;87;p21"/>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pic>
        <p:nvPicPr>
          <p:cNvPr id="88" name="Google Shape;88;p21"/>
          <p:cNvPicPr preferRelativeResize="0"/>
          <p:nvPr/>
        </p:nvPicPr>
        <p:blipFill rotWithShape="1">
          <a:blip r:embed="rId4">
            <a:alphaModFix/>
          </a:blip>
          <a:srcRect b="0" l="0" r="0" t="0"/>
          <a:stretch/>
        </p:blipFill>
        <p:spPr>
          <a:xfrm>
            <a:off x="1" y="106759"/>
            <a:ext cx="3407426" cy="4937653"/>
          </a:xfrm>
          <a:prstGeom prst="rect">
            <a:avLst/>
          </a:prstGeom>
          <a:noFill/>
          <a:ln>
            <a:noFill/>
          </a:ln>
        </p:spPr>
      </p:pic>
      <p:sp>
        <p:nvSpPr>
          <p:cNvPr id="89" name="Google Shape;89;p21"/>
          <p:cNvSpPr txBox="1"/>
          <p:nvPr/>
        </p:nvSpPr>
        <p:spPr>
          <a:xfrm>
            <a:off x="3800836" y="962798"/>
            <a:ext cx="4900110"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3)निम्नलिखित प्रश्नों के उत्तर विस्तार पूर्वक लिखिए।</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 "गांधी जी मुसकारा उठे इस क्रोध पर “इस काव्य पंक्ति का भाव स्पष्ट कीजिए।</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उत्तर-एक बार नेहरू गांधी जी से मिलने उनकी कुटिया में आए। वे लाठी से टकरा गए। नेहरू जी ने क्रोधित होते हुए गांधी जी से कहा कि वे तो अंहिसा के पुजारी हैं। फिर लाठी क्यों अपने पास रखते हैं। गांधी जी उनकी बात सुनकर मुसकरा दिए।</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pic>
        <p:nvPicPr>
          <p:cNvPr id="94" name="Google Shape;94;p22"/>
          <p:cNvPicPr preferRelativeResize="0"/>
          <p:nvPr/>
        </p:nvPicPr>
        <p:blipFill rotWithShape="1">
          <a:blip r:embed="rId3">
            <a:alphaModFix/>
          </a:blip>
          <a:srcRect b="0" l="0" r="0" t="0"/>
          <a:stretch/>
        </p:blipFill>
        <p:spPr>
          <a:xfrm>
            <a:off x="7588862" y="375270"/>
            <a:ext cx="1112084" cy="364223"/>
          </a:xfrm>
          <a:prstGeom prst="rect">
            <a:avLst/>
          </a:prstGeom>
          <a:noFill/>
          <a:ln>
            <a:noFill/>
          </a:ln>
        </p:spPr>
      </p:pic>
      <p:sp>
        <p:nvSpPr>
          <p:cNvPr id="95" name="Google Shape;95;p2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pic>
        <p:nvPicPr>
          <p:cNvPr id="96" name="Google Shape;96;p22"/>
          <p:cNvPicPr preferRelativeResize="0"/>
          <p:nvPr/>
        </p:nvPicPr>
        <p:blipFill rotWithShape="1">
          <a:blip r:embed="rId4">
            <a:alphaModFix/>
          </a:blip>
          <a:srcRect b="0" l="0" r="0" t="0"/>
          <a:stretch/>
        </p:blipFill>
        <p:spPr>
          <a:xfrm>
            <a:off x="346081" y="326839"/>
            <a:ext cx="2219007" cy="4521847"/>
          </a:xfrm>
          <a:prstGeom prst="rect">
            <a:avLst/>
          </a:prstGeom>
          <a:noFill/>
          <a:ln>
            <a:noFill/>
          </a:ln>
        </p:spPr>
      </p:pic>
      <p:pic>
        <p:nvPicPr>
          <p:cNvPr id="97" name="Google Shape;97;p22"/>
          <p:cNvPicPr preferRelativeResize="0"/>
          <p:nvPr/>
        </p:nvPicPr>
        <p:blipFill rotWithShape="1">
          <a:blip r:embed="rId5">
            <a:alphaModFix/>
          </a:blip>
          <a:srcRect b="0" l="0" r="0" t="0"/>
          <a:stretch/>
        </p:blipFill>
        <p:spPr>
          <a:xfrm>
            <a:off x="443054" y="456733"/>
            <a:ext cx="1360569" cy="4064000"/>
          </a:xfrm>
          <a:prstGeom prst="rect">
            <a:avLst/>
          </a:prstGeom>
          <a:noFill/>
          <a:ln>
            <a:noFill/>
          </a:ln>
        </p:spPr>
      </p:pic>
      <p:sp>
        <p:nvSpPr>
          <p:cNvPr id="98" name="Google Shape;98;p22"/>
          <p:cNvSpPr txBox="1"/>
          <p:nvPr/>
        </p:nvSpPr>
        <p:spPr>
          <a:xfrm>
            <a:off x="3658489" y="1656738"/>
            <a:ext cx="1828800" cy="40011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p:txBody>
      </p:sp>
      <p:sp>
        <p:nvSpPr>
          <p:cNvPr id="99" name="Google Shape;99;p22"/>
          <p:cNvSpPr txBox="1"/>
          <p:nvPr/>
        </p:nvSpPr>
        <p:spPr>
          <a:xfrm>
            <a:off x="3240345" y="1365348"/>
            <a:ext cx="5042458"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ख) अंधकार से भरी रात कैसे कदम उठी ? (मूल्यपरक)</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उत्तर-जब गांधी जी ने कहा कि शरारती लोगों को नियंत्रण में रखने हेतु यह लाठी अपने पास रखते हैं तब यह सुनकर नेहरू जी हँस पड़ते हैं। बापू भी हँस पड़ते हैं। दोनों की हँसी से अंधकार से भरी रात चमक उठी।</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pic>
        <p:nvPicPr>
          <p:cNvPr id="104" name="Google Shape;104;p23"/>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pic>
        <p:nvPicPr>
          <p:cNvPr id="105" name="Google Shape;105;p23"/>
          <p:cNvPicPr preferRelativeResize="0"/>
          <p:nvPr/>
        </p:nvPicPr>
        <p:blipFill rotWithShape="1">
          <a:blip r:embed="rId4">
            <a:alphaModFix/>
          </a:blip>
          <a:srcRect b="0" l="0" r="0" t="0"/>
          <a:stretch/>
        </p:blipFill>
        <p:spPr>
          <a:xfrm>
            <a:off x="0" y="181438"/>
            <a:ext cx="3639732" cy="4962061"/>
          </a:xfrm>
          <a:prstGeom prst="rect">
            <a:avLst/>
          </a:prstGeom>
          <a:noFill/>
          <a:ln>
            <a:noFill/>
          </a:ln>
        </p:spPr>
      </p:pic>
      <p:sp>
        <p:nvSpPr>
          <p:cNvPr id="106" name="Google Shape;106;p23"/>
          <p:cNvSpPr txBox="1"/>
          <p:nvPr/>
        </p:nvSpPr>
        <p:spPr>
          <a:xfrm>
            <a:off x="3881605" y="739494"/>
            <a:ext cx="5262395"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भाषा ज्ञान</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१.शब्दों के अर्थ जानकार वाक्य बनाकर लिखिए</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घड़ी -(समय बताने वाली घड़ी) मेरे पास एक सुन्दर-सा घड़ी है।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घड़ी -(एक पल) माँ अपनी बच्चो को एक घड़ी के लिए भी खेलने को नहीं छोड़ती।</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हंस -(एक पक्षी) हंस एक सफेद रंग का पक्षी है।हँस (हँसना)- गांधी जी की बात सुनकर नेहरू जी हँस पड़ी।</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4"/>
          <p:cNvSpPr txBox="1"/>
          <p:nvPr/>
        </p:nvSpPr>
        <p:spPr>
          <a:xfrm>
            <a:off x="3658488" y="1656738"/>
            <a:ext cx="3120775"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गृहकार्य</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pic>
        <p:nvPicPr>
          <p:cNvPr id="112" name="Google Shape;112;p24"/>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
        <p:nvSpPr>
          <p:cNvPr id="113" name="Google Shape;113;p24"/>
          <p:cNvSpPr txBox="1"/>
          <p:nvPr/>
        </p:nvSpPr>
        <p:spPr>
          <a:xfrm>
            <a:off x="2330340" y="2603528"/>
            <a:ext cx="4572888"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Calibri"/>
                <a:ea typeface="Calibri"/>
                <a:cs typeface="Calibri"/>
                <a:sym typeface="Calibri"/>
              </a:rPr>
              <a:t>पाठ अभ्यास करें।</a:t>
            </a:r>
            <a:endParaRPr b="1" i="0" sz="2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5"/>
          <p:cNvSpPr txBox="1"/>
          <p:nvPr/>
        </p:nvSpPr>
        <p:spPr>
          <a:xfrm>
            <a:off x="2950827" y="1546714"/>
            <a:ext cx="8688300" cy="99066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b="1" i="0" sz="2000" u="none" cap="none" strike="noStrike">
              <a:solidFill>
                <a:srgbClr val="C00000"/>
              </a:solidFill>
              <a:latin typeface="Arial"/>
              <a:ea typeface="Arial"/>
              <a:cs typeface="Arial"/>
              <a:sym typeface="Arial"/>
            </a:endParaRPr>
          </a:p>
        </p:txBody>
      </p:sp>
      <p:sp>
        <p:nvSpPr>
          <p:cNvPr id="119" name="Google Shape;119;p25"/>
          <p:cNvSpPr txBox="1"/>
          <p:nvPr/>
        </p:nvSpPr>
        <p:spPr>
          <a:xfrm>
            <a:off x="2445950" y="2395064"/>
            <a:ext cx="5187395"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बच्चे लिखित प्रश्नोत्तर की जानकारी लिये।</a:t>
            </a:r>
            <a:endParaRPr/>
          </a:p>
        </p:txBody>
      </p:sp>
      <p:pic>
        <p:nvPicPr>
          <p:cNvPr id="120" name="Google Shape;120;p25"/>
          <p:cNvPicPr preferRelativeResize="0"/>
          <p:nvPr/>
        </p:nvPicPr>
        <p:blipFill rotWithShape="1">
          <a:blip r:embed="rId3">
            <a:alphaModFix/>
          </a:blip>
          <a:srcRect b="0" l="0" r="0" t="0"/>
          <a:stretch/>
        </p:blipFill>
        <p:spPr>
          <a:xfrm>
            <a:off x="7221317" y="254895"/>
            <a:ext cx="1479629" cy="4845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