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4" roundtripDataSignature="AMtx7mjoBObJfAO7JgxZ65aHHhitjFdd1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2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7" name="Google Shape;107;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6" name="Shape 16"/>
        <p:cNvGrpSpPr/>
        <p:nvPr/>
      </p:nvGrpSpPr>
      <p:grpSpPr>
        <a:xfrm>
          <a:off x="0" y="0"/>
          <a:ext cx="0" cy="0"/>
          <a:chOff x="0" y="0"/>
          <a:chExt cx="0" cy="0"/>
        </a:xfrm>
      </p:grpSpPr>
      <p:sp>
        <p:nvSpPr>
          <p:cNvPr id="17" name="Google Shape;17;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9" name="Google Shape;19;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0" name="Google Shape;20;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sp>
        <p:nvSpPr>
          <p:cNvPr id="22" name="Google Shape;22;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3" name="Google Shape;23;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4" name="Google Shape;2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 Id="rId4" Type="http://schemas.openxmlformats.org/officeDocument/2006/relationships/image" Target="../media/image6.jpg"/><Relationship Id="rId5"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7.jp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8.jpg"/><Relationship Id="rId4" Type="http://schemas.openxmlformats.org/officeDocument/2006/relationships/image" Target="../media/image4.jpg"/><Relationship Id="rId5"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35587" y="3662326"/>
            <a:ext cx="9144000" cy="1365879"/>
          </a:xfrm>
          <a:prstGeom prst="rect">
            <a:avLst/>
          </a:prstGeom>
          <a:noFill/>
          <a:ln>
            <a:noFill/>
          </a:ln>
        </p:spPr>
      </p:pic>
      <p:pic>
        <p:nvPicPr>
          <p:cNvPr descr="maxresdefault.jpg" id="55" name="Google Shape;55;p1"/>
          <p:cNvPicPr preferRelativeResize="0"/>
          <p:nvPr/>
        </p:nvPicPr>
        <p:blipFill rotWithShape="1">
          <a:blip r:embed="rId4">
            <a:alphaModFix/>
          </a:blip>
          <a:srcRect b="0" l="0" r="0" t="0"/>
          <a:stretch/>
        </p:blipFill>
        <p:spPr>
          <a:xfrm>
            <a:off x="284693" y="995120"/>
            <a:ext cx="3772189" cy="3350145"/>
          </a:xfrm>
          <a:prstGeom prst="rect">
            <a:avLst/>
          </a:prstGeom>
          <a:noFill/>
          <a:ln>
            <a:noFill/>
          </a:ln>
        </p:spPr>
      </p:pic>
      <p:sp>
        <p:nvSpPr>
          <p:cNvPr id="56" name="Google Shape;56;p1"/>
          <p:cNvSpPr txBox="1"/>
          <p:nvPr/>
        </p:nvSpPr>
        <p:spPr>
          <a:xfrm>
            <a:off x="4607587" y="1992804"/>
            <a:ext cx="4419569" cy="211911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CLASS: IV</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SESSION NO : 9</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SUBJECT : (HINDI)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CHAPTER NUMB</a:t>
            </a:r>
            <a:r>
              <a:rPr b="1" i="0" lang="en" sz="1400" u="none" cap="none" strike="noStrike">
                <a:solidFill>
                  <a:schemeClr val="dk1"/>
                </a:solidFill>
                <a:latin typeface="Arial"/>
                <a:ea typeface="Arial"/>
                <a:cs typeface="Arial"/>
                <a:sym typeface="Arial"/>
              </a:rPr>
              <a:t>ER: 13</a:t>
            </a:r>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TOPIC: जीव दया</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SUB TOPIC: लिखित प्रश्नोत्तर</a:t>
            </a:r>
            <a:endParaRPr/>
          </a:p>
        </p:txBody>
      </p:sp>
      <p:pic>
        <p:nvPicPr>
          <p:cNvPr id="57" name="Google Shape;57;p1"/>
          <p:cNvPicPr preferRelativeResize="0"/>
          <p:nvPr/>
        </p:nvPicPr>
        <p:blipFill rotWithShape="1">
          <a:blip r:embed="rId5">
            <a:alphaModFix/>
          </a:blip>
          <a:srcRect b="0" l="0" r="0" t="0"/>
          <a:stretch/>
        </p:blipFill>
        <p:spPr>
          <a:xfrm>
            <a:off x="6663608" y="216900"/>
            <a:ext cx="2157122" cy="467236"/>
          </a:xfrm>
          <a:prstGeom prst="rect">
            <a:avLst/>
          </a:prstGeom>
          <a:noFill/>
          <a:ln>
            <a:noFill/>
          </a:ln>
        </p:spPr>
      </p:pic>
      <p:sp>
        <p:nvSpPr>
          <p:cNvPr id="58" name="Google Shape;58;p1"/>
          <p:cNvSpPr txBox="1"/>
          <p:nvPr/>
        </p:nvSpPr>
        <p:spPr>
          <a:xfrm>
            <a:off x="1610296" y="294194"/>
            <a:ext cx="6567757" cy="8925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800" u="none" cap="none" strike="noStrike">
                <a:solidFill>
                  <a:srgbClr val="FF0000"/>
                </a:solidFill>
                <a:latin typeface="Calibri"/>
                <a:ea typeface="Calibri"/>
                <a:cs typeface="Calibri"/>
                <a:sym typeface="Calibri"/>
              </a:rPr>
              <a:t> पाठ 13 जीव दया</a:t>
            </a:r>
            <a:endParaRPr b="1" i="0" sz="3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     लिखित प्रश्नोत्तर</a:t>
            </a:r>
            <a:endParaRPr b="0" i="0" sz="36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2"/>
          <p:cNvSpPr txBox="1"/>
          <p:nvPr/>
        </p:nvSpPr>
        <p:spPr>
          <a:xfrm>
            <a:off x="1097823" y="1742059"/>
            <a:ext cx="438406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p:txBody>
      </p:sp>
      <p:pic>
        <p:nvPicPr>
          <p:cNvPr id="64" name="Google Shape;64;p2"/>
          <p:cNvPicPr preferRelativeResize="0"/>
          <p:nvPr/>
        </p:nvPicPr>
        <p:blipFill rotWithShape="1">
          <a:blip r:embed="rId3">
            <a:alphaModFix/>
          </a:blip>
          <a:srcRect b="0" l="0" r="0" t="0"/>
          <a:stretch/>
        </p:blipFill>
        <p:spPr>
          <a:xfrm>
            <a:off x="6738910" y="569920"/>
            <a:ext cx="1446029" cy="343678"/>
          </a:xfrm>
          <a:prstGeom prst="rect">
            <a:avLst/>
          </a:prstGeom>
          <a:noFill/>
          <a:ln>
            <a:noFill/>
          </a:ln>
        </p:spPr>
      </p:pic>
      <p:sp>
        <p:nvSpPr>
          <p:cNvPr id="65" name="Google Shape;65;p2"/>
          <p:cNvSpPr txBox="1"/>
          <p:nvPr/>
        </p:nvSpPr>
        <p:spPr>
          <a:xfrm>
            <a:off x="1514389" y="1283318"/>
            <a:ext cx="6531787" cy="156966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FF0000"/>
                </a:solidFill>
                <a:latin typeface="Arial"/>
                <a:ea typeface="Arial"/>
                <a:cs typeface="Arial"/>
                <a:sym typeface="Arial"/>
              </a:rPr>
              <a:t>शिक्षण उद्देश्य</a:t>
            </a:r>
            <a:endParaRPr b="0" i="0" sz="2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p:txBody>
      </p:sp>
      <p:sp>
        <p:nvSpPr>
          <p:cNvPr id="66" name="Google Shape;66;p2"/>
          <p:cNvSpPr txBox="1"/>
          <p:nvPr/>
        </p:nvSpPr>
        <p:spPr>
          <a:xfrm>
            <a:off x="3658489" y="1656738"/>
            <a:ext cx="1828800"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p:txBody>
      </p:sp>
      <p:sp>
        <p:nvSpPr>
          <p:cNvPr id="67" name="Google Shape;67;p2"/>
          <p:cNvSpPr txBox="1"/>
          <p:nvPr/>
        </p:nvSpPr>
        <p:spPr>
          <a:xfrm>
            <a:off x="1445284" y="2111391"/>
            <a:ext cx="6669995" cy="10156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शब्द भंडार वृद्धि करना ।</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रचनात्मक शक्ति का विकास करना।</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लिखित प्रश्नोत्तर की जानकारी देना।</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pic>
        <p:nvPicPr>
          <p:cNvPr id="72" name="Google Shape;72;p19"/>
          <p:cNvPicPr preferRelativeResize="0"/>
          <p:nvPr/>
        </p:nvPicPr>
        <p:blipFill rotWithShape="1">
          <a:blip r:embed="rId3">
            <a:alphaModFix/>
          </a:blip>
          <a:srcRect b="0" l="0" r="0" t="0"/>
          <a:stretch/>
        </p:blipFill>
        <p:spPr>
          <a:xfrm>
            <a:off x="-110173" y="240210"/>
            <a:ext cx="9104710" cy="4479197"/>
          </a:xfrm>
          <a:prstGeom prst="rect">
            <a:avLst/>
          </a:prstGeom>
          <a:noFill/>
          <a:ln>
            <a:noFill/>
          </a:ln>
        </p:spPr>
      </p:pic>
      <p:pic>
        <p:nvPicPr>
          <p:cNvPr id="73" name="Google Shape;73;p19"/>
          <p:cNvPicPr preferRelativeResize="0"/>
          <p:nvPr/>
        </p:nvPicPr>
        <p:blipFill rotWithShape="1">
          <a:blip r:embed="rId4">
            <a:alphaModFix/>
          </a:blip>
          <a:srcRect b="0" l="0" r="0" t="0"/>
          <a:stretch/>
        </p:blipFill>
        <p:spPr>
          <a:xfrm>
            <a:off x="7221317" y="254895"/>
            <a:ext cx="1479629" cy="484599"/>
          </a:xfrm>
          <a:prstGeom prst="rect">
            <a:avLst/>
          </a:prstGeom>
          <a:noFill/>
          <a:ln>
            <a:noFill/>
          </a:ln>
        </p:spPr>
      </p:pic>
      <p:sp>
        <p:nvSpPr>
          <p:cNvPr id="74" name="Google Shape;74;p19"/>
          <p:cNvSpPr txBox="1"/>
          <p:nvPr/>
        </p:nvSpPr>
        <p:spPr>
          <a:xfrm>
            <a:off x="3658489" y="1656738"/>
            <a:ext cx="1828800"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3200" u="none" cap="none" strike="noStrike">
                <a:solidFill>
                  <a:srgbClr val="C00000"/>
                </a:solidFill>
                <a:latin typeface="Arial"/>
                <a:ea typeface="Arial"/>
                <a:cs typeface="Arial"/>
                <a:sym typeface="Arial"/>
              </a:rPr>
              <a:t>पाठ 13</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pic>
        <p:nvPicPr>
          <p:cNvPr id="79" name="Google Shape;79;p20"/>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pic>
        <p:nvPicPr>
          <p:cNvPr id="80" name="Google Shape;80;p20"/>
          <p:cNvPicPr preferRelativeResize="0"/>
          <p:nvPr/>
        </p:nvPicPr>
        <p:blipFill rotWithShape="1">
          <a:blip r:embed="rId4">
            <a:alphaModFix/>
          </a:blip>
          <a:srcRect b="0" l="0" r="0" t="0"/>
          <a:stretch/>
        </p:blipFill>
        <p:spPr>
          <a:xfrm>
            <a:off x="5738354" y="934889"/>
            <a:ext cx="3325576" cy="3953716"/>
          </a:xfrm>
          <a:prstGeom prst="rect">
            <a:avLst/>
          </a:prstGeom>
          <a:noFill/>
          <a:ln>
            <a:noFill/>
          </a:ln>
        </p:spPr>
      </p:pic>
      <p:sp>
        <p:nvSpPr>
          <p:cNvPr id="81" name="Google Shape;81;p20"/>
          <p:cNvSpPr txBox="1"/>
          <p:nvPr/>
        </p:nvSpPr>
        <p:spPr>
          <a:xfrm>
            <a:off x="542697" y="645982"/>
            <a:ext cx="4991034" cy="40934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२. निम्नलिखित प्रश्नों के उत्तर लिखिए।</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 युधिष्ठिर अपने पाँचों भाइयों के साथ कहाँ गए थे?</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 उ-युधिष्ठिर अपने पाँचों भाइयों के साथ हिमालय गए थे।</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ख) युधिष्ठिर के स्वभाव की कोई दो विशेषताएँ लिखिए।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 -युधिष्ठिर स्वभाव में दयालु और धर्मनिष्ठ थे।</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ग) देवता युधिष्ठिर को कहाँ ले जाना चाहते थे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 देवता युधिष्ठिर को स्वर्ग ले जाना चाहते थे।</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घ) अंत में देवताओं ने क्या निर्णय लिया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 अंत में देवताओं ने युधिष्ठिर को कुत्ते के साथ स्वर्ग में प्रवेश करने की निर्णय लिये।</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21"/>
          <p:cNvSpPr txBox="1"/>
          <p:nvPr/>
        </p:nvSpPr>
        <p:spPr>
          <a:xfrm>
            <a:off x="3658489" y="1656738"/>
            <a:ext cx="1828800" cy="1828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id="87" name="Google Shape;87;p21"/>
          <p:cNvPicPr preferRelativeResize="0"/>
          <p:nvPr/>
        </p:nvPicPr>
        <p:blipFill rotWithShape="1">
          <a:blip r:embed="rId3">
            <a:alphaModFix/>
          </a:blip>
          <a:srcRect b="0" l="0" r="0" t="0"/>
          <a:stretch/>
        </p:blipFill>
        <p:spPr>
          <a:xfrm>
            <a:off x="0" y="0"/>
            <a:ext cx="3658489" cy="2657475"/>
          </a:xfrm>
          <a:prstGeom prst="rect">
            <a:avLst/>
          </a:prstGeom>
          <a:noFill/>
          <a:ln>
            <a:noFill/>
          </a:ln>
        </p:spPr>
      </p:pic>
      <p:pic>
        <p:nvPicPr>
          <p:cNvPr id="88" name="Google Shape;88;p21"/>
          <p:cNvPicPr preferRelativeResize="0"/>
          <p:nvPr/>
        </p:nvPicPr>
        <p:blipFill rotWithShape="1">
          <a:blip r:embed="rId4">
            <a:alphaModFix/>
          </a:blip>
          <a:srcRect b="0" l="0" r="0" t="0"/>
          <a:stretch/>
        </p:blipFill>
        <p:spPr>
          <a:xfrm>
            <a:off x="32806" y="2736495"/>
            <a:ext cx="3740525" cy="2160527"/>
          </a:xfrm>
          <a:prstGeom prst="rect">
            <a:avLst/>
          </a:prstGeom>
          <a:noFill/>
          <a:ln>
            <a:noFill/>
          </a:ln>
        </p:spPr>
      </p:pic>
      <p:pic>
        <p:nvPicPr>
          <p:cNvPr id="89" name="Google Shape;89;p21"/>
          <p:cNvPicPr preferRelativeResize="0"/>
          <p:nvPr/>
        </p:nvPicPr>
        <p:blipFill rotWithShape="1">
          <a:blip r:embed="rId5">
            <a:alphaModFix/>
          </a:blip>
          <a:srcRect b="0" l="0" r="0" t="0"/>
          <a:stretch/>
        </p:blipFill>
        <p:spPr>
          <a:xfrm>
            <a:off x="7221317" y="254895"/>
            <a:ext cx="1479629" cy="484599"/>
          </a:xfrm>
          <a:prstGeom prst="rect">
            <a:avLst/>
          </a:prstGeom>
          <a:noFill/>
          <a:ln>
            <a:noFill/>
          </a:ln>
        </p:spPr>
      </p:pic>
      <p:sp>
        <p:nvSpPr>
          <p:cNvPr id="90" name="Google Shape;90;p21"/>
          <p:cNvSpPr txBox="1"/>
          <p:nvPr/>
        </p:nvSpPr>
        <p:spPr>
          <a:xfrm>
            <a:off x="4070793" y="803594"/>
            <a:ext cx="3890338" cy="40934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३. निम्नलिखित प्रश्नों के उत्तर लिखिए।</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 युधिष्ठिर ने स्वर्ग जाने से मना क्यों कर दिया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 युधिष्ठिर के अच्छे कार्यों से प्रभावित हो कर देवताओं ने उन्हें स्वर्ग ले जाना चाहते थे। परंतु युधिष्ठिर अपने साथी कुत्ते को भी लेना चाहते थे। स्वर्ग केवल मनुष्यों के लिए हैं. जानवरों के लिए नहीं था। जब देवताओं ने कुत्ते को स्वर्ग जाने की मना कर दिए तब युधिष्ठिर ने स्वर्ग जाने से मना कर दिया।</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2"/>
          <p:cNvSpPr txBox="1"/>
          <p:nvPr/>
        </p:nvSpPr>
        <p:spPr>
          <a:xfrm>
            <a:off x="2822200" y="1825775"/>
            <a:ext cx="3120775" cy="113877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800" u="none" cap="none" strike="noStrike">
                <a:solidFill>
                  <a:srgbClr val="000000"/>
                </a:solidFill>
                <a:latin typeface="Arial"/>
                <a:ea typeface="Arial"/>
                <a:cs typeface="Arial"/>
                <a:sym typeface="Arial"/>
              </a:rPr>
              <a:t>गृहकार्य</a:t>
            </a:r>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p:txBody>
      </p:sp>
      <p:pic>
        <p:nvPicPr>
          <p:cNvPr id="96" name="Google Shape;96;p22"/>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
        <p:nvSpPr>
          <p:cNvPr id="97" name="Google Shape;97;p22"/>
          <p:cNvSpPr txBox="1"/>
          <p:nvPr/>
        </p:nvSpPr>
        <p:spPr>
          <a:xfrm flipH="1">
            <a:off x="2161892" y="2393968"/>
            <a:ext cx="8923362" cy="150810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p:txBody>
      </p:sp>
      <p:sp>
        <p:nvSpPr>
          <p:cNvPr id="98" name="Google Shape;98;p22"/>
          <p:cNvSpPr txBox="1"/>
          <p:nvPr/>
        </p:nvSpPr>
        <p:spPr>
          <a:xfrm>
            <a:off x="2418505" y="2656771"/>
            <a:ext cx="5490637" cy="181588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800" u="none" cap="none" strike="noStrike">
                <a:solidFill>
                  <a:srgbClr val="000000"/>
                </a:solidFill>
                <a:latin typeface="Arial"/>
                <a:ea typeface="Arial"/>
                <a:cs typeface="Arial"/>
                <a:sym typeface="Arial"/>
              </a:rPr>
              <a:t>पालतू जानवरों की एक सूची तैयार कीजिए और पता लगाइये की घर में इन जानवरों के साथ किस प्रकार की सावधानी बरतनी चाहिए</a:t>
            </a:r>
            <a:endParaRPr b="0" i="0" sz="28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3"/>
          <p:cNvSpPr txBox="1"/>
          <p:nvPr/>
        </p:nvSpPr>
        <p:spPr>
          <a:xfrm>
            <a:off x="1215976" y="1581089"/>
            <a:ext cx="8688300" cy="249358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प्रतिफल</a:t>
            </a:r>
            <a:endParaRPr/>
          </a:p>
          <a:p>
            <a:pPr indent="0" lvl="0" marL="0" marR="0" rtl="0" algn="l">
              <a:lnSpc>
                <a:spcPct val="100000"/>
              </a:lnSpc>
              <a:spcBef>
                <a:spcPts val="0"/>
              </a:spcBef>
              <a:spcAft>
                <a:spcPts val="0"/>
              </a:spcAft>
              <a:buClr>
                <a:srgbClr val="000000"/>
              </a:buClr>
              <a:buSzPts val="2200"/>
              <a:buFont typeface="Arial"/>
              <a:buNone/>
            </a:pPr>
            <a:r>
              <a:t/>
            </a:r>
            <a:endParaRPr b="1"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chemeClr val="dk1"/>
                </a:solidFill>
                <a:latin typeface="Arial"/>
                <a:ea typeface="Arial"/>
                <a:cs typeface="Arial"/>
                <a:sym typeface="Arial"/>
              </a:rPr>
              <a:t>बच्चें</a:t>
            </a:r>
            <a:r>
              <a:rPr b="1" i="0" lang="en" sz="2000" u="none" cap="none" strike="noStrike">
                <a:solidFill>
                  <a:srgbClr val="C00000"/>
                </a:solidFill>
                <a:latin typeface="Arial"/>
                <a:ea typeface="Arial"/>
                <a:cs typeface="Arial"/>
                <a:sym typeface="Arial"/>
              </a:rPr>
              <a:t> </a:t>
            </a:r>
            <a:r>
              <a:rPr b="1" i="0" lang="en" sz="2000" u="none" cap="none" strike="noStrike">
                <a:solidFill>
                  <a:schemeClr val="dk1"/>
                </a:solidFill>
                <a:latin typeface="Arial"/>
                <a:ea typeface="Arial"/>
                <a:cs typeface="Arial"/>
                <a:sym typeface="Arial"/>
              </a:rPr>
              <a:t>लिखित प्रश्नोत्तर की जानकारी लिए।</a:t>
            </a:r>
            <a:endParaRPr b="1" i="0" sz="2000" u="none" cap="none" strike="noStrike">
              <a:solidFill>
                <a:schemeClr val="dk1"/>
              </a:solidFill>
              <a:latin typeface="Arial"/>
              <a:ea typeface="Arial"/>
              <a:cs typeface="Arial"/>
              <a:sym typeface="Arial"/>
            </a:endParaRPr>
          </a:p>
        </p:txBody>
      </p:sp>
      <p:pic>
        <p:nvPicPr>
          <p:cNvPr id="104" name="Google Shape;104;p23"/>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6"/>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10" name="Google Shape;110;p6"/>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