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330" r:id="rId4"/>
    <p:sldId id="329" r:id="rId5"/>
    <p:sldId id="327" r:id="rId6"/>
    <p:sldId id="332" r:id="rId7"/>
    <p:sldId id="328" r:id="rId8"/>
    <p:sldId id="331" r:id="rId9"/>
    <p:sldId id="326" r:id="rId10"/>
    <p:sldId id="314" r:id="rId11"/>
    <p:sldId id="261"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0" roundtripDataSignature="AMtx7mhdOl2j4uXIWgLbyw5kSfsqfoWjc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76" y="-6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notesMaster" Target="notesMasters/notesMaster1.xml" /><Relationship Id="rId3" Type="http://schemas.openxmlformats.org/officeDocument/2006/relationships/slide" Target="slides/slide2.xml" /><Relationship Id="rId42"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2" Type="http://schemas.openxmlformats.org/officeDocument/2006/relationships/slide" Target="slides/slide1.xml" /><Relationship Id="rId41"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40" Type="http://customschemas.google.com/relationships/presentationmetadata" Target="metadata" /><Relationship Id="rId5" Type="http://schemas.openxmlformats.org/officeDocument/2006/relationships/slide" Target="slides/slide4.xml" /><Relationship Id="rId10" Type="http://schemas.openxmlformats.org/officeDocument/2006/relationships/slide" Target="slides/slide9.xml" /><Relationship Id="rId44"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43"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9" name="Google Shape;59;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7" name="Google Shape;87;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8"/>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8"/>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7"/>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9"/>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1"/>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1"/>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3"/>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3"/>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4"/>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5"/>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5"/>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5"/>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6"/>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xml" /><Relationship Id="rId1" Type="http://schemas.openxmlformats.org/officeDocument/2006/relationships/slideLayout" Target="../slideLayouts/slideLayout1.xml" /><Relationship Id="rId5" Type="http://schemas.openxmlformats.org/officeDocument/2006/relationships/image" Target="../media/image3.jpeg" /><Relationship Id="rId4" Type="http://schemas.openxmlformats.org/officeDocument/2006/relationships/image" Target="../media/image2.jpeg" /></Relationships>
</file>

<file path=ppt/slides/_rels/slide10.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image" Target="../media/image2.jpeg" /><Relationship Id="rId1" Type="http://schemas.openxmlformats.org/officeDocument/2006/relationships/slideLayout" Target="../slideLayouts/slideLayout4.xml" /></Relationships>
</file>

<file path=ppt/slides/_rels/slide11.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3.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2.xml" /><Relationship Id="rId1" Type="http://schemas.openxmlformats.org/officeDocument/2006/relationships/slideLayout" Target="../slideLayouts/slideLayout1.xml" /><Relationship Id="rId4" Type="http://schemas.openxmlformats.org/officeDocument/2006/relationships/image" Target="../media/image4.jpeg" /></Relationships>
</file>

<file path=ppt/slides/_rels/slide3.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image" Target="../media/image2.jpeg" /><Relationship Id="rId1" Type="http://schemas.openxmlformats.org/officeDocument/2006/relationships/slideLayout" Target="../slideLayouts/slideLayout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
          <p:cNvPicPr preferRelativeResize="0"/>
          <p:nvPr/>
        </p:nvPicPr>
        <p:blipFill rotWithShape="1">
          <a:blip r:embed="rId4">
            <a:alphaModFix/>
          </a:blip>
          <a:srcRect/>
          <a:stretch/>
        </p:blipFill>
        <p:spPr>
          <a:xfrm>
            <a:off x="7904900" y="105700"/>
            <a:ext cx="1170475" cy="1170475"/>
          </a:xfrm>
          <a:prstGeom prst="rect">
            <a:avLst/>
          </a:prstGeom>
          <a:noFill/>
          <a:ln>
            <a:noFill/>
          </a:ln>
        </p:spPr>
      </p:pic>
      <p:pic>
        <p:nvPicPr>
          <p:cNvPr id="2" name="Picture 1" descr="maxresdefault.jpg">
            <a:extLst>
              <a:ext uri="{FF2B5EF4-FFF2-40B4-BE49-F238E27FC236}">
                <a16:creationId xmlns:a16="http://schemas.microsoft.com/office/drawing/2014/main" id="{12C69DAF-698D-674E-A7E8-165088E73E2F}"/>
              </a:ext>
            </a:extLst>
          </p:cNvPr>
          <p:cNvPicPr>
            <a:picLocks noChangeAspect="1"/>
          </p:cNvPicPr>
          <p:nvPr/>
        </p:nvPicPr>
        <p:blipFill>
          <a:blip r:embed="rId5"/>
          <a:stretch>
            <a:fillRect/>
          </a:stretch>
        </p:blipFill>
        <p:spPr>
          <a:xfrm>
            <a:off x="631663" y="699971"/>
            <a:ext cx="3772189" cy="3350145"/>
          </a:xfrm>
          <a:prstGeom prst="rect">
            <a:avLst/>
          </a:prstGeom>
          <a:ln>
            <a:noFill/>
          </a:ln>
          <a:effectLst>
            <a:softEdge rad="112500"/>
          </a:effectLst>
        </p:spPr>
      </p:pic>
      <p:sp>
        <p:nvSpPr>
          <p:cNvPr id="3" name="Google Shape;58;p13">
            <a:extLst>
              <a:ext uri="{FF2B5EF4-FFF2-40B4-BE49-F238E27FC236}">
                <a16:creationId xmlns:a16="http://schemas.microsoft.com/office/drawing/2014/main" id="{141576E3-BB54-784E-812D-7754896FA8E6}"/>
              </a:ext>
            </a:extLst>
          </p:cNvPr>
          <p:cNvSpPr txBox="1"/>
          <p:nvPr/>
        </p:nvSpPr>
        <p:spPr>
          <a:xfrm>
            <a:off x="4740149" y="1930997"/>
            <a:ext cx="4419569" cy="2119119"/>
          </a:xfrm>
          <a:prstGeom prst="rect">
            <a:avLst/>
          </a:prstGeom>
          <a:noFill/>
          <a:ln>
            <a:noFill/>
          </a:ln>
        </p:spPr>
        <p:txBody>
          <a:bodyPr spcFirstLastPara="1" wrap="square" lIns="91425" tIns="91425" rIns="91425" bIns="91425" anchor="t" anchorCtr="0">
            <a:noAutofit/>
          </a:bodyPr>
          <a:lstStyle/>
          <a:p>
            <a:pPr lvl="0">
              <a:buSzPts val="1400"/>
            </a:pPr>
            <a:r>
              <a:rPr lang="en" sz="1400" b="1" i="0" u="none" strike="noStrike" cap="none" dirty="0">
                <a:solidFill>
                  <a:srgbClr val="000000"/>
                </a:solidFill>
                <a:latin typeface="Arial"/>
                <a:ea typeface="Arial"/>
                <a:cs typeface="Arial"/>
                <a:sym typeface="Arial"/>
              </a:rPr>
              <a:t>CLASS: </a:t>
            </a:r>
            <a:r>
              <a:rPr lang="en-IN" sz="1400" b="1" i="0" u="none" strike="noStrike" cap="none" dirty="0">
                <a:solidFill>
                  <a:srgbClr val="000000"/>
                </a:solidFill>
                <a:latin typeface="Arial"/>
                <a:ea typeface="Arial"/>
                <a:cs typeface="Arial"/>
                <a:sym typeface="Arial"/>
              </a:rPr>
              <a:t>IV</a:t>
            </a:r>
            <a:endParaRPr lang="en" b="1" dirty="0"/>
          </a:p>
          <a:p>
            <a:pPr lvl="0">
              <a:buSzPts val="1400"/>
            </a:pPr>
            <a:r>
              <a:rPr lang="en" b="1" dirty="0"/>
              <a:t>SESSION NO : </a:t>
            </a:r>
            <a:r>
              <a:rPr lang="en-US" b="1" dirty="0"/>
              <a:t>8</a:t>
            </a:r>
            <a:endParaRPr lang="en" b="1" dirty="0"/>
          </a:p>
          <a:p>
            <a:pPr lvl="0">
              <a:buSzPts val="1400"/>
            </a:pPr>
            <a:r>
              <a:rPr lang="en" sz="1400" b="1" i="0" u="none" strike="noStrike" cap="none" dirty="0">
                <a:solidFill>
                  <a:srgbClr val="000000"/>
                </a:solidFill>
                <a:latin typeface="Arial"/>
                <a:ea typeface="Arial"/>
                <a:cs typeface="Arial"/>
                <a:sym typeface="Arial"/>
              </a:rPr>
              <a:t>SUBJECT :</a:t>
            </a:r>
            <a:r>
              <a:rPr lang="en" b="1" dirty="0"/>
              <a:t> (HINDI)</a:t>
            </a:r>
            <a:endParaRPr sz="1400" b="1" i="0" u="none" strike="noStrike" cap="none">
              <a:solidFill>
                <a:srgbClr val="000000"/>
              </a:solidFill>
              <a:latin typeface="Arial"/>
              <a:ea typeface="Arial"/>
              <a:cs typeface="Arial"/>
              <a:sym typeface="Arial"/>
            </a:endParaRPr>
          </a:p>
          <a:p>
            <a:pPr lvl="0">
              <a:buSzPts val="1400"/>
            </a:pPr>
            <a:r>
              <a:rPr lang="en" sz="1400" b="1" i="0" u="none" strike="noStrike" cap="none" dirty="0">
                <a:solidFill>
                  <a:srgbClr val="000000"/>
                </a:solidFill>
                <a:latin typeface="Arial"/>
                <a:ea typeface="Arial"/>
                <a:cs typeface="Arial"/>
                <a:sym typeface="Arial"/>
              </a:rPr>
              <a:t>CHAPTER NUMB</a:t>
            </a:r>
            <a:r>
              <a:rPr lang="en" sz="1400" b="1" i="0" u="none" strike="noStrike" cap="none" dirty="0">
                <a:solidFill>
                  <a:schemeClr val="tx1"/>
                </a:solidFill>
                <a:latin typeface="Arial"/>
                <a:ea typeface="Arial"/>
                <a:cs typeface="Arial"/>
                <a:sym typeface="Arial"/>
              </a:rPr>
              <a:t>ER:</a:t>
            </a:r>
            <a:r>
              <a:rPr lang="hi-IN" b="1" dirty="0">
                <a:solidFill>
                  <a:schemeClr val="tx1"/>
                </a:solidFill>
              </a:rPr>
              <a:t> </a:t>
            </a:r>
            <a:r>
              <a:rPr lang="en-US" b="1" dirty="0">
                <a:solidFill>
                  <a:schemeClr val="tx1"/>
                </a:solidFill>
              </a:rPr>
              <a:t>18</a:t>
            </a:r>
          </a:p>
          <a:p>
            <a:pPr lvl="0">
              <a:buSzPts val="1400"/>
            </a:pPr>
            <a:r>
              <a:rPr lang="en" sz="1400" b="1" i="0" u="none" strike="noStrike" cap="none" dirty="0">
                <a:solidFill>
                  <a:schemeClr val="tx1"/>
                </a:solidFill>
                <a:latin typeface="Arial"/>
                <a:ea typeface="Arial"/>
                <a:cs typeface="Arial"/>
                <a:sym typeface="Arial"/>
              </a:rPr>
              <a:t>TOPIC</a:t>
            </a:r>
            <a:r>
              <a:rPr lang="en-IN" sz="1400" b="1" i="0" u="none" strike="noStrike" cap="none" dirty="0">
                <a:solidFill>
                  <a:schemeClr val="tx1"/>
                </a:solidFill>
                <a:latin typeface="Arial"/>
                <a:ea typeface="Arial"/>
                <a:cs typeface="Arial"/>
                <a:sym typeface="Arial"/>
              </a:rPr>
              <a:t>:</a:t>
            </a:r>
            <a:r>
              <a:rPr lang="en-US" sz="1400" b="1" i="0" u="none" strike="noStrike" cap="none" dirty="0">
                <a:solidFill>
                  <a:schemeClr val="tx1"/>
                </a:solidFill>
                <a:latin typeface="Arial"/>
                <a:ea typeface="Arial"/>
                <a:cs typeface="Arial"/>
                <a:sym typeface="Arial"/>
              </a:rPr>
              <a:t> अनुच्छेद लेखन</a:t>
            </a:r>
          </a:p>
          <a:p>
            <a:pPr lvl="0">
              <a:buSzPts val="1400"/>
            </a:pPr>
            <a:r>
              <a:rPr lang="en-US" b="1" dirty="0">
                <a:solidFill>
                  <a:schemeClr val="tx1"/>
                </a:solidFill>
              </a:rPr>
              <a:t>SUB TOPIC:</a:t>
            </a:r>
            <a:r>
              <a:rPr lang="en-IN" b="1" dirty="0">
                <a:solidFill>
                  <a:schemeClr val="tx1"/>
                </a:solidFill>
              </a:rPr>
              <a:t> </a:t>
            </a:r>
            <a:r>
              <a:rPr lang="en-US" b="1" dirty="0">
                <a:solidFill>
                  <a:schemeClr val="tx1"/>
                </a:solidFill>
              </a:rPr>
              <a:t>बिजली बचाओ, उन्नति लाओ</a:t>
            </a:r>
          </a:p>
          <a:p>
            <a:pPr>
              <a:buSzPts val="1400"/>
            </a:pPr>
            <a:endParaRPr lang="en-US" b="1" dirty="0">
              <a:solidFill>
                <a:schemeClr val="tx1"/>
              </a:solidFill>
            </a:endParaRPr>
          </a:p>
          <a:p>
            <a:pPr>
              <a:buSzPts val="1400"/>
            </a:pPr>
            <a:endParaRPr lang="en-US" b="1" dirty="0"/>
          </a:p>
          <a:p>
            <a:pPr lvl="0">
              <a:buSzPts val="1400"/>
            </a:pPr>
            <a:endParaRPr sz="1400" b="1" i="0" u="none" strike="noStrike" cap="none">
              <a:solidFill>
                <a:srgbClr val="000000"/>
              </a:solidFill>
              <a:latin typeface="Arial"/>
              <a:ea typeface="Arial"/>
              <a:cs typeface="Arial"/>
              <a:sym typeface="Arial"/>
            </a:endParaRPr>
          </a:p>
        </p:txBody>
      </p:sp>
      <p:sp>
        <p:nvSpPr>
          <p:cNvPr id="4" name="TextBox 3">
            <a:extLst>
              <a:ext uri="{FF2B5EF4-FFF2-40B4-BE49-F238E27FC236}">
                <a16:creationId xmlns:a16="http://schemas.microsoft.com/office/drawing/2014/main" id="{3829EE75-A3A3-5A43-BC23-D7B57A600850}"/>
              </a:ext>
            </a:extLst>
          </p:cNvPr>
          <p:cNvSpPr txBox="1"/>
          <p:nvPr/>
        </p:nvSpPr>
        <p:spPr>
          <a:xfrm>
            <a:off x="2793682" y="368234"/>
            <a:ext cx="5905230" cy="1815882"/>
          </a:xfrm>
          <a:prstGeom prst="rect">
            <a:avLst/>
          </a:prstGeom>
          <a:noFill/>
        </p:spPr>
        <p:txBody>
          <a:bodyPr wrap="square">
            <a:spAutoFit/>
          </a:bodyPr>
          <a:lstStyle/>
          <a:p>
            <a:r>
              <a:rPr lang="hi-IN" sz="2800" b="1" dirty="0">
                <a:solidFill>
                  <a:srgbClr val="FF0000"/>
                </a:solidFill>
                <a:latin typeface="Calibri" panose="020F0502020204030204" pitchFamily="34" charset="0"/>
              </a:rPr>
              <a:t>     </a:t>
            </a:r>
            <a:r>
              <a:rPr lang="en-US" sz="2800" b="1" dirty="0">
                <a:solidFill>
                  <a:srgbClr val="FF0000"/>
                </a:solidFill>
                <a:latin typeface="Calibri" panose="020F0502020204030204" pitchFamily="34" charset="0"/>
              </a:rPr>
              <a:t>       </a:t>
            </a:r>
            <a:r>
              <a:rPr lang="hi-IN" sz="3200" b="1" dirty="0">
                <a:solidFill>
                  <a:srgbClr val="FF0000"/>
                </a:solidFill>
                <a:latin typeface="+mj-lt"/>
              </a:rPr>
              <a:t>पाठ- </a:t>
            </a:r>
            <a:r>
              <a:rPr lang="en-US" sz="3200" b="1" dirty="0">
                <a:solidFill>
                  <a:srgbClr val="FF0000"/>
                </a:solidFill>
                <a:latin typeface="+mj-lt"/>
              </a:rPr>
              <a:t>18 अनुच्छेद लेखन</a:t>
            </a:r>
            <a:r>
              <a:rPr lang="en-IN" sz="2400" b="1" dirty="0">
                <a:latin typeface="+mj-lt"/>
              </a:rPr>
              <a:t>        </a:t>
            </a:r>
            <a:r>
              <a:rPr lang="hi-IN" sz="2400" b="1" dirty="0">
                <a:latin typeface="+mj-lt"/>
              </a:rPr>
              <a:t>    </a:t>
            </a:r>
            <a:endParaRPr lang="en-US" sz="2400" b="1" dirty="0">
              <a:latin typeface="+mj-lt"/>
            </a:endParaRPr>
          </a:p>
          <a:p>
            <a:r>
              <a:rPr lang="en-US" sz="2400" b="1" i="0" u="none" strike="noStrike" dirty="0">
                <a:solidFill>
                  <a:schemeClr val="tx1"/>
                </a:solidFill>
                <a:effectLst/>
                <a:latin typeface="+mj-lt"/>
              </a:rPr>
              <a:t>             बिजली बचाओ, उन्नति लाओ</a:t>
            </a:r>
            <a:r>
              <a:rPr lang="en-IN" sz="2800" b="1" i="0" u="none" strike="noStrike" dirty="0">
                <a:solidFill>
                  <a:schemeClr val="tx1"/>
                </a:solidFill>
                <a:effectLst/>
                <a:latin typeface="Calibri" panose="020F0502020204030204" pitchFamily="34" charset="0"/>
              </a:rPr>
              <a:t>
</a:t>
            </a:r>
          </a:p>
          <a:p>
            <a:pPr rtl="0">
              <a:spcBef>
                <a:spcPts val="0"/>
              </a:spcBef>
              <a:spcAft>
                <a:spcPts val="0"/>
              </a:spcAft>
            </a:pPr>
            <a:endParaRPr lang="hi-IN" sz="2400" b="1" dirty="0">
              <a:solidFill>
                <a:srgbClr val="FF0000"/>
              </a:solidFill>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7689C-05F7-1E4D-9AF9-0C49960F6EE4}"/>
              </a:ext>
            </a:extLst>
          </p:cNvPr>
          <p:cNvSpPr>
            <a:spLocks noGrp="1"/>
          </p:cNvSpPr>
          <p:nvPr>
            <p:ph type="title"/>
          </p:nvPr>
        </p:nvSpPr>
        <p:spPr/>
        <p:txBody>
          <a:bodyPr/>
          <a:lstStyle/>
          <a:p>
            <a:endParaRPr lang="en-US"/>
          </a:p>
        </p:txBody>
      </p:sp>
      <p:sp>
        <p:nvSpPr>
          <p:cNvPr id="4" name="Text Placeholder 3">
            <a:extLst>
              <a:ext uri="{FF2B5EF4-FFF2-40B4-BE49-F238E27FC236}">
                <a16:creationId xmlns:a16="http://schemas.microsoft.com/office/drawing/2014/main" id="{3490628F-F85A-8345-9957-9854C8C5D82D}"/>
              </a:ext>
            </a:extLst>
          </p:cNvPr>
          <p:cNvSpPr>
            <a:spLocks noGrp="1"/>
          </p:cNvSpPr>
          <p:nvPr>
            <p:ph type="body" idx="2"/>
          </p:nvPr>
        </p:nvSpPr>
        <p:spPr/>
        <p:txBody>
          <a:bodyPr/>
          <a:lstStyle/>
          <a:p>
            <a:endParaRPr lang="en-US"/>
          </a:p>
        </p:txBody>
      </p:sp>
      <p:pic>
        <p:nvPicPr>
          <p:cNvPr id="3" name="Google Shape;89;p6">
            <a:extLst>
              <a:ext uri="{FF2B5EF4-FFF2-40B4-BE49-F238E27FC236}">
                <a16:creationId xmlns:a16="http://schemas.microsoft.com/office/drawing/2014/main" id="{37D5BCE0-BB63-1F41-9DC3-5C199CACCDF2}"/>
              </a:ext>
            </a:extLst>
          </p:cNvPr>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8" name="Text Placeholder 7">
            <a:extLst>
              <a:ext uri="{FF2B5EF4-FFF2-40B4-BE49-F238E27FC236}">
                <a16:creationId xmlns:a16="http://schemas.microsoft.com/office/drawing/2014/main" id="{433D9BFA-C839-B046-AD43-B104D4CCF391}"/>
              </a:ext>
            </a:extLst>
          </p:cNvPr>
          <p:cNvSpPr>
            <a:spLocks noGrp="1"/>
          </p:cNvSpPr>
          <p:nvPr>
            <p:ph type="body" idx="1"/>
          </p:nvPr>
        </p:nvSpPr>
        <p:spPr/>
        <p:txBody>
          <a:bodyPr/>
          <a:lstStyle/>
          <a:p>
            <a:endParaRPr lang="en-US"/>
          </a:p>
        </p:txBody>
      </p:sp>
      <p:pic>
        <p:nvPicPr>
          <p:cNvPr id="9" name="Picture 7">
            <a:extLst>
              <a:ext uri="{FF2B5EF4-FFF2-40B4-BE49-F238E27FC236}">
                <a16:creationId xmlns:a16="http://schemas.microsoft.com/office/drawing/2014/main" id="{2AE218DA-0B2E-A944-BFA2-8666822089EC}"/>
              </a:ext>
            </a:extLst>
          </p:cNvPr>
          <p:cNvPicPr>
            <a:picLocks noChangeAspect="1"/>
          </p:cNvPicPr>
          <p:nvPr/>
        </p:nvPicPr>
        <p:blipFill>
          <a:blip r:embed="rId3"/>
          <a:stretch>
            <a:fillRect/>
          </a:stretch>
        </p:blipFill>
        <p:spPr>
          <a:xfrm>
            <a:off x="71173" y="140024"/>
            <a:ext cx="8976743" cy="4937653"/>
          </a:xfrm>
          <a:prstGeom prst="rect">
            <a:avLst/>
          </a:prstGeom>
        </p:spPr>
      </p:pic>
      <p:sp>
        <p:nvSpPr>
          <p:cNvPr id="10" name="Google Shape;83;p5">
            <a:extLst>
              <a:ext uri="{FF2B5EF4-FFF2-40B4-BE49-F238E27FC236}">
                <a16:creationId xmlns:a16="http://schemas.microsoft.com/office/drawing/2014/main" id="{AFBAB2DB-2199-E046-925B-694EF672F38A}"/>
              </a:ext>
            </a:extLst>
          </p:cNvPr>
          <p:cNvSpPr txBox="1"/>
          <p:nvPr/>
        </p:nvSpPr>
        <p:spPr>
          <a:xfrm>
            <a:off x="1573226" y="1122286"/>
            <a:ext cx="8688300" cy="99066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000" b="1">
                <a:solidFill>
                  <a:srgbClr val="C00000"/>
                </a:solidFill>
              </a:rPr>
              <a:t>शिक्षण प्रतिफल</a:t>
            </a:r>
            <a:endParaRPr sz="2000" b="1">
              <a:solidFill>
                <a:srgbClr val="C00000"/>
              </a:solidFill>
            </a:endParaRPr>
          </a:p>
        </p:txBody>
      </p:sp>
      <p:sp>
        <p:nvSpPr>
          <p:cNvPr id="12" name="TextBox 11">
            <a:extLst>
              <a:ext uri="{FF2B5EF4-FFF2-40B4-BE49-F238E27FC236}">
                <a16:creationId xmlns:a16="http://schemas.microsoft.com/office/drawing/2014/main" id="{27498C82-113C-4341-8DC8-3ED7214CDE5F}"/>
              </a:ext>
            </a:extLst>
          </p:cNvPr>
          <p:cNvSpPr txBox="1"/>
          <p:nvPr/>
        </p:nvSpPr>
        <p:spPr>
          <a:xfrm>
            <a:off x="2027806" y="2199557"/>
            <a:ext cx="4307257" cy="830997"/>
          </a:xfrm>
          <a:prstGeom prst="rect">
            <a:avLst/>
          </a:prstGeom>
          <a:noFill/>
        </p:spPr>
        <p:txBody>
          <a:bodyPr wrap="square" rtlCol="0">
            <a:spAutoFit/>
          </a:bodyPr>
          <a:lstStyle/>
          <a:p>
            <a:pPr algn="l"/>
            <a:r>
              <a:rPr lang="en-US" sz="2400" b="1"/>
              <a:t>छात्र बिजली बचाना</a:t>
            </a:r>
            <a:r>
              <a:rPr lang="en-IN" sz="2400" b="1"/>
              <a:t> </a:t>
            </a:r>
            <a:r>
              <a:rPr lang="en-US" sz="2400" b="1"/>
              <a:t>-  के बारे में जानकारी प्राप्त किए</a:t>
            </a:r>
          </a:p>
        </p:txBody>
      </p:sp>
      <p:pic>
        <p:nvPicPr>
          <p:cNvPr id="18" name="Google Shape;89;p6">
            <a:extLst>
              <a:ext uri="{FF2B5EF4-FFF2-40B4-BE49-F238E27FC236}">
                <a16:creationId xmlns:a16="http://schemas.microsoft.com/office/drawing/2014/main" id="{E9BB4A25-C4B0-6442-B854-228087303164}"/>
              </a:ext>
            </a:extLst>
          </p:cNvPr>
          <p:cNvPicPr preferRelativeResize="0"/>
          <p:nvPr/>
        </p:nvPicPr>
        <p:blipFill rotWithShape="1">
          <a:blip r:embed="rId2">
            <a:alphaModFix/>
          </a:blip>
          <a:srcRect/>
          <a:stretch/>
        </p:blipFill>
        <p:spPr>
          <a:xfrm>
            <a:off x="7749002" y="4475025"/>
            <a:ext cx="782907" cy="668474"/>
          </a:xfrm>
          <a:prstGeom prst="rect">
            <a:avLst/>
          </a:prstGeom>
          <a:noFill/>
          <a:ln>
            <a:noFill/>
          </a:ln>
        </p:spPr>
      </p:pic>
    </p:spTree>
    <p:extLst>
      <p:ext uri="{BB962C8B-B14F-4D97-AF65-F5344CB8AC3E}">
        <p14:creationId xmlns:p14="http://schemas.microsoft.com/office/powerpoint/2010/main" val="825486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Google Shape;89;p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90" name="Google Shape;90;p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extBox 1">
            <a:extLst>
              <a:ext uri="{FF2B5EF4-FFF2-40B4-BE49-F238E27FC236}">
                <a16:creationId xmlns:a16="http://schemas.microsoft.com/office/drawing/2014/main" id="{99078204-D389-CF4A-B0B2-C2E324B1E8A2}"/>
              </a:ext>
            </a:extLst>
          </p:cNvPr>
          <p:cNvSpPr txBox="1"/>
          <p:nvPr/>
        </p:nvSpPr>
        <p:spPr>
          <a:xfrm>
            <a:off x="1097823" y="1742059"/>
            <a:ext cx="4384060" cy="369332"/>
          </a:xfrm>
          <a:prstGeom prst="rect">
            <a:avLst/>
          </a:prstGeom>
          <a:noFill/>
        </p:spPr>
        <p:txBody>
          <a:bodyPr wrap="square" rtlCol="0">
            <a:spAutoFit/>
          </a:bodyPr>
          <a:lstStyle/>
          <a:p>
            <a:pPr algn="l"/>
            <a:endParaRPr lang="en-US" sz="1800" b="1"/>
          </a:p>
        </p:txBody>
      </p:sp>
      <p:pic>
        <p:nvPicPr>
          <p:cNvPr id="3" name="Google Shape;89;p6">
            <a:extLst>
              <a:ext uri="{FF2B5EF4-FFF2-40B4-BE49-F238E27FC236}">
                <a16:creationId xmlns:a16="http://schemas.microsoft.com/office/drawing/2014/main" id="{2855A047-20EF-5F4A-A079-E0C625FDF6AA}"/>
              </a:ext>
            </a:extLst>
          </p:cNvPr>
          <p:cNvPicPr preferRelativeResize="0"/>
          <p:nvPr/>
        </p:nvPicPr>
        <p:blipFill rotWithShape="1">
          <a:blip r:embed="rId3">
            <a:alphaModFix/>
          </a:blip>
          <a:srcRect/>
          <a:stretch/>
        </p:blipFill>
        <p:spPr>
          <a:xfrm>
            <a:off x="7749002" y="4475025"/>
            <a:ext cx="782907" cy="668474"/>
          </a:xfrm>
          <a:prstGeom prst="rect">
            <a:avLst/>
          </a:prstGeom>
          <a:noFill/>
          <a:ln>
            <a:noFill/>
          </a:ln>
        </p:spPr>
      </p:pic>
      <p:pic>
        <p:nvPicPr>
          <p:cNvPr id="4" name="Picture 7">
            <a:extLst>
              <a:ext uri="{FF2B5EF4-FFF2-40B4-BE49-F238E27FC236}">
                <a16:creationId xmlns:a16="http://schemas.microsoft.com/office/drawing/2014/main" id="{8D7053AC-8934-584A-9F9E-9C33D91F7D12}"/>
              </a:ext>
            </a:extLst>
          </p:cNvPr>
          <p:cNvPicPr>
            <a:picLocks noChangeAspect="1"/>
          </p:cNvPicPr>
          <p:nvPr/>
        </p:nvPicPr>
        <p:blipFill>
          <a:blip r:embed="rId4"/>
          <a:stretch>
            <a:fillRect/>
          </a:stretch>
        </p:blipFill>
        <p:spPr>
          <a:xfrm>
            <a:off x="167257" y="102923"/>
            <a:ext cx="8976743" cy="4937653"/>
          </a:xfrm>
          <a:prstGeom prst="rect">
            <a:avLst/>
          </a:prstGeom>
        </p:spPr>
      </p:pic>
      <p:sp>
        <p:nvSpPr>
          <p:cNvPr id="8" name="Google Shape;62;p2">
            <a:extLst>
              <a:ext uri="{FF2B5EF4-FFF2-40B4-BE49-F238E27FC236}">
                <a16:creationId xmlns:a16="http://schemas.microsoft.com/office/drawing/2014/main" id="{15A5378E-B59E-BE42-9BD7-00EC93E349B2}"/>
              </a:ext>
            </a:extLst>
          </p:cNvPr>
          <p:cNvSpPr txBox="1"/>
          <p:nvPr/>
        </p:nvSpPr>
        <p:spPr>
          <a:xfrm>
            <a:off x="1688079" y="1508074"/>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000" b="1" i="0" u="none" strike="noStrike" cap="none">
                <a:solidFill>
                  <a:srgbClr val="C00000"/>
                </a:solidFill>
                <a:latin typeface="Arial"/>
                <a:ea typeface="Arial"/>
                <a:cs typeface="Arial"/>
                <a:sym typeface="Arial"/>
              </a:rPr>
              <a:t>शिक्षण उद्देश्य</a:t>
            </a:r>
            <a:endParaRPr sz="2000" b="1" i="0" u="none" strike="noStrike" cap="none">
              <a:solidFill>
                <a:srgbClr val="C00000"/>
              </a:solidFill>
              <a:latin typeface="Arial"/>
              <a:ea typeface="Arial"/>
              <a:cs typeface="Arial"/>
              <a:sym typeface="Arial"/>
            </a:endParaRPr>
          </a:p>
        </p:txBody>
      </p:sp>
      <p:sp>
        <p:nvSpPr>
          <p:cNvPr id="9" name="TextBox 8">
            <a:extLst>
              <a:ext uri="{FF2B5EF4-FFF2-40B4-BE49-F238E27FC236}">
                <a16:creationId xmlns:a16="http://schemas.microsoft.com/office/drawing/2014/main" id="{1ECE091D-CA8F-1741-B13C-61ED7E149AF3}"/>
              </a:ext>
            </a:extLst>
          </p:cNvPr>
          <p:cNvSpPr txBox="1"/>
          <p:nvPr/>
        </p:nvSpPr>
        <p:spPr>
          <a:xfrm>
            <a:off x="1541065" y="2424783"/>
            <a:ext cx="4892762" cy="1200329"/>
          </a:xfrm>
          <a:prstGeom prst="rect">
            <a:avLst/>
          </a:prstGeom>
          <a:noFill/>
        </p:spPr>
        <p:txBody>
          <a:bodyPr wrap="square">
            <a:spAutoFit/>
          </a:bodyPr>
          <a:lstStyle/>
          <a:p>
            <a:r>
              <a:rPr lang="en-US" sz="2400" b="1"/>
              <a:t>इस अनुच्छेद लेखन के माध्यम से विद्यार्थियों ने  बिजली बचाकर देश की उन्नति करेंगे बारे में</a:t>
            </a:r>
            <a:r>
              <a:rPr lang="en-IN" sz="2400" b="1"/>
              <a:t> </a:t>
            </a:r>
            <a:r>
              <a:rPr lang="en-US" sz="2400" b="1"/>
              <a:t> ज्ञान प्राप्त करेंगे</a:t>
            </a:r>
          </a:p>
        </p:txBody>
      </p:sp>
      <p:pic>
        <p:nvPicPr>
          <p:cNvPr id="5" name="Google Shape;89;p6">
            <a:extLst>
              <a:ext uri="{FF2B5EF4-FFF2-40B4-BE49-F238E27FC236}">
                <a16:creationId xmlns:a16="http://schemas.microsoft.com/office/drawing/2014/main" id="{65A6BA67-9C39-7C46-B1AC-80C288741FC2}"/>
              </a:ext>
            </a:extLst>
          </p:cNvPr>
          <p:cNvPicPr preferRelativeResize="0"/>
          <p:nvPr/>
        </p:nvPicPr>
        <p:blipFill rotWithShape="1">
          <a:blip r:embed="rId3">
            <a:alphaModFix/>
          </a:blip>
          <a:srcRect/>
          <a:stretch/>
        </p:blipFill>
        <p:spPr>
          <a:xfrm>
            <a:off x="8210550" y="4199975"/>
            <a:ext cx="925650" cy="9256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D865B-8995-C549-9864-3B2D73CAEA56}"/>
              </a:ext>
            </a:extLst>
          </p:cNvPr>
          <p:cNvSpPr>
            <a:spLocks noGrp="1"/>
          </p:cNvSpPr>
          <p:nvPr>
            <p:ph type="title"/>
          </p:nvPr>
        </p:nvSpPr>
        <p:spPr/>
        <p:txBody>
          <a:bodyPr/>
          <a:lstStyle/>
          <a:p>
            <a:endParaRPr lang="en-US"/>
          </a:p>
        </p:txBody>
      </p:sp>
      <p:pic>
        <p:nvPicPr>
          <p:cNvPr id="4" name="Picture 7">
            <a:extLst>
              <a:ext uri="{FF2B5EF4-FFF2-40B4-BE49-F238E27FC236}">
                <a16:creationId xmlns:a16="http://schemas.microsoft.com/office/drawing/2014/main" id="{C08A43A1-AD0F-524A-8B72-FD7F64F188F5}"/>
              </a:ext>
            </a:extLst>
          </p:cNvPr>
          <p:cNvPicPr>
            <a:picLocks noChangeAspect="1"/>
          </p:cNvPicPr>
          <p:nvPr/>
        </p:nvPicPr>
        <p:blipFill>
          <a:blip r:embed="rId2"/>
          <a:stretch>
            <a:fillRect/>
          </a:stretch>
        </p:blipFill>
        <p:spPr>
          <a:xfrm>
            <a:off x="167257" y="102923"/>
            <a:ext cx="8976743" cy="4937653"/>
          </a:xfrm>
          <a:prstGeom prst="rect">
            <a:avLst/>
          </a:prstGeom>
        </p:spPr>
      </p:pic>
      <p:sp>
        <p:nvSpPr>
          <p:cNvPr id="5" name="TextBox 4">
            <a:extLst>
              <a:ext uri="{FF2B5EF4-FFF2-40B4-BE49-F238E27FC236}">
                <a16:creationId xmlns:a16="http://schemas.microsoft.com/office/drawing/2014/main" id="{87AC9F03-DE5B-1045-8157-8B4690949CA4}"/>
              </a:ext>
            </a:extLst>
          </p:cNvPr>
          <p:cNvSpPr txBox="1"/>
          <p:nvPr/>
        </p:nvSpPr>
        <p:spPr>
          <a:xfrm>
            <a:off x="2273703" y="1422990"/>
            <a:ext cx="4684098" cy="1569660"/>
          </a:xfrm>
          <a:prstGeom prst="rect">
            <a:avLst/>
          </a:prstGeom>
          <a:noFill/>
        </p:spPr>
        <p:txBody>
          <a:bodyPr wrap="square">
            <a:spAutoFit/>
          </a:bodyPr>
          <a:lstStyle/>
          <a:p>
            <a:r>
              <a:rPr lang="hi-IN" sz="2400" b="1"/>
              <a:t>अनुच्छेद-लेखन</a:t>
            </a:r>
            <a:endParaRPr lang="en-US" sz="2400" b="1"/>
          </a:p>
          <a:p>
            <a:endParaRPr lang="en-US" sz="2400" b="1"/>
          </a:p>
          <a:p>
            <a:r>
              <a:rPr lang="hi-IN" sz="2400"/>
              <a:t>किसी एक भाव या विचार पर लिखा गया लेख अनुच्छेद कहलाता है।</a:t>
            </a:r>
            <a:endParaRPr lang="en-US" sz="2400"/>
          </a:p>
        </p:txBody>
      </p:sp>
      <p:pic>
        <p:nvPicPr>
          <p:cNvPr id="7" name="Google Shape;89;p6">
            <a:extLst>
              <a:ext uri="{FF2B5EF4-FFF2-40B4-BE49-F238E27FC236}">
                <a16:creationId xmlns:a16="http://schemas.microsoft.com/office/drawing/2014/main" id="{4B2E406C-5228-4842-A7FC-5465BA7768D0}"/>
              </a:ext>
            </a:extLst>
          </p:cNvPr>
          <p:cNvPicPr preferRelativeResize="0"/>
          <p:nvPr/>
        </p:nvPicPr>
        <p:blipFill rotWithShape="1">
          <a:blip r:embed="rId3">
            <a:alphaModFix/>
          </a:blip>
          <a:srcRect/>
          <a:stretch/>
        </p:blipFill>
        <p:spPr>
          <a:xfrm>
            <a:off x="7749002" y="4475025"/>
            <a:ext cx="782907" cy="668474"/>
          </a:xfrm>
          <a:prstGeom prst="rect">
            <a:avLst/>
          </a:prstGeom>
          <a:noFill/>
          <a:ln>
            <a:noFill/>
          </a:ln>
        </p:spPr>
      </p:pic>
    </p:spTree>
    <p:extLst>
      <p:ext uri="{BB962C8B-B14F-4D97-AF65-F5344CB8AC3E}">
        <p14:creationId xmlns:p14="http://schemas.microsoft.com/office/powerpoint/2010/main" val="4201585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435A4-212D-C14C-9FED-9638CA716D6D}"/>
              </a:ext>
            </a:extLst>
          </p:cNvPr>
          <p:cNvSpPr>
            <a:spLocks noGrp="1"/>
          </p:cNvSpPr>
          <p:nvPr>
            <p:ph type="title"/>
          </p:nvPr>
        </p:nvSpPr>
        <p:spPr/>
        <p:txBody>
          <a:bodyPr/>
          <a:lstStyle/>
          <a:p>
            <a:endParaRPr lang="en-US"/>
          </a:p>
        </p:txBody>
      </p:sp>
      <p:pic>
        <p:nvPicPr>
          <p:cNvPr id="4" name="Picture 7">
            <a:extLst>
              <a:ext uri="{FF2B5EF4-FFF2-40B4-BE49-F238E27FC236}">
                <a16:creationId xmlns:a16="http://schemas.microsoft.com/office/drawing/2014/main" id="{B43D652F-58BF-9A4D-A0B2-D84A56A2DAF1}"/>
              </a:ext>
            </a:extLst>
          </p:cNvPr>
          <p:cNvPicPr>
            <a:picLocks noChangeAspect="1"/>
          </p:cNvPicPr>
          <p:nvPr/>
        </p:nvPicPr>
        <p:blipFill>
          <a:blip r:embed="rId2"/>
          <a:stretch>
            <a:fillRect/>
          </a:stretch>
        </p:blipFill>
        <p:spPr>
          <a:xfrm>
            <a:off x="167257" y="102923"/>
            <a:ext cx="8976743" cy="4937653"/>
          </a:xfrm>
          <a:prstGeom prst="rect">
            <a:avLst/>
          </a:prstGeom>
        </p:spPr>
      </p:pic>
      <p:sp>
        <p:nvSpPr>
          <p:cNvPr id="5" name="TextBox 4">
            <a:extLst>
              <a:ext uri="{FF2B5EF4-FFF2-40B4-BE49-F238E27FC236}">
                <a16:creationId xmlns:a16="http://schemas.microsoft.com/office/drawing/2014/main" id="{4CC1A9BA-9BCE-BB41-8672-87438372FEDF}"/>
              </a:ext>
            </a:extLst>
          </p:cNvPr>
          <p:cNvSpPr txBox="1"/>
          <p:nvPr/>
        </p:nvSpPr>
        <p:spPr>
          <a:xfrm>
            <a:off x="989214" y="547758"/>
            <a:ext cx="7854651" cy="3785652"/>
          </a:xfrm>
          <a:prstGeom prst="rect">
            <a:avLst/>
          </a:prstGeom>
          <a:noFill/>
        </p:spPr>
        <p:txBody>
          <a:bodyPr wrap="square">
            <a:spAutoFit/>
          </a:bodyPr>
          <a:lstStyle/>
          <a:p>
            <a:r>
              <a:rPr lang="hi-IN" sz="2400"/>
              <a:t>अनुच्छेद लिखने से पहले निम्नलिखित बातों का ध्यान रखना बहुत आवश्यक है</a:t>
            </a:r>
            <a:endParaRPr lang="en-US" sz="2400"/>
          </a:p>
          <a:p>
            <a:r>
              <a:rPr lang="hi-IN" sz="2400"/>
              <a:t>• दिए गए विषय पर मन में विचार करना चाहिए।</a:t>
            </a:r>
            <a:endParaRPr lang="en-US" sz="2400"/>
          </a:p>
          <a:p>
            <a:r>
              <a:rPr lang="hi-IN" sz="2400"/>
              <a:t>● विषय पर एक क्रम से अपने विचार लिखने चाहिए। </a:t>
            </a:r>
            <a:endParaRPr lang="en-US" sz="2400"/>
          </a:p>
          <a:p>
            <a:r>
              <a:rPr lang="hi-IN" sz="2400"/>
              <a:t>● भाषा सरल, स्पष्ट और शुद्ध होनी चाहिए।</a:t>
            </a:r>
            <a:endParaRPr lang="en-US" sz="2400"/>
          </a:p>
          <a:p>
            <a:r>
              <a:rPr lang="hi-IN" sz="2400"/>
              <a:t>• दोहराव ( पुनरावृत्ति) से बचना चाहिए।• सही शब्दों और सही वाक्यों का प्रयोग करना चाहिए।</a:t>
            </a:r>
            <a:endParaRPr lang="en-US" sz="2400"/>
          </a:p>
          <a:p>
            <a:r>
              <a:rPr lang="hi-IN" sz="2400"/>
              <a:t>• वाक्य छोटे छोटे और स्पष्ट होने चाहिए। </a:t>
            </a:r>
            <a:endParaRPr lang="en-US" sz="2400"/>
          </a:p>
          <a:p>
            <a:r>
              <a:rPr lang="hi-IN" sz="2400"/>
              <a:t>• अनुच्छेद, एक ही अनुच्छेद (</a:t>
            </a:r>
            <a:r>
              <a:rPr lang="en-US" sz="2400"/>
              <a:t>Paragraph) </a:t>
            </a:r>
            <a:r>
              <a:rPr lang="hi-IN" sz="2400"/>
              <a:t>में लिखा</a:t>
            </a:r>
            <a:endParaRPr lang="en-US" sz="2400"/>
          </a:p>
          <a:p>
            <a:r>
              <a:rPr lang="hi-IN" sz="2400"/>
              <a:t> जाता है।</a:t>
            </a:r>
            <a:endParaRPr lang="en-US" sz="2400"/>
          </a:p>
        </p:txBody>
      </p:sp>
      <p:pic>
        <p:nvPicPr>
          <p:cNvPr id="7" name="Google Shape;89;p6">
            <a:extLst>
              <a:ext uri="{FF2B5EF4-FFF2-40B4-BE49-F238E27FC236}">
                <a16:creationId xmlns:a16="http://schemas.microsoft.com/office/drawing/2014/main" id="{11D7915B-886A-384F-A256-63E88A68B748}"/>
              </a:ext>
            </a:extLst>
          </p:cNvPr>
          <p:cNvPicPr preferRelativeResize="0"/>
          <p:nvPr/>
        </p:nvPicPr>
        <p:blipFill rotWithShape="1">
          <a:blip r:embed="rId3">
            <a:alphaModFix/>
          </a:blip>
          <a:srcRect/>
          <a:stretch/>
        </p:blipFill>
        <p:spPr>
          <a:xfrm>
            <a:off x="7749002" y="4475025"/>
            <a:ext cx="782907" cy="668474"/>
          </a:xfrm>
          <a:prstGeom prst="rect">
            <a:avLst/>
          </a:prstGeom>
          <a:noFill/>
          <a:ln>
            <a:noFill/>
          </a:ln>
        </p:spPr>
      </p:pic>
    </p:spTree>
    <p:extLst>
      <p:ext uri="{BB962C8B-B14F-4D97-AF65-F5344CB8AC3E}">
        <p14:creationId xmlns:p14="http://schemas.microsoft.com/office/powerpoint/2010/main" val="2242462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B56B6-7207-D144-81A5-51B02622EBCA}"/>
              </a:ext>
            </a:extLst>
          </p:cNvPr>
          <p:cNvSpPr>
            <a:spLocks noGrp="1"/>
          </p:cNvSpPr>
          <p:nvPr>
            <p:ph type="title"/>
          </p:nvPr>
        </p:nvSpPr>
        <p:spPr/>
        <p:txBody>
          <a:bodyPr/>
          <a:lstStyle/>
          <a:p>
            <a:endParaRPr lang="en-US"/>
          </a:p>
        </p:txBody>
      </p:sp>
      <p:pic>
        <p:nvPicPr>
          <p:cNvPr id="4" name="Picture 7">
            <a:extLst>
              <a:ext uri="{FF2B5EF4-FFF2-40B4-BE49-F238E27FC236}">
                <a16:creationId xmlns:a16="http://schemas.microsoft.com/office/drawing/2014/main" id="{B808A943-79C3-F647-ACC7-09B33D206884}"/>
              </a:ext>
            </a:extLst>
          </p:cNvPr>
          <p:cNvPicPr>
            <a:picLocks noChangeAspect="1"/>
          </p:cNvPicPr>
          <p:nvPr/>
        </p:nvPicPr>
        <p:blipFill>
          <a:blip r:embed="rId2"/>
          <a:stretch>
            <a:fillRect/>
          </a:stretch>
        </p:blipFill>
        <p:spPr>
          <a:xfrm>
            <a:off x="167257" y="102923"/>
            <a:ext cx="8976743" cy="4937653"/>
          </a:xfrm>
          <a:prstGeom prst="rect">
            <a:avLst/>
          </a:prstGeom>
        </p:spPr>
      </p:pic>
      <p:sp>
        <p:nvSpPr>
          <p:cNvPr id="5" name="TextBox 4">
            <a:extLst>
              <a:ext uri="{FF2B5EF4-FFF2-40B4-BE49-F238E27FC236}">
                <a16:creationId xmlns:a16="http://schemas.microsoft.com/office/drawing/2014/main" id="{94B85494-AEB0-3E4E-A422-59358F24CADE}"/>
              </a:ext>
            </a:extLst>
          </p:cNvPr>
          <p:cNvSpPr txBox="1"/>
          <p:nvPr/>
        </p:nvSpPr>
        <p:spPr>
          <a:xfrm>
            <a:off x="1318931" y="996688"/>
            <a:ext cx="6828641" cy="2308324"/>
          </a:xfrm>
          <a:prstGeom prst="rect">
            <a:avLst/>
          </a:prstGeom>
          <a:noFill/>
        </p:spPr>
        <p:txBody>
          <a:bodyPr wrap="square">
            <a:spAutoFit/>
          </a:bodyPr>
          <a:lstStyle/>
          <a:p>
            <a:r>
              <a:rPr lang="en-US" sz="2400">
                <a:solidFill>
                  <a:srgbClr val="7030A0"/>
                </a:solidFill>
              </a:rPr>
              <a:t>अनुच्छेद - बिजली बचाओ, उन्नति लाओ</a:t>
            </a:r>
          </a:p>
          <a:p>
            <a:endParaRPr lang="en-US" sz="2400"/>
          </a:p>
          <a:p>
            <a:r>
              <a:rPr lang="hi-IN" sz="2400"/>
              <a:t>बिजली हमारी आवश्यकताओं में से एक महत्वपूर्ण आवश्यकता है। यह हमारे जीवन का महत्वपूर्ण अंग है। यह हमारे जीवन में प्रतिदिन प्रयोग में लाई जाती है। बिजली हमारे घर को प्रकाशमान करती है। </a:t>
            </a:r>
            <a:endParaRPr lang="en-US" sz="2400"/>
          </a:p>
        </p:txBody>
      </p:sp>
      <p:pic>
        <p:nvPicPr>
          <p:cNvPr id="3" name="Google Shape;89;p6">
            <a:extLst>
              <a:ext uri="{FF2B5EF4-FFF2-40B4-BE49-F238E27FC236}">
                <a16:creationId xmlns:a16="http://schemas.microsoft.com/office/drawing/2014/main" id="{C9EE5751-18AD-BD41-9CCF-7B9E32244A1A}"/>
              </a:ext>
            </a:extLst>
          </p:cNvPr>
          <p:cNvPicPr preferRelativeResize="0"/>
          <p:nvPr/>
        </p:nvPicPr>
        <p:blipFill rotWithShape="1">
          <a:blip r:embed="rId3">
            <a:alphaModFix/>
          </a:blip>
          <a:srcRect/>
          <a:stretch/>
        </p:blipFill>
        <p:spPr>
          <a:xfrm>
            <a:off x="7749002" y="4475025"/>
            <a:ext cx="782907" cy="668474"/>
          </a:xfrm>
          <a:prstGeom prst="rect">
            <a:avLst/>
          </a:prstGeom>
          <a:noFill/>
          <a:ln>
            <a:noFill/>
          </a:ln>
        </p:spPr>
      </p:pic>
    </p:spTree>
    <p:extLst>
      <p:ext uri="{BB962C8B-B14F-4D97-AF65-F5344CB8AC3E}">
        <p14:creationId xmlns:p14="http://schemas.microsoft.com/office/powerpoint/2010/main" val="2436719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a:extLst>
              <a:ext uri="{FF2B5EF4-FFF2-40B4-BE49-F238E27FC236}">
                <a16:creationId xmlns:a16="http://schemas.microsoft.com/office/drawing/2014/main" id="{0396B3ED-CE77-E847-8A8C-27437CAE6EB7}"/>
              </a:ext>
            </a:extLst>
          </p:cNvPr>
          <p:cNvPicPr>
            <a:picLocks noChangeAspect="1"/>
          </p:cNvPicPr>
          <p:nvPr/>
        </p:nvPicPr>
        <p:blipFill>
          <a:blip r:embed="rId2"/>
          <a:stretch>
            <a:fillRect/>
          </a:stretch>
        </p:blipFill>
        <p:spPr>
          <a:xfrm>
            <a:off x="167257" y="102923"/>
            <a:ext cx="8976743" cy="4937653"/>
          </a:xfrm>
          <a:prstGeom prst="rect">
            <a:avLst/>
          </a:prstGeom>
        </p:spPr>
      </p:pic>
      <p:sp>
        <p:nvSpPr>
          <p:cNvPr id="8" name="TextBox 7">
            <a:extLst>
              <a:ext uri="{FF2B5EF4-FFF2-40B4-BE49-F238E27FC236}">
                <a16:creationId xmlns:a16="http://schemas.microsoft.com/office/drawing/2014/main" id="{08E9E2A9-3100-A34F-8F4E-F3EDAB40DE1B}"/>
              </a:ext>
            </a:extLst>
          </p:cNvPr>
          <p:cNvSpPr txBox="1"/>
          <p:nvPr/>
        </p:nvSpPr>
        <p:spPr>
          <a:xfrm>
            <a:off x="1640546" y="1337867"/>
            <a:ext cx="5862907" cy="1938992"/>
          </a:xfrm>
          <a:prstGeom prst="rect">
            <a:avLst/>
          </a:prstGeom>
          <a:noFill/>
        </p:spPr>
        <p:txBody>
          <a:bodyPr wrap="square">
            <a:spAutoFit/>
          </a:bodyPr>
          <a:lstStyle/>
          <a:p>
            <a:r>
              <a:rPr lang="hi-IN" sz="2400"/>
              <a:t>बिजली होने पर ही हम फ्रिज़, वाशिंग मशीन, प्रेस, ए०सी०, पंखा, कूलर, टी०वी० आदि का प्रयोग कर सकते हैं। एक्स-रे, एम०आर० आई० सी०टी० स्केन, ई०सी०जी० आदि की मशीनें बिजली से ही चलती हैं। मोबाइल भी बिजली से ही चार्ज होते हैं। </a:t>
            </a:r>
            <a:endParaRPr lang="en-US" sz="2400"/>
          </a:p>
        </p:txBody>
      </p:sp>
      <p:pic>
        <p:nvPicPr>
          <p:cNvPr id="10" name="Google Shape;89;p6">
            <a:extLst>
              <a:ext uri="{FF2B5EF4-FFF2-40B4-BE49-F238E27FC236}">
                <a16:creationId xmlns:a16="http://schemas.microsoft.com/office/drawing/2014/main" id="{4C1E61D0-297F-4A44-AAFF-FF0703CDFDBD}"/>
              </a:ext>
            </a:extLst>
          </p:cNvPr>
          <p:cNvPicPr preferRelativeResize="0"/>
          <p:nvPr/>
        </p:nvPicPr>
        <p:blipFill rotWithShape="1">
          <a:blip r:embed="rId3">
            <a:alphaModFix/>
          </a:blip>
          <a:srcRect/>
          <a:stretch/>
        </p:blipFill>
        <p:spPr>
          <a:xfrm>
            <a:off x="7749002" y="4475025"/>
            <a:ext cx="782907" cy="668474"/>
          </a:xfrm>
          <a:prstGeom prst="rect">
            <a:avLst/>
          </a:prstGeom>
          <a:noFill/>
          <a:ln>
            <a:noFill/>
          </a:ln>
        </p:spPr>
      </p:pic>
    </p:spTree>
    <p:extLst>
      <p:ext uri="{BB962C8B-B14F-4D97-AF65-F5344CB8AC3E}">
        <p14:creationId xmlns:p14="http://schemas.microsoft.com/office/powerpoint/2010/main" val="1751522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D869C-9608-1545-AC72-319B541FEB28}"/>
              </a:ext>
            </a:extLst>
          </p:cNvPr>
          <p:cNvSpPr>
            <a:spLocks noGrp="1"/>
          </p:cNvSpPr>
          <p:nvPr>
            <p:ph type="title"/>
          </p:nvPr>
        </p:nvSpPr>
        <p:spPr/>
        <p:txBody>
          <a:bodyPr/>
          <a:lstStyle/>
          <a:p>
            <a:endParaRPr lang="en-US"/>
          </a:p>
        </p:txBody>
      </p:sp>
      <p:pic>
        <p:nvPicPr>
          <p:cNvPr id="4" name="Picture 7">
            <a:extLst>
              <a:ext uri="{FF2B5EF4-FFF2-40B4-BE49-F238E27FC236}">
                <a16:creationId xmlns:a16="http://schemas.microsoft.com/office/drawing/2014/main" id="{E8999239-0E3D-3248-8BEC-33B4E05ABB6A}"/>
              </a:ext>
            </a:extLst>
          </p:cNvPr>
          <p:cNvPicPr>
            <a:picLocks noChangeAspect="1"/>
          </p:cNvPicPr>
          <p:nvPr/>
        </p:nvPicPr>
        <p:blipFill>
          <a:blip r:embed="rId2"/>
          <a:stretch>
            <a:fillRect/>
          </a:stretch>
        </p:blipFill>
        <p:spPr>
          <a:xfrm>
            <a:off x="167257" y="102923"/>
            <a:ext cx="8976743" cy="4937653"/>
          </a:xfrm>
          <a:prstGeom prst="rect">
            <a:avLst/>
          </a:prstGeom>
        </p:spPr>
      </p:pic>
      <p:sp>
        <p:nvSpPr>
          <p:cNvPr id="3" name="TextBox 2">
            <a:extLst>
              <a:ext uri="{FF2B5EF4-FFF2-40B4-BE49-F238E27FC236}">
                <a16:creationId xmlns:a16="http://schemas.microsoft.com/office/drawing/2014/main" id="{F39ED9D4-2C43-3F48-A413-C9D21B3597AE}"/>
              </a:ext>
            </a:extLst>
          </p:cNvPr>
          <p:cNvSpPr txBox="1"/>
          <p:nvPr/>
        </p:nvSpPr>
        <p:spPr>
          <a:xfrm>
            <a:off x="1436901" y="1366020"/>
            <a:ext cx="6712451" cy="1569660"/>
          </a:xfrm>
          <a:prstGeom prst="rect">
            <a:avLst/>
          </a:prstGeom>
          <a:noFill/>
        </p:spPr>
        <p:txBody>
          <a:bodyPr wrap="square" rtlCol="0">
            <a:spAutoFit/>
          </a:bodyPr>
          <a:lstStyle/>
          <a:p>
            <a:pPr algn="l"/>
            <a:r>
              <a:rPr lang="en-US" sz="2400"/>
              <a:t>खेतों में भी बिजली  की सहायता से ट्यूबवेलों से सिंचाई की जाती है। समाचार पत्र पत्रिकाएँ तथा पुस्तकें भी बिजली की वजह से ही प्रकाशित हो पाते हैं। हमें छोटी-छोटी बातों का ध्यान रखकर बिजली बचानी चाहिए; </a:t>
            </a:r>
          </a:p>
        </p:txBody>
      </p:sp>
      <p:pic>
        <p:nvPicPr>
          <p:cNvPr id="6" name="Google Shape;89;p6">
            <a:extLst>
              <a:ext uri="{FF2B5EF4-FFF2-40B4-BE49-F238E27FC236}">
                <a16:creationId xmlns:a16="http://schemas.microsoft.com/office/drawing/2014/main" id="{B8AD8006-BC64-8F4F-8688-152360065628}"/>
              </a:ext>
            </a:extLst>
          </p:cNvPr>
          <p:cNvPicPr preferRelativeResize="0"/>
          <p:nvPr/>
        </p:nvPicPr>
        <p:blipFill rotWithShape="1">
          <a:blip r:embed="rId3">
            <a:alphaModFix/>
          </a:blip>
          <a:srcRect/>
          <a:stretch/>
        </p:blipFill>
        <p:spPr>
          <a:xfrm>
            <a:off x="7749002" y="4475025"/>
            <a:ext cx="782907" cy="668474"/>
          </a:xfrm>
          <a:prstGeom prst="rect">
            <a:avLst/>
          </a:prstGeom>
          <a:noFill/>
          <a:ln>
            <a:noFill/>
          </a:ln>
        </p:spPr>
      </p:pic>
    </p:spTree>
    <p:extLst>
      <p:ext uri="{BB962C8B-B14F-4D97-AF65-F5344CB8AC3E}">
        <p14:creationId xmlns:p14="http://schemas.microsoft.com/office/powerpoint/2010/main" val="2053360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4CBCF-17B4-F942-8F0B-BEA23F8E506A}"/>
              </a:ext>
            </a:extLst>
          </p:cNvPr>
          <p:cNvSpPr>
            <a:spLocks noGrp="1"/>
          </p:cNvSpPr>
          <p:nvPr>
            <p:ph type="title"/>
          </p:nvPr>
        </p:nvSpPr>
        <p:spPr/>
        <p:txBody>
          <a:bodyPr/>
          <a:lstStyle/>
          <a:p>
            <a:endParaRPr lang="en-US"/>
          </a:p>
        </p:txBody>
      </p:sp>
      <p:pic>
        <p:nvPicPr>
          <p:cNvPr id="4" name="Picture 7">
            <a:extLst>
              <a:ext uri="{FF2B5EF4-FFF2-40B4-BE49-F238E27FC236}">
                <a16:creationId xmlns:a16="http://schemas.microsoft.com/office/drawing/2014/main" id="{B3623F9B-0E69-4C4B-A5B6-C151896BB575}"/>
              </a:ext>
            </a:extLst>
          </p:cNvPr>
          <p:cNvPicPr>
            <a:picLocks noChangeAspect="1"/>
          </p:cNvPicPr>
          <p:nvPr/>
        </p:nvPicPr>
        <p:blipFill>
          <a:blip r:embed="rId2"/>
          <a:stretch>
            <a:fillRect/>
          </a:stretch>
        </p:blipFill>
        <p:spPr>
          <a:xfrm>
            <a:off x="167257" y="102923"/>
            <a:ext cx="8976743" cy="4937653"/>
          </a:xfrm>
          <a:prstGeom prst="rect">
            <a:avLst/>
          </a:prstGeom>
        </p:spPr>
      </p:pic>
      <p:sp>
        <p:nvSpPr>
          <p:cNvPr id="5" name="TextBox 4">
            <a:extLst>
              <a:ext uri="{FF2B5EF4-FFF2-40B4-BE49-F238E27FC236}">
                <a16:creationId xmlns:a16="http://schemas.microsoft.com/office/drawing/2014/main" id="{9D663088-2D79-9C4A-A0E2-291142018757}"/>
              </a:ext>
            </a:extLst>
          </p:cNvPr>
          <p:cNvSpPr txBox="1"/>
          <p:nvPr/>
        </p:nvSpPr>
        <p:spPr>
          <a:xfrm>
            <a:off x="1241307" y="1092247"/>
            <a:ext cx="6828641" cy="2308324"/>
          </a:xfrm>
          <a:prstGeom prst="rect">
            <a:avLst/>
          </a:prstGeom>
          <a:noFill/>
        </p:spPr>
        <p:txBody>
          <a:bodyPr wrap="square">
            <a:spAutoFit/>
          </a:bodyPr>
          <a:lstStyle/>
          <a:p>
            <a:r>
              <a:rPr lang="en-US" sz="2400">
                <a:solidFill>
                  <a:srgbClr val="002060"/>
                </a:solidFill>
              </a:rPr>
              <a:t>जैसे- कमरे से बाहर निकलते समय लाइट, पंखा, ए०सी,टी०वी० आदि बंद कर देने चाहिए। जब और जितनी ज़रूरत हो, उतनी ही बिजली का प्रयोग करना चाहिए । एल०ई०डी० लाइट्स का प्रयोग करें तथा फ्रिज़ खुला ना छोड़ें। बिजली बचाने पर अनेक प्रकार से लाभ होंगे और हमारा देश उन्नति कर पाएगा।</a:t>
            </a:r>
          </a:p>
        </p:txBody>
      </p:sp>
      <p:pic>
        <p:nvPicPr>
          <p:cNvPr id="7" name="Google Shape;89;p6">
            <a:extLst>
              <a:ext uri="{FF2B5EF4-FFF2-40B4-BE49-F238E27FC236}">
                <a16:creationId xmlns:a16="http://schemas.microsoft.com/office/drawing/2014/main" id="{F76384EE-835D-8349-BBB1-947874D02095}"/>
              </a:ext>
            </a:extLst>
          </p:cNvPr>
          <p:cNvPicPr preferRelativeResize="0"/>
          <p:nvPr/>
        </p:nvPicPr>
        <p:blipFill rotWithShape="1">
          <a:blip r:embed="rId3">
            <a:alphaModFix/>
          </a:blip>
          <a:srcRect/>
          <a:stretch/>
        </p:blipFill>
        <p:spPr>
          <a:xfrm>
            <a:off x="7749002" y="4475025"/>
            <a:ext cx="782907" cy="668474"/>
          </a:xfrm>
          <a:prstGeom prst="rect">
            <a:avLst/>
          </a:prstGeom>
          <a:noFill/>
          <a:ln>
            <a:noFill/>
          </a:ln>
        </p:spPr>
      </p:pic>
    </p:spTree>
    <p:extLst>
      <p:ext uri="{BB962C8B-B14F-4D97-AF65-F5344CB8AC3E}">
        <p14:creationId xmlns:p14="http://schemas.microsoft.com/office/powerpoint/2010/main" val="3496291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FBD71-233B-1747-A1D7-973FA8F8012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FF40DB20-8CC4-4543-89A5-C083A6978FB0}"/>
              </a:ext>
            </a:extLst>
          </p:cNvPr>
          <p:cNvSpPr>
            <a:spLocks noGrp="1"/>
          </p:cNvSpPr>
          <p:nvPr>
            <p:ph type="body" idx="1"/>
          </p:nvPr>
        </p:nvSpPr>
        <p:spPr/>
        <p:txBody>
          <a:bodyPr/>
          <a:lstStyle/>
          <a:p>
            <a:endParaRPr lang="en-US"/>
          </a:p>
        </p:txBody>
      </p:sp>
      <p:sp>
        <p:nvSpPr>
          <p:cNvPr id="4" name="Text Placeholder 3">
            <a:extLst>
              <a:ext uri="{FF2B5EF4-FFF2-40B4-BE49-F238E27FC236}">
                <a16:creationId xmlns:a16="http://schemas.microsoft.com/office/drawing/2014/main" id="{5DB80F4A-0CF0-DF40-8FE3-A8F2D7AEB244}"/>
              </a:ext>
            </a:extLst>
          </p:cNvPr>
          <p:cNvSpPr>
            <a:spLocks noGrp="1"/>
          </p:cNvSpPr>
          <p:nvPr>
            <p:ph type="body" idx="2"/>
          </p:nvPr>
        </p:nvSpPr>
        <p:spPr/>
        <p:txBody>
          <a:bodyPr/>
          <a:lstStyle/>
          <a:p>
            <a:endParaRPr lang="en-US"/>
          </a:p>
        </p:txBody>
      </p:sp>
      <p:pic>
        <p:nvPicPr>
          <p:cNvPr id="8" name="Google Shape;89;p6">
            <a:extLst>
              <a:ext uri="{FF2B5EF4-FFF2-40B4-BE49-F238E27FC236}">
                <a16:creationId xmlns:a16="http://schemas.microsoft.com/office/drawing/2014/main" id="{61496415-6687-9740-BA63-56D47446ED43}"/>
              </a:ext>
            </a:extLst>
          </p:cNvPr>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9" name="TextBox 8">
            <a:extLst>
              <a:ext uri="{FF2B5EF4-FFF2-40B4-BE49-F238E27FC236}">
                <a16:creationId xmlns:a16="http://schemas.microsoft.com/office/drawing/2014/main" id="{EE3CDCB5-C8DB-944C-A25C-5C3A452BF22F}"/>
              </a:ext>
            </a:extLst>
          </p:cNvPr>
          <p:cNvSpPr txBox="1"/>
          <p:nvPr/>
        </p:nvSpPr>
        <p:spPr>
          <a:xfrm>
            <a:off x="3747455" y="-2231108"/>
            <a:ext cx="3120775" cy="1015663"/>
          </a:xfrm>
          <a:prstGeom prst="rect">
            <a:avLst/>
          </a:prstGeom>
          <a:noFill/>
        </p:spPr>
        <p:txBody>
          <a:bodyPr wrap="square" rtlCol="0">
            <a:spAutoFit/>
          </a:bodyPr>
          <a:lstStyle/>
          <a:p>
            <a:pPr algn="l"/>
            <a:endParaRPr lang="en-IN" sz="2000" b="1"/>
          </a:p>
          <a:p>
            <a:pPr algn="l"/>
            <a:endParaRPr lang="en-IN" sz="2000" b="1"/>
          </a:p>
          <a:p>
            <a:pPr algn="l"/>
            <a:endParaRPr lang="en-US" sz="2000" b="1"/>
          </a:p>
        </p:txBody>
      </p:sp>
      <p:pic>
        <p:nvPicPr>
          <p:cNvPr id="5" name="Picture 7">
            <a:extLst>
              <a:ext uri="{FF2B5EF4-FFF2-40B4-BE49-F238E27FC236}">
                <a16:creationId xmlns:a16="http://schemas.microsoft.com/office/drawing/2014/main" id="{71B43531-2EB7-2142-9867-5E2B6B58D6F3}"/>
              </a:ext>
            </a:extLst>
          </p:cNvPr>
          <p:cNvPicPr>
            <a:picLocks noChangeAspect="1"/>
          </p:cNvPicPr>
          <p:nvPr/>
        </p:nvPicPr>
        <p:blipFill>
          <a:blip r:embed="rId3"/>
          <a:stretch>
            <a:fillRect/>
          </a:stretch>
        </p:blipFill>
        <p:spPr>
          <a:xfrm>
            <a:off x="71173" y="140024"/>
            <a:ext cx="8976743" cy="4937653"/>
          </a:xfrm>
          <a:prstGeom prst="rect">
            <a:avLst/>
          </a:prstGeom>
        </p:spPr>
      </p:pic>
      <p:sp>
        <p:nvSpPr>
          <p:cNvPr id="12" name="TextBox 11">
            <a:extLst>
              <a:ext uri="{FF2B5EF4-FFF2-40B4-BE49-F238E27FC236}">
                <a16:creationId xmlns:a16="http://schemas.microsoft.com/office/drawing/2014/main" id="{FB3C1DF4-4A02-A842-B702-8C1880953DCF}"/>
              </a:ext>
            </a:extLst>
          </p:cNvPr>
          <p:cNvSpPr txBox="1"/>
          <p:nvPr/>
        </p:nvSpPr>
        <p:spPr>
          <a:xfrm>
            <a:off x="2217496" y="1362994"/>
            <a:ext cx="4684098" cy="2092881"/>
          </a:xfrm>
          <a:prstGeom prst="rect">
            <a:avLst/>
          </a:prstGeom>
          <a:noFill/>
        </p:spPr>
        <p:txBody>
          <a:bodyPr wrap="square">
            <a:spAutoFit/>
          </a:bodyPr>
          <a:lstStyle/>
          <a:p>
            <a:r>
              <a:rPr lang="en-IN" sz="1800" b="1"/>
              <a:t>गृहकार्य</a:t>
            </a:r>
            <a:endParaRPr lang="en-US" sz="1800" b="1"/>
          </a:p>
          <a:p>
            <a:endParaRPr lang="en-US" sz="1800" b="1"/>
          </a:p>
          <a:p>
            <a:endParaRPr lang="en-US" sz="1800" b="1"/>
          </a:p>
          <a:p>
            <a:endParaRPr lang="en-US" sz="1800" b="1"/>
          </a:p>
          <a:p>
            <a:pPr rtl="0"/>
            <a:endParaRPr lang="en-US" sz="2000">
              <a:latin typeface="Calibri" panose="020F0502020204030204" pitchFamily="34" charset="0"/>
            </a:endParaRPr>
          </a:p>
          <a:p>
            <a:pPr rtl="0"/>
            <a:endParaRPr lang="hi-IN" sz="2000">
              <a:effectLst/>
            </a:endParaRPr>
          </a:p>
          <a:p>
            <a:endParaRPr lang="en-US" sz="1800" b="1"/>
          </a:p>
        </p:txBody>
      </p:sp>
      <p:pic>
        <p:nvPicPr>
          <p:cNvPr id="14" name="Google Shape;89;p6">
            <a:extLst>
              <a:ext uri="{FF2B5EF4-FFF2-40B4-BE49-F238E27FC236}">
                <a16:creationId xmlns:a16="http://schemas.microsoft.com/office/drawing/2014/main" id="{D8820162-659A-2B48-B962-F5F0D2A24659}"/>
              </a:ext>
            </a:extLst>
          </p:cNvPr>
          <p:cNvPicPr preferRelativeResize="0"/>
          <p:nvPr/>
        </p:nvPicPr>
        <p:blipFill rotWithShape="1">
          <a:blip r:embed="rId2">
            <a:alphaModFix/>
          </a:blip>
          <a:srcRect/>
          <a:stretch/>
        </p:blipFill>
        <p:spPr>
          <a:xfrm>
            <a:off x="7749002" y="4475025"/>
            <a:ext cx="782907" cy="668474"/>
          </a:xfrm>
          <a:prstGeom prst="rect">
            <a:avLst/>
          </a:prstGeom>
          <a:noFill/>
          <a:ln>
            <a:noFill/>
          </a:ln>
        </p:spPr>
      </p:pic>
      <p:sp>
        <p:nvSpPr>
          <p:cNvPr id="13" name="TextBox 12">
            <a:extLst>
              <a:ext uri="{FF2B5EF4-FFF2-40B4-BE49-F238E27FC236}">
                <a16:creationId xmlns:a16="http://schemas.microsoft.com/office/drawing/2014/main" id="{379A204D-8119-2D42-8C26-7236AADEF4C3}"/>
              </a:ext>
            </a:extLst>
          </p:cNvPr>
          <p:cNvSpPr txBox="1"/>
          <p:nvPr/>
        </p:nvSpPr>
        <p:spPr>
          <a:xfrm>
            <a:off x="2286445" y="2362908"/>
            <a:ext cx="4572888" cy="1200329"/>
          </a:xfrm>
          <a:prstGeom prst="rect">
            <a:avLst/>
          </a:prstGeom>
          <a:noFill/>
        </p:spPr>
        <p:txBody>
          <a:bodyPr wrap="square">
            <a:spAutoFit/>
          </a:bodyPr>
          <a:lstStyle/>
          <a:p>
            <a:pPr marR="0" algn="l" rtl="0" fontAlgn="b">
              <a:spcBef>
                <a:spcPts val="0"/>
              </a:spcBef>
              <a:spcAft>
                <a:spcPts val="0"/>
              </a:spcAft>
            </a:pPr>
            <a:r>
              <a:rPr lang="hi-IN" sz="2400" b="0" i="0" u="none" strike="noStrike">
                <a:solidFill>
                  <a:srgbClr val="000000"/>
                </a:solidFill>
                <a:effectLst/>
                <a:latin typeface="Arial" panose="020B0604020202020204" pitchFamily="34" charset="0"/>
              </a:rPr>
              <a:t> </a:t>
            </a:r>
            <a:r>
              <a:rPr lang="en-US" sz="2400" b="0" i="0" u="none" strike="noStrike">
                <a:solidFill>
                  <a:srgbClr val="000000"/>
                </a:solidFill>
                <a:effectLst/>
                <a:latin typeface="Arial" panose="020B0604020202020204" pitchFamily="34" charset="0"/>
              </a:rPr>
              <a:t>मेरी प्रिय ऋतु विषय पर अनुच्छेद लिखें</a:t>
            </a:r>
          </a:p>
          <a:p>
            <a:pPr marR="0" algn="l" rtl="0" fontAlgn="b">
              <a:spcBef>
                <a:spcPts val="0"/>
              </a:spcBef>
              <a:spcAft>
                <a:spcPts val="0"/>
              </a:spcAft>
            </a:pPr>
            <a:endParaRPr lang="en-US" sz="2400" b="0" i="0" u="none" strike="noStrike">
              <a:effectLst/>
              <a:latin typeface="Arial" panose="020B0604020202020204" pitchFamily="34" charset="0"/>
            </a:endParaRPr>
          </a:p>
        </p:txBody>
      </p:sp>
    </p:spTree>
    <p:extLst>
      <p:ext uri="{BB962C8B-B14F-4D97-AF65-F5344CB8AC3E}">
        <p14:creationId xmlns:p14="http://schemas.microsoft.com/office/powerpoint/2010/main" val="272501056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144</Words>
  <Application>Microsoft Office PowerPoint</Application>
  <PresentationFormat>On-screen Show (16:9)</PresentationFormat>
  <Paragraphs>19</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919439947272</cp:lastModifiedBy>
  <cp:revision>73</cp:revision>
  <dcterms:modified xsi:type="dcterms:W3CDTF">2021-09-12T18:51:07Z</dcterms:modified>
</cp:coreProperties>
</file>