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27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67" r:id="rId12"/>
    <p:sldId id="363" r:id="rId13"/>
    <p:sldId id="364" r:id="rId14"/>
    <p:sldId id="359" r:id="rId15"/>
    <p:sldId id="360" r:id="rId16"/>
    <p:sldId id="361" r:id="rId17"/>
    <p:sldId id="345" r:id="rId18"/>
    <p:sldId id="349" r:id="rId19"/>
    <p:sldId id="350" r:id="rId20"/>
    <p:sldId id="351" r:id="rId21"/>
    <p:sldId id="362" r:id="rId22"/>
    <p:sldId id="366" r:id="rId23"/>
    <p:sldId id="365" r:id="rId24"/>
    <p:sldId id="368" r:id="rId25"/>
    <p:sldId id="369" r:id="rId26"/>
    <p:sldId id="326" r:id="rId27"/>
    <p:sldId id="314" r:id="rId28"/>
    <p:sldId id="261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dOl2j4uXIWgLbyw5kSfsqfoWj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40" Type="http://customschemas.google.com/relationships/presentationmetadata" Target="meta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Relationship Id="rId43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jpeg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jpeg" /><Relationship Id="rId4" Type="http://schemas.openxmlformats.org/officeDocument/2006/relationships/image" Target="../media/image22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jpeg" /><Relationship Id="rId4" Type="http://schemas.openxmlformats.org/officeDocument/2006/relationships/image" Target="../media/image27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jpeg" /><Relationship Id="rId4" Type="http://schemas.openxmlformats.org/officeDocument/2006/relationships/image" Target="../media/image30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maxresdefault.jpg">
            <a:extLst>
              <a:ext uri="{FF2B5EF4-FFF2-40B4-BE49-F238E27FC236}">
                <a16:creationId xmlns:a16="http://schemas.microsoft.com/office/drawing/2014/main" id="{12C69DAF-698D-674E-A7E8-165088E73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63" y="699971"/>
            <a:ext cx="3772189" cy="335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141576E3-BB54-784E-812D-7754896FA8E6}"/>
              </a:ext>
            </a:extLst>
          </p:cNvPr>
          <p:cNvSpPr txBox="1"/>
          <p:nvPr/>
        </p:nvSpPr>
        <p:spPr>
          <a:xfrm>
            <a:off x="4740149" y="1930997"/>
            <a:ext cx="4419569" cy="211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</a:t>
            </a:r>
            <a:endParaRPr lang="en" b="1" dirty="0"/>
          </a:p>
          <a:p>
            <a:pPr lvl="0">
              <a:buSzPts val="1400"/>
            </a:pPr>
            <a:r>
              <a:rPr lang="en" b="1" dirty="0"/>
              <a:t>SESSION NO : </a:t>
            </a:r>
            <a:r>
              <a:rPr lang="en-US" b="1" dirty="0"/>
              <a:t>7</a:t>
            </a:r>
            <a:endParaRPr lang="en" b="1" dirty="0"/>
          </a:p>
          <a:p>
            <a:pPr lvl="0">
              <a:buSzPts val="1400"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</a:t>
            </a:r>
            <a:r>
              <a:rPr lang="en" b="1" dirty="0"/>
              <a:t> (HINDI)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</a:t>
            </a:r>
            <a:r>
              <a:rPr lang="en" sz="1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ER:</a:t>
            </a:r>
            <a:r>
              <a:rPr lang="hi-IN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10</a:t>
            </a:r>
          </a:p>
          <a:p>
            <a:pPr lvl="0">
              <a:buSzPts val="1400"/>
            </a:pPr>
            <a:r>
              <a:rPr lang="en" sz="1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lang="en-IN" sz="1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क्रिया</a:t>
            </a:r>
          </a:p>
          <a:p>
            <a:pPr lvl="0">
              <a:buSzPts val="1400"/>
            </a:pPr>
            <a:r>
              <a:rPr lang="en-US" b="1" dirty="0">
                <a:solidFill>
                  <a:schemeClr val="tx1"/>
                </a:solidFill>
              </a:rPr>
              <a:t>SUB TOPIC:</a:t>
            </a:r>
            <a:r>
              <a:rPr lang="en-IN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प्रस्तावना,विश्लेषण और प्रश्नोत्तर</a:t>
            </a:r>
          </a:p>
          <a:p>
            <a:pPr>
              <a:buSzPts val="1400"/>
            </a:pPr>
            <a:endParaRPr lang="en-US" b="1" dirty="0">
              <a:solidFill>
                <a:schemeClr val="tx1"/>
              </a:solidFill>
            </a:endParaRPr>
          </a:p>
          <a:p>
            <a:pPr>
              <a:buSzPts val="1400"/>
            </a:pPr>
            <a:endParaRPr lang="en-US" b="1" dirty="0"/>
          </a:p>
          <a:p>
            <a:pPr lvl="0">
              <a:buSzPts val="1400"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9EE75-A3A3-5A43-BC23-D7B57A600850}"/>
              </a:ext>
            </a:extLst>
          </p:cNvPr>
          <p:cNvSpPr txBox="1"/>
          <p:nvPr/>
        </p:nvSpPr>
        <p:spPr>
          <a:xfrm>
            <a:off x="2215399" y="115115"/>
            <a:ext cx="59052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   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      </a:t>
            </a:r>
            <a:r>
              <a:rPr lang="hi-IN" sz="3200" b="1" dirty="0">
                <a:solidFill>
                  <a:srgbClr val="FF0000"/>
                </a:solidFill>
                <a:latin typeface="+mj-lt"/>
              </a:rPr>
              <a:t>पाठ-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10 क्रिया</a:t>
            </a:r>
            <a:r>
              <a:rPr lang="hi-IN" sz="2400" b="1" dirty="0">
                <a:latin typeface="+mj-lt"/>
              </a:rPr>
              <a:t> </a:t>
            </a:r>
            <a:r>
              <a:rPr lang="en-IN" sz="2400" b="1" dirty="0">
                <a:latin typeface="+mj-lt"/>
              </a:rPr>
              <a:t>         </a:t>
            </a:r>
            <a:r>
              <a:rPr lang="hi-IN" sz="2400" b="1" dirty="0">
                <a:latin typeface="+mj-lt"/>
              </a:rPr>
              <a:t>    </a:t>
            </a: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प्रस्तावना, विश्लेषण और प्रश्नोत्तर</a:t>
            </a:r>
            <a:r>
              <a:rPr lang="en-IN" sz="28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
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hi-IN" sz="2400" b="1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8CA6-BFAD-7746-8259-4847255C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978E5D-1145-5244-A5EB-EF9431919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99" y="186830"/>
            <a:ext cx="8593869" cy="4813099"/>
          </a:xfrm>
          <a:prstGeom prst="rect">
            <a:avLst/>
          </a:prstGeom>
        </p:spPr>
      </p:pic>
      <p:pic>
        <p:nvPicPr>
          <p:cNvPr id="3" name="Google Shape;89;p6">
            <a:extLst>
              <a:ext uri="{FF2B5EF4-FFF2-40B4-BE49-F238E27FC236}">
                <a16:creationId xmlns:a16="http://schemas.microsoft.com/office/drawing/2014/main" id="{87B8AAA0-31C5-1140-AB07-4E5BAD501A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98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D9DE-D02E-5844-860D-8961615A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06001DE-8151-7D40-AEFD-C2F1E44A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3" y="140024"/>
            <a:ext cx="8976743" cy="4937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ACB0A8-FF51-0740-8ECA-FAFA70804E64}"/>
              </a:ext>
            </a:extLst>
          </p:cNvPr>
          <p:cNvSpPr txBox="1"/>
          <p:nvPr/>
        </p:nvSpPr>
        <p:spPr>
          <a:xfrm>
            <a:off x="1291129" y="812022"/>
            <a:ext cx="65368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"/>
              <a:t>अन्य क्रिया शब्द- खाना पीना, रोना, दौड़ना, कूदना, होना, सोना, बोना, उगाना, उगना काटना, देना लेना, </a:t>
            </a:r>
            <a:r>
              <a:rPr lang="en-US" sz="2400"/>
              <a:t> </a:t>
            </a:r>
            <a:r>
              <a:rPr lang="hi-IN" sz="2400"/>
              <a:t>पढ़ना, लिखना, याद करना, गाना, नाचना, उड़ना, लड़ना आदि।</a:t>
            </a:r>
            <a:endParaRPr lang="en-US" sz="2400"/>
          </a:p>
          <a:p>
            <a:r>
              <a:rPr lang="hi-IN" sz="2400"/>
              <a:t>● हैं, हैं, था, थे, होंगे, होगा आदि भी क्रिया शब्द होते हैं;</a:t>
            </a:r>
            <a:endParaRPr lang="en-US" sz="2400"/>
          </a:p>
          <a:p>
            <a:r>
              <a:rPr lang="hi-IN" sz="2400"/>
              <a:t> जैसे - आज बुधवार है । कल मंगलवार था।</a:t>
            </a:r>
            <a:endParaRPr lang="en-US" sz="2400"/>
          </a:p>
          <a:p>
            <a:endParaRPr lang="en-US" sz="2400"/>
          </a:p>
          <a:p>
            <a:r>
              <a:rPr lang="hi-IN" sz="2400"/>
              <a:t>• कुछ काम किए जाते हैं और कुछ स्वयं हो जाते हैं; जैसे</a:t>
            </a:r>
            <a:endParaRPr lang="en-US" sz="2400"/>
          </a:p>
        </p:txBody>
      </p:sp>
      <p:pic>
        <p:nvPicPr>
          <p:cNvPr id="8" name="Google Shape;89;p6">
            <a:extLst>
              <a:ext uri="{FF2B5EF4-FFF2-40B4-BE49-F238E27FC236}">
                <a16:creationId xmlns:a16="http://schemas.microsoft.com/office/drawing/2014/main" id="{A5DB4743-12D7-114E-A57B-AFD9A67B4F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59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C207-4BD1-F14F-8453-D021F167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6EDFF0C-EB22-A24F-BE0F-7099CA946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3" y="140024"/>
            <a:ext cx="8976743" cy="493765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6455AC-953B-654B-B39E-0A346AA6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3" y="471524"/>
            <a:ext cx="7633345" cy="3844153"/>
          </a:xfrm>
          <a:prstGeom prst="rect">
            <a:avLst/>
          </a:prstGeom>
        </p:spPr>
      </p:pic>
      <p:pic>
        <p:nvPicPr>
          <p:cNvPr id="3" name="Google Shape;89;p6">
            <a:extLst>
              <a:ext uri="{FF2B5EF4-FFF2-40B4-BE49-F238E27FC236}">
                <a16:creationId xmlns:a16="http://schemas.microsoft.com/office/drawing/2014/main" id="{7CEBDF2A-926B-5343-A09E-650AC32DDC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65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7FAA-7898-1544-8439-716C8D56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EB3F5DB-8A22-F949-896B-1DFBDB21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3" y="140024"/>
            <a:ext cx="8976743" cy="493765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E67DF6F-6817-754C-8793-93472BD6E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01" y="489318"/>
            <a:ext cx="6997233" cy="4056882"/>
          </a:xfrm>
          <a:prstGeom prst="rect">
            <a:avLst/>
          </a:prstGeom>
        </p:spPr>
      </p:pic>
      <p:pic>
        <p:nvPicPr>
          <p:cNvPr id="3" name="Google Shape;89;p6">
            <a:extLst>
              <a:ext uri="{FF2B5EF4-FFF2-40B4-BE49-F238E27FC236}">
                <a16:creationId xmlns:a16="http://schemas.microsoft.com/office/drawing/2014/main" id="{C693BFB6-F20A-EB42-B183-C4CA6A0583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390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2DE3-7B59-BF45-87AA-2943A059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DFCBF5F-18A3-874D-84A5-9BCD985E6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49" y="80069"/>
            <a:ext cx="8345079" cy="4884273"/>
          </a:xfrm>
          <a:prstGeom prst="rect">
            <a:avLst/>
          </a:prstGeom>
        </p:spPr>
      </p:pic>
      <p:pic>
        <p:nvPicPr>
          <p:cNvPr id="5" name="Google Shape;89;p6">
            <a:extLst>
              <a:ext uri="{FF2B5EF4-FFF2-40B4-BE49-F238E27FC236}">
                <a16:creationId xmlns:a16="http://schemas.microsoft.com/office/drawing/2014/main" id="{7714682B-2792-8D46-A7AB-3D0662A647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4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83B3-6D87-1E4A-9485-B6B50E62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F8ABC61-E901-4D48-B892-D02CABD7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74" y="0"/>
            <a:ext cx="8520601" cy="241983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CE1F19C-EFC2-104C-B5F1-676C4D86B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18" y="1619194"/>
            <a:ext cx="5077331" cy="332974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5C76E06-9DAC-1947-93A7-5BA3F1EA6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507" y="1494642"/>
            <a:ext cx="4882494" cy="3454294"/>
          </a:xfrm>
          <a:prstGeom prst="rect">
            <a:avLst/>
          </a:prstGeom>
        </p:spPr>
      </p:pic>
      <p:pic>
        <p:nvPicPr>
          <p:cNvPr id="7" name="Google Shape;89;p6">
            <a:extLst>
              <a:ext uri="{FF2B5EF4-FFF2-40B4-BE49-F238E27FC236}">
                <a16:creationId xmlns:a16="http://schemas.microsoft.com/office/drawing/2014/main" id="{EF55A2E8-9A42-884E-828E-3876B925FDE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7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DADCB-3FDE-E742-A7A8-2CB7A61F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900A928-65CC-5040-9129-26762DB8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47" y="195727"/>
            <a:ext cx="8336182" cy="4839789"/>
          </a:xfrm>
          <a:prstGeom prst="rect">
            <a:avLst/>
          </a:prstGeom>
        </p:spPr>
      </p:pic>
      <p:pic>
        <p:nvPicPr>
          <p:cNvPr id="5" name="Google Shape;89;p6">
            <a:extLst>
              <a:ext uri="{FF2B5EF4-FFF2-40B4-BE49-F238E27FC236}">
                <a16:creationId xmlns:a16="http://schemas.microsoft.com/office/drawing/2014/main" id="{735D34AE-ED9D-C24E-B60E-689DAB98BA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62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E41A0-5468-8E40-8642-4E8B4D0F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E9EE85A-3940-0546-80ED-EE406055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29" y="195727"/>
            <a:ext cx="8520599" cy="4813100"/>
          </a:xfrm>
          <a:prstGeom prst="rect">
            <a:avLst/>
          </a:prstGeom>
        </p:spPr>
      </p:pic>
      <p:pic>
        <p:nvPicPr>
          <p:cNvPr id="5" name="Google Shape;89;p6">
            <a:extLst>
              <a:ext uri="{FF2B5EF4-FFF2-40B4-BE49-F238E27FC236}">
                <a16:creationId xmlns:a16="http://schemas.microsoft.com/office/drawing/2014/main" id="{FF611C17-893D-ED43-A5A3-F0EF31D9E0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603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158D-4257-7B4E-B387-77970455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ED1CFE3-75F4-934D-BC07-81EC0B5C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952" y="36860"/>
            <a:ext cx="9216952" cy="506978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A09C04F-B3B4-F949-A253-5A4A635D5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62936"/>
            <a:ext cx="6096000" cy="3817628"/>
          </a:xfrm>
          <a:prstGeom prst="rect">
            <a:avLst/>
          </a:prstGeom>
        </p:spPr>
      </p:pic>
      <p:pic>
        <p:nvPicPr>
          <p:cNvPr id="6" name="Google Shape;89;p6">
            <a:extLst>
              <a:ext uri="{FF2B5EF4-FFF2-40B4-BE49-F238E27FC236}">
                <a16:creationId xmlns:a16="http://schemas.microsoft.com/office/drawing/2014/main" id="{18979F62-96B0-B543-9975-D135D6A537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576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BE1A9-58FE-CF42-A602-3C62009F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77E3722-F9CF-254D-933B-DA2BDA7AE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3" y="140024"/>
            <a:ext cx="8976743" cy="4937653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83EC840-DA45-254F-8B09-6BE9CEEA9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3" y="65823"/>
            <a:ext cx="5097794" cy="493765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0CEFDE8-631D-764F-9FF9-7B7B29578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599" y="140024"/>
            <a:ext cx="4519509" cy="4718781"/>
          </a:xfrm>
          <a:prstGeom prst="rect">
            <a:avLst/>
          </a:prstGeom>
        </p:spPr>
      </p:pic>
      <p:pic>
        <p:nvPicPr>
          <p:cNvPr id="7" name="Google Shape;89;p6">
            <a:extLst>
              <a:ext uri="{FF2B5EF4-FFF2-40B4-BE49-F238E27FC236}">
                <a16:creationId xmlns:a16="http://schemas.microsoft.com/office/drawing/2014/main" id="{36B1D5D2-91A9-014F-87EC-F71CB3F39C0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84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078204-D389-CF4A-B0B2-C2E324B1E8A2}"/>
              </a:ext>
            </a:extLst>
          </p:cNvPr>
          <p:cNvSpPr txBox="1"/>
          <p:nvPr/>
        </p:nvSpPr>
        <p:spPr>
          <a:xfrm>
            <a:off x="1097823" y="1742059"/>
            <a:ext cx="438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1"/>
          </a:p>
        </p:txBody>
      </p:sp>
      <p:pic>
        <p:nvPicPr>
          <p:cNvPr id="3" name="Google Shape;89;p6">
            <a:extLst>
              <a:ext uri="{FF2B5EF4-FFF2-40B4-BE49-F238E27FC236}">
                <a16:creationId xmlns:a16="http://schemas.microsoft.com/office/drawing/2014/main" id="{2855A047-20EF-5F4A-A079-E0C625FDF6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9002" y="4475025"/>
            <a:ext cx="782907" cy="66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8D7053AC-8934-584A-9F9E-9C33D91F7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57" y="102923"/>
            <a:ext cx="8976743" cy="4937653"/>
          </a:xfrm>
          <a:prstGeom prst="rect">
            <a:avLst/>
          </a:prstGeom>
        </p:spPr>
      </p:pic>
      <p:sp>
        <p:nvSpPr>
          <p:cNvPr id="8" name="Google Shape;62;p2">
            <a:extLst>
              <a:ext uri="{FF2B5EF4-FFF2-40B4-BE49-F238E27FC236}">
                <a16:creationId xmlns:a16="http://schemas.microsoft.com/office/drawing/2014/main" id="{15A5378E-B59E-BE42-9BD7-00EC93E349B2}"/>
              </a:ext>
            </a:extLst>
          </p:cNvPr>
          <p:cNvSpPr txBox="1"/>
          <p:nvPr/>
        </p:nvSpPr>
        <p:spPr>
          <a:xfrm>
            <a:off x="1688079" y="1508074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शिक्षण उद्देश्य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E091D-CA8F-1741-B13C-61ED7E149AF3}"/>
              </a:ext>
            </a:extLst>
          </p:cNvPr>
          <p:cNvSpPr txBox="1"/>
          <p:nvPr/>
        </p:nvSpPr>
        <p:spPr>
          <a:xfrm>
            <a:off x="1541065" y="2424783"/>
            <a:ext cx="4892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इस पाठ के माध्यम से विद्यार्थियों ने  क्रिया के परिभाषा ,भेद और प्रश्नोत्तर बारे में</a:t>
            </a:r>
            <a:r>
              <a:rPr lang="en-IN" sz="2400" b="1"/>
              <a:t> </a:t>
            </a:r>
            <a:r>
              <a:rPr lang="en-US" sz="2400" b="1"/>
              <a:t> ज्ञान प्राप्त करेंगे</a:t>
            </a:r>
          </a:p>
        </p:txBody>
      </p:sp>
      <p:pic>
        <p:nvPicPr>
          <p:cNvPr id="5" name="Google Shape;89;p6">
            <a:extLst>
              <a:ext uri="{FF2B5EF4-FFF2-40B4-BE49-F238E27FC236}">
                <a16:creationId xmlns:a16="http://schemas.microsoft.com/office/drawing/2014/main" id="{65A6BA67-9C39-7C46-B1AC-80C288741F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277F-E973-3D47-A84D-C7E11479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05B7C8F-F1F5-B04F-BA50-42789FC01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3" y="140024"/>
            <a:ext cx="8976743" cy="4937653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8C4C843-11E3-B641-81FF-AC227D5BF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34" y="917002"/>
            <a:ext cx="6096000" cy="3042596"/>
          </a:xfrm>
          <a:prstGeom prst="rect">
            <a:avLst/>
          </a:prstGeom>
        </p:spPr>
      </p:pic>
      <p:pic>
        <p:nvPicPr>
          <p:cNvPr id="6" name="Google Shape;89;p6">
            <a:extLst>
              <a:ext uri="{FF2B5EF4-FFF2-40B4-BE49-F238E27FC236}">
                <a16:creationId xmlns:a16="http://schemas.microsoft.com/office/drawing/2014/main" id="{5591923D-15BC-9344-8C3A-F25FA75ECEB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98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100A-29D3-784A-986D-D666DE7C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3A10D9A-4F05-E14B-B739-2FEDF1A37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3" y="140024"/>
            <a:ext cx="8976743" cy="493765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DC60367-E8C7-EC4B-993D-EBF3A1F8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480" y="2608850"/>
            <a:ext cx="6096000" cy="20896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013A82B-C9D9-E046-9805-9344A3308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094" y="321377"/>
            <a:ext cx="6096000" cy="2287473"/>
          </a:xfrm>
          <a:prstGeom prst="rect">
            <a:avLst/>
          </a:prstGeom>
        </p:spPr>
      </p:pic>
      <p:pic>
        <p:nvPicPr>
          <p:cNvPr id="3" name="Google Shape;89;p6">
            <a:extLst>
              <a:ext uri="{FF2B5EF4-FFF2-40B4-BE49-F238E27FC236}">
                <a16:creationId xmlns:a16="http://schemas.microsoft.com/office/drawing/2014/main" id="{6EF28BA1-0999-1A42-887A-30D2C84E494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459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B092-13CD-BB46-BFBD-3FB7872B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9804BBD-C435-7846-9C26-2D3087C18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76743" cy="4937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C59FB0-D9CC-B449-8F47-45E39811BBE3}"/>
              </a:ext>
            </a:extLst>
          </p:cNvPr>
          <p:cNvSpPr txBox="1"/>
          <p:nvPr/>
        </p:nvSpPr>
        <p:spPr>
          <a:xfrm>
            <a:off x="1274449" y="474891"/>
            <a:ext cx="67058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"/>
              <a:t>कुछ अकर्मक तथा सकर्मक क्रियाएँ</a:t>
            </a:r>
            <a:endParaRPr lang="en-US" sz="2400"/>
          </a:p>
          <a:p>
            <a:endParaRPr lang="en-US" sz="2400"/>
          </a:p>
          <a:p>
            <a:r>
              <a:rPr lang="hi-IN" sz="2400"/>
              <a:t>अकर्मक क्रियाएँ</a:t>
            </a:r>
            <a:r>
              <a:rPr lang="en-US" sz="2400"/>
              <a:t>- </a:t>
            </a:r>
            <a:r>
              <a:rPr lang="hi-IN" sz="2400"/>
              <a:t>आना </a:t>
            </a:r>
            <a:r>
              <a:rPr lang="en-US" sz="2400"/>
              <a:t>,</a:t>
            </a:r>
            <a:r>
              <a:rPr lang="hi-IN" sz="2400"/>
              <a:t>जाना, सोना, जागना, भागना,निकलना, चलना, रुकना </a:t>
            </a:r>
            <a:r>
              <a:rPr lang="en-US" sz="2400"/>
              <a:t>,</a:t>
            </a:r>
            <a:r>
              <a:rPr lang="hi-IN" sz="2400"/>
              <a:t>होना,उठना बैठना, हँसना</a:t>
            </a:r>
            <a:endParaRPr lang="en-US" sz="2400"/>
          </a:p>
          <a:p>
            <a:endParaRPr lang="en-US" sz="2400"/>
          </a:p>
          <a:p>
            <a:r>
              <a:rPr lang="hi-IN" sz="2400"/>
              <a:t>सकर्मक क्रियाएँ</a:t>
            </a:r>
            <a:r>
              <a:rPr lang="en-US" sz="2400"/>
              <a:t> - </a:t>
            </a:r>
            <a:r>
              <a:rPr lang="hi-IN" sz="2400"/>
              <a:t>लिखना, तोड़ना, उठाना, पाना, पढ़ना,भेजना</a:t>
            </a:r>
            <a:r>
              <a:rPr lang="en-US" sz="2400"/>
              <a:t>,</a:t>
            </a:r>
            <a:r>
              <a:rPr lang="hi-IN" sz="2400"/>
              <a:t> लेना, तोड़ना </a:t>
            </a:r>
            <a:r>
              <a:rPr lang="en-US" sz="2400"/>
              <a:t>,</a:t>
            </a:r>
            <a:r>
              <a:rPr lang="hi-IN" sz="2400"/>
              <a:t>पीना</a:t>
            </a:r>
            <a:r>
              <a:rPr lang="en-US" sz="2400"/>
              <a:t>,</a:t>
            </a:r>
            <a:r>
              <a:rPr lang="hi-IN" sz="2400"/>
              <a:t> देना, बाँटना, देखना</a:t>
            </a:r>
            <a:endParaRPr lang="en-US" sz="2400"/>
          </a:p>
        </p:txBody>
      </p:sp>
      <p:pic>
        <p:nvPicPr>
          <p:cNvPr id="7" name="Google Shape;89;p6">
            <a:extLst>
              <a:ext uri="{FF2B5EF4-FFF2-40B4-BE49-F238E27FC236}">
                <a16:creationId xmlns:a16="http://schemas.microsoft.com/office/drawing/2014/main" id="{725F9864-059D-6946-99AC-97A76AE42B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215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757A-293E-034A-A4FD-34FE1C6B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9F94FF0-7C53-1649-9EE3-E9A9A2EF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3" y="140024"/>
            <a:ext cx="8976743" cy="493765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25E7A3B-FB14-E64B-A59A-E5928CE2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3" y="507110"/>
            <a:ext cx="7606655" cy="4119159"/>
          </a:xfrm>
          <a:prstGeom prst="rect">
            <a:avLst/>
          </a:prstGeom>
        </p:spPr>
      </p:pic>
      <p:pic>
        <p:nvPicPr>
          <p:cNvPr id="3" name="Google Shape;89;p6">
            <a:extLst>
              <a:ext uri="{FF2B5EF4-FFF2-40B4-BE49-F238E27FC236}">
                <a16:creationId xmlns:a16="http://schemas.microsoft.com/office/drawing/2014/main" id="{247B110D-8678-6444-B73E-81F51618738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885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784B-33EC-D646-AEAA-5EA8DB9D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442BFED-B49D-284E-B768-41F42E45C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3" y="140024"/>
            <a:ext cx="8976743" cy="4937653"/>
          </a:xfrm>
          <a:prstGeom prst="rect">
            <a:avLst/>
          </a:prstGeom>
        </p:spPr>
      </p:pic>
      <p:pic>
        <p:nvPicPr>
          <p:cNvPr id="8" name="Google Shape;89;p6">
            <a:extLst>
              <a:ext uri="{FF2B5EF4-FFF2-40B4-BE49-F238E27FC236}">
                <a16:creationId xmlns:a16="http://schemas.microsoft.com/office/drawing/2014/main" id="{B09581DC-AC3A-C545-9CB7-D0DA673113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32D884-7C38-FB49-81EF-63E81D18F772}"/>
              </a:ext>
            </a:extLst>
          </p:cNvPr>
          <p:cNvSpPr txBox="1"/>
          <p:nvPr/>
        </p:nvSpPr>
        <p:spPr>
          <a:xfrm>
            <a:off x="1344509" y="782907"/>
            <a:ext cx="64300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1)</a:t>
            </a:r>
            <a:r>
              <a:rPr lang="hi-IN" sz="2400"/>
              <a:t>क्रिया शब्द का उचित रूप लिखकर वाक्य पूरे कीजिए ।</a:t>
            </a:r>
            <a:endParaRPr lang="en-US" sz="2400"/>
          </a:p>
          <a:p>
            <a:endParaRPr lang="en-US" sz="2400"/>
          </a:p>
          <a:p>
            <a:r>
              <a:rPr lang="hi-IN" sz="2400"/>
              <a:t>क) बगीचे में सुंदर फूल </a:t>
            </a:r>
            <a:r>
              <a:rPr lang="en-US" sz="2400" b="1"/>
              <a:t>खिले</a:t>
            </a:r>
            <a:r>
              <a:rPr lang="en-US" sz="2400"/>
              <a:t> हैं।</a:t>
            </a:r>
          </a:p>
          <a:p>
            <a:r>
              <a:rPr lang="hi-IN" sz="2400"/>
              <a:t>ख) आज सभी दुकानें </a:t>
            </a:r>
            <a:r>
              <a:rPr lang="en-US" sz="2400"/>
              <a:t>बंद </a:t>
            </a:r>
            <a:r>
              <a:rPr lang="en-US" sz="2400" b="1"/>
              <a:t>हैं</a:t>
            </a:r>
            <a:r>
              <a:rPr lang="en-US" sz="2400"/>
              <a:t> ।</a:t>
            </a:r>
          </a:p>
          <a:p>
            <a:r>
              <a:rPr lang="hi-IN" sz="2400"/>
              <a:t>ग) तनु कमरे से </a:t>
            </a:r>
            <a:r>
              <a:rPr lang="en-US" sz="2400"/>
              <a:t>बाहर </a:t>
            </a:r>
            <a:r>
              <a:rPr lang="en-US" sz="2400" b="1"/>
              <a:t>आई</a:t>
            </a:r>
            <a:r>
              <a:rPr lang="en-US" sz="2400"/>
              <a:t>।</a:t>
            </a:r>
          </a:p>
          <a:p>
            <a:r>
              <a:rPr lang="hi-IN" sz="2400"/>
              <a:t>घ) माँ ने गरीब आदमी को </a:t>
            </a:r>
            <a:r>
              <a:rPr lang="en-US" sz="2400"/>
              <a:t>रोटी </a:t>
            </a:r>
            <a:r>
              <a:rPr lang="en-US" sz="2400" b="1"/>
              <a:t>दी</a:t>
            </a:r>
            <a:r>
              <a:rPr lang="en-US" sz="240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054508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C4F3-3552-154F-86F4-8CFAF64D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0D3BB9B-BF96-D748-995A-1DE58825E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3" y="140024"/>
            <a:ext cx="8976743" cy="4937653"/>
          </a:xfrm>
          <a:prstGeom prst="rect">
            <a:avLst/>
          </a:prstGeom>
        </p:spPr>
      </p:pic>
      <p:pic>
        <p:nvPicPr>
          <p:cNvPr id="6" name="Google Shape;89;p6">
            <a:extLst>
              <a:ext uri="{FF2B5EF4-FFF2-40B4-BE49-F238E27FC236}">
                <a16:creationId xmlns:a16="http://schemas.microsoft.com/office/drawing/2014/main" id="{0A4464F8-C27D-9147-834E-FCEC24C5C1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AED5E2-C135-4E45-BFC8-3F6BF6CA28B1}"/>
              </a:ext>
            </a:extLst>
          </p:cNvPr>
          <p:cNvSpPr txBox="1"/>
          <p:nvPr/>
        </p:nvSpPr>
        <p:spPr>
          <a:xfrm>
            <a:off x="1603284" y="1156828"/>
            <a:ext cx="63147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2)</a:t>
            </a:r>
            <a:r>
              <a:rPr lang="hi-IN" sz="2400"/>
              <a:t>कर्म छॉटकर लिखिए और अधूरे वाक्यों को पूरा कीजिए।</a:t>
            </a:r>
            <a:endParaRPr lang="en-US" sz="2400"/>
          </a:p>
          <a:p>
            <a:endParaRPr lang="en-US" sz="2400"/>
          </a:p>
          <a:p>
            <a:r>
              <a:rPr lang="hi-IN" sz="2400"/>
              <a:t>क) गाय हमें </a:t>
            </a:r>
            <a:r>
              <a:rPr lang="hi-IN" sz="2400" b="1"/>
              <a:t>दूध</a:t>
            </a:r>
            <a:r>
              <a:rPr lang="hi-IN" sz="2400"/>
              <a:t> देती है।</a:t>
            </a:r>
            <a:endParaRPr lang="en-US" sz="2400"/>
          </a:p>
          <a:p>
            <a:r>
              <a:rPr lang="hi-IN" sz="2400"/>
              <a:t>ख) अँधेरा हो गया है, </a:t>
            </a:r>
            <a:r>
              <a:rPr lang="hi-IN" sz="2400" b="1"/>
              <a:t>मोमबत्ती</a:t>
            </a:r>
            <a:r>
              <a:rPr lang="hi-IN" sz="2400"/>
              <a:t> जलाओ।</a:t>
            </a:r>
            <a:endParaRPr lang="en-US" sz="2400"/>
          </a:p>
          <a:p>
            <a:r>
              <a:rPr lang="hi-IN" sz="2400"/>
              <a:t>ग) हमें </a:t>
            </a:r>
            <a:r>
              <a:rPr lang="hi-IN" sz="2400" b="1"/>
              <a:t>वृक्ष</a:t>
            </a:r>
            <a:r>
              <a:rPr lang="hi-IN" sz="2400"/>
              <a:t> नहीं काटने चाहिए।</a:t>
            </a:r>
            <a:endParaRPr lang="en-US" sz="2400"/>
          </a:p>
          <a:p>
            <a:r>
              <a:rPr lang="hi-IN" sz="2400"/>
              <a:t>घ) भाई-बहन छत पर </a:t>
            </a:r>
            <a:r>
              <a:rPr lang="hi-IN" sz="2400" b="1"/>
              <a:t>पतंग</a:t>
            </a:r>
            <a:r>
              <a:rPr lang="hi-IN" sz="2400"/>
              <a:t> उड़ा रहे हैं।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69400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BD71-233B-1747-A1D7-973FA8F8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0DB20-8CC4-4543-89A5-C083A6978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80F4A-0CF0-DF40-8FE3-A8F2D7AEB24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oogle Shape;89;p6">
            <a:extLst>
              <a:ext uri="{FF2B5EF4-FFF2-40B4-BE49-F238E27FC236}">
                <a16:creationId xmlns:a16="http://schemas.microsoft.com/office/drawing/2014/main" id="{61496415-6687-9740-BA63-56D47446ED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3CDCB5-C8DB-944C-A25C-5C3A452BF22F}"/>
              </a:ext>
            </a:extLst>
          </p:cNvPr>
          <p:cNvSpPr txBox="1"/>
          <p:nvPr/>
        </p:nvSpPr>
        <p:spPr>
          <a:xfrm>
            <a:off x="3747455" y="-2231108"/>
            <a:ext cx="3120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IN" sz="2000" b="1"/>
          </a:p>
          <a:p>
            <a:pPr algn="l"/>
            <a:endParaRPr lang="en-IN" sz="2000" b="1"/>
          </a:p>
          <a:p>
            <a:pPr algn="l"/>
            <a:endParaRPr lang="en-US" sz="2000" b="1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1B43531-2EB7-2142-9867-5E2B6B58D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3" y="140024"/>
            <a:ext cx="8976743" cy="49376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3C1DF4-4A02-A842-B702-8C1880953DCF}"/>
              </a:ext>
            </a:extLst>
          </p:cNvPr>
          <p:cNvSpPr txBox="1"/>
          <p:nvPr/>
        </p:nvSpPr>
        <p:spPr>
          <a:xfrm>
            <a:off x="2217496" y="1362994"/>
            <a:ext cx="468409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/>
              <a:t>गृहकार्य</a:t>
            </a:r>
            <a:endParaRPr lang="en-US" sz="1800" b="1"/>
          </a:p>
          <a:p>
            <a:endParaRPr lang="en-US" sz="1800" b="1"/>
          </a:p>
          <a:p>
            <a:endParaRPr lang="en-US" sz="1800" b="1"/>
          </a:p>
          <a:p>
            <a:endParaRPr lang="en-US" sz="1800" b="1"/>
          </a:p>
          <a:p>
            <a:pPr rtl="0"/>
            <a:endParaRPr lang="en-US" sz="2000">
              <a:latin typeface="Calibri" panose="020F0502020204030204" pitchFamily="34" charset="0"/>
            </a:endParaRPr>
          </a:p>
          <a:p>
            <a:pPr rtl="0"/>
            <a:endParaRPr lang="hi-IN" sz="2000">
              <a:effectLst/>
            </a:endParaRPr>
          </a:p>
          <a:p>
            <a:endParaRPr lang="en-US" sz="1800" b="1"/>
          </a:p>
        </p:txBody>
      </p:sp>
      <p:pic>
        <p:nvPicPr>
          <p:cNvPr id="14" name="Google Shape;89;p6">
            <a:extLst>
              <a:ext uri="{FF2B5EF4-FFF2-40B4-BE49-F238E27FC236}">
                <a16:creationId xmlns:a16="http://schemas.microsoft.com/office/drawing/2014/main" id="{D8820162-659A-2B48-B962-F5F0D2A2465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9002" y="4475025"/>
            <a:ext cx="782907" cy="66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9A204D-8119-2D42-8C26-7236AADEF4C3}"/>
              </a:ext>
            </a:extLst>
          </p:cNvPr>
          <p:cNvSpPr txBox="1"/>
          <p:nvPr/>
        </p:nvSpPr>
        <p:spPr>
          <a:xfrm>
            <a:off x="2286445" y="2362908"/>
            <a:ext cx="4572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hi-IN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पृष्ठ संख्या ७० प्रश्न संख्या  ३,४</a:t>
            </a:r>
            <a:endParaRPr lang="en-US" sz="2400" b="0" i="0" u="none" strike="noStrike">
              <a:effectLst/>
              <a:latin typeface="Arial" panose="020B0604020202020204" pitchFamily="34" charset="0"/>
            </a:endParaRPr>
          </a:p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hi-IN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व्याकरण कॉपी में लिखिए</a:t>
            </a:r>
            <a:endParaRPr lang="en-US" sz="2400" b="0" i="0" u="none" strike="noStrike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0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689C-05F7-1E4D-9AF9-0C49960F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0628F-F85A-8345-9957-9854C8C5D82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Google Shape;89;p6">
            <a:extLst>
              <a:ext uri="{FF2B5EF4-FFF2-40B4-BE49-F238E27FC236}">
                <a16:creationId xmlns:a16="http://schemas.microsoft.com/office/drawing/2014/main" id="{37D5BCE0-BB63-1F41-9DC3-5C199CACCDF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3D9BFA-C839-B046-AD43-B104D4CCF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2AE218DA-0B2E-A944-BFA2-866682208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3" y="140024"/>
            <a:ext cx="8976743" cy="4937653"/>
          </a:xfrm>
          <a:prstGeom prst="rect">
            <a:avLst/>
          </a:prstGeom>
        </p:spPr>
      </p:pic>
      <p:sp>
        <p:nvSpPr>
          <p:cNvPr id="10" name="Google Shape;83;p5">
            <a:extLst>
              <a:ext uri="{FF2B5EF4-FFF2-40B4-BE49-F238E27FC236}">
                <a16:creationId xmlns:a16="http://schemas.microsoft.com/office/drawing/2014/main" id="{AFBAB2DB-2199-E046-925B-694EF672F38A}"/>
              </a:ext>
            </a:extLst>
          </p:cNvPr>
          <p:cNvSpPr txBox="1"/>
          <p:nvPr/>
        </p:nvSpPr>
        <p:spPr>
          <a:xfrm>
            <a:off x="1573226" y="1122286"/>
            <a:ext cx="8688300" cy="99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>
                <a:solidFill>
                  <a:srgbClr val="C00000"/>
                </a:solidFill>
              </a:rPr>
              <a:t>शिक्षण प्रतिफल</a:t>
            </a:r>
            <a:endParaRPr sz="2000" b="1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498C82-113C-4341-8DC8-3ED7214CDE5F}"/>
              </a:ext>
            </a:extLst>
          </p:cNvPr>
          <p:cNvSpPr txBox="1"/>
          <p:nvPr/>
        </p:nvSpPr>
        <p:spPr>
          <a:xfrm>
            <a:off x="2027806" y="2199557"/>
            <a:ext cx="430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छात्र क्रिया,उसके भेद और प्रश्नोत्तर </a:t>
            </a:r>
            <a:r>
              <a:rPr lang="en-IN" sz="2400" b="1"/>
              <a:t> </a:t>
            </a:r>
            <a:r>
              <a:rPr lang="en-US" sz="2400" b="1"/>
              <a:t>-  के बारे में जानकारी प्राप्त किए</a:t>
            </a:r>
          </a:p>
        </p:txBody>
      </p:sp>
      <p:pic>
        <p:nvPicPr>
          <p:cNvPr id="18" name="Google Shape;89;p6">
            <a:extLst>
              <a:ext uri="{FF2B5EF4-FFF2-40B4-BE49-F238E27FC236}">
                <a16:creationId xmlns:a16="http://schemas.microsoft.com/office/drawing/2014/main" id="{E9BB4A25-C4B0-6442-B854-22808730316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9002" y="4475025"/>
            <a:ext cx="782907" cy="668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486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082D-DB95-C544-AC64-130360A4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35850ED-04DC-6B46-BA75-7572246D6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07" y="80070"/>
            <a:ext cx="8763222" cy="4919860"/>
          </a:xfrm>
          <a:prstGeom prst="rect">
            <a:avLst/>
          </a:prstGeom>
        </p:spPr>
      </p:pic>
      <p:pic>
        <p:nvPicPr>
          <p:cNvPr id="5" name="Google Shape;89;p6">
            <a:extLst>
              <a:ext uri="{FF2B5EF4-FFF2-40B4-BE49-F238E27FC236}">
                <a16:creationId xmlns:a16="http://schemas.microsoft.com/office/drawing/2014/main" id="{E94D8E3B-0951-4941-9599-0B405D2F89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87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7BEC-1C98-6E46-9C88-47237B1D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8C47B7D-31AC-8745-A7D6-1C5D90B5F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88967"/>
            <a:ext cx="8520599" cy="4964343"/>
          </a:xfrm>
          <a:prstGeom prst="rect">
            <a:avLst/>
          </a:prstGeom>
        </p:spPr>
      </p:pic>
      <p:pic>
        <p:nvPicPr>
          <p:cNvPr id="5" name="Google Shape;89;p6">
            <a:extLst>
              <a:ext uri="{FF2B5EF4-FFF2-40B4-BE49-F238E27FC236}">
                <a16:creationId xmlns:a16="http://schemas.microsoft.com/office/drawing/2014/main" id="{C5779C15-19C5-164B-92D9-32DEF173C7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29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AA8B-8F15-7D47-9126-00E09DFD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87145F3-161A-684C-9AEC-4FF70C53A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0" y="107371"/>
            <a:ext cx="4412750" cy="492875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BA6311C-5086-3448-8999-7D7972381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919" y="161057"/>
            <a:ext cx="4876011" cy="4821386"/>
          </a:xfrm>
          <a:prstGeom prst="rect">
            <a:avLst/>
          </a:prstGeom>
        </p:spPr>
      </p:pic>
      <p:pic>
        <p:nvPicPr>
          <p:cNvPr id="6" name="Google Shape;89;p6">
            <a:extLst>
              <a:ext uri="{FF2B5EF4-FFF2-40B4-BE49-F238E27FC236}">
                <a16:creationId xmlns:a16="http://schemas.microsoft.com/office/drawing/2014/main" id="{64D4F9B8-0669-F541-BF71-03D71DBCAD3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06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C492-0884-FF47-9E0D-DE8ED997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844458F-547C-7F4E-9E6F-93E1BD35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3" y="0"/>
            <a:ext cx="4534633" cy="504441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67C7EB4-636E-FD4F-9935-B20AD8028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236" y="99087"/>
            <a:ext cx="4328231" cy="4945326"/>
          </a:xfrm>
          <a:prstGeom prst="rect">
            <a:avLst/>
          </a:prstGeom>
        </p:spPr>
      </p:pic>
      <p:pic>
        <p:nvPicPr>
          <p:cNvPr id="6" name="Google Shape;89;p6">
            <a:extLst>
              <a:ext uri="{FF2B5EF4-FFF2-40B4-BE49-F238E27FC236}">
                <a16:creationId xmlns:a16="http://schemas.microsoft.com/office/drawing/2014/main" id="{17A1A1F2-DC00-EE4C-A602-B7AF48BD55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0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16FC-7082-BD41-A65A-DFB0684B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EFF679D-8ABC-7E49-91CF-4C09C73C1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4" y="0"/>
            <a:ext cx="4768650" cy="505331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00DF830-EC6B-1843-B7AC-0C3531665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546" y="90190"/>
            <a:ext cx="4339830" cy="4883050"/>
          </a:xfrm>
          <a:prstGeom prst="rect">
            <a:avLst/>
          </a:prstGeom>
        </p:spPr>
      </p:pic>
      <p:pic>
        <p:nvPicPr>
          <p:cNvPr id="6" name="Google Shape;89;p6">
            <a:extLst>
              <a:ext uri="{FF2B5EF4-FFF2-40B4-BE49-F238E27FC236}">
                <a16:creationId xmlns:a16="http://schemas.microsoft.com/office/drawing/2014/main" id="{274521BB-BFCE-A04D-B924-AC3668B83A8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09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D18C-400A-6849-BD66-E979DB05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B2F9FA7-C93D-6349-A804-A2C10591F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50" y="213520"/>
            <a:ext cx="8520600" cy="4830893"/>
          </a:xfrm>
          <a:prstGeom prst="rect">
            <a:avLst/>
          </a:prstGeom>
        </p:spPr>
      </p:pic>
      <p:pic>
        <p:nvPicPr>
          <p:cNvPr id="5" name="Google Shape;89;p6">
            <a:extLst>
              <a:ext uri="{FF2B5EF4-FFF2-40B4-BE49-F238E27FC236}">
                <a16:creationId xmlns:a16="http://schemas.microsoft.com/office/drawing/2014/main" id="{2A0BB472-AEAE-534B-A1B5-FE5663113B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38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34C3-373C-034F-A81A-A869512B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1E5F360-91CA-3349-A451-FDEFD1FBD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3" y="88967"/>
            <a:ext cx="8762906" cy="271685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BC2ADE7-255B-A44D-9BCE-F9689EB2F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165" y="2044077"/>
            <a:ext cx="7501990" cy="2716854"/>
          </a:xfrm>
          <a:prstGeom prst="rect">
            <a:avLst/>
          </a:prstGeom>
        </p:spPr>
      </p:pic>
      <p:pic>
        <p:nvPicPr>
          <p:cNvPr id="4" name="Google Shape;89;p6">
            <a:extLst>
              <a:ext uri="{FF2B5EF4-FFF2-40B4-BE49-F238E27FC236}">
                <a16:creationId xmlns:a16="http://schemas.microsoft.com/office/drawing/2014/main" id="{093A0CBE-772F-9C4C-8B6B-C1A2BB8DA8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47529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On-screen Show (16:9)</PresentationFormat>
  <Paragraphs>19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919439947272</cp:lastModifiedBy>
  <cp:revision>68</cp:revision>
  <dcterms:modified xsi:type="dcterms:W3CDTF">2021-09-07T19:44:09Z</dcterms:modified>
</cp:coreProperties>
</file>