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8" roundtripDataSignature="AMtx7mg+n8v7tHfHzCi0cdYBWW5FQfmck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6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27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" name="Google Shape;13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2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2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2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2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25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1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" name="Google Shape;19;p1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Relationship Id="rId4" Type="http://schemas.openxmlformats.org/officeDocument/2006/relationships/image" Target="../media/image7.jpg"/><Relationship Id="rId5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g"/><Relationship Id="rId4" Type="http://schemas.openxmlformats.org/officeDocument/2006/relationships/image" Target="../media/image1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Relationship Id="rId4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png"/><Relationship Id="rId4" Type="http://schemas.openxmlformats.org/officeDocument/2006/relationships/image" Target="../media/image8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Relationship Id="rId4" Type="http://schemas.openxmlformats.org/officeDocument/2006/relationships/image" Target="../media/image9.jpg"/><Relationship Id="rId5" Type="http://schemas.openxmlformats.org/officeDocument/2006/relationships/image" Target="../media/image1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Relationship Id="rId4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Relationship Id="rId4" Type="http://schemas.openxmlformats.org/officeDocument/2006/relationships/image" Target="../media/image1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587" y="3662326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xresdefault.jpg" id="55" name="Google Shape;5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1663" y="699971"/>
            <a:ext cx="3772189" cy="335014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4607587" y="1992804"/>
            <a:ext cx="4419569" cy="21191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IV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NO : 7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(HINDI)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</a:t>
            </a: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ER: 8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TOPIC: गांधी जी की हिंसा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TOPIC: </a:t>
            </a:r>
            <a:r>
              <a:rPr b="1" i="0" lang="e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प्रस्तावना,आदर्श पठन, विश्लेषण, </a:t>
            </a:r>
            <a:r>
              <a:rPr b="1" i="0" lang="en" sz="14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शब्दार्थ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663608" y="216900"/>
            <a:ext cx="2157122" cy="467236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 txBox="1"/>
          <p:nvPr/>
        </p:nvSpPr>
        <p:spPr>
          <a:xfrm>
            <a:off x="620458" y="285547"/>
            <a:ext cx="7108314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3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पाठ- 8 गांधी जी की हिंसा</a:t>
            </a:r>
            <a:endParaRPr b="1" i="0" sz="32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प्रस्तावना, आदर्श पठन, पाठ विश्लेषण, शब्दार्थ</a:t>
            </a:r>
            <a:br>
              <a:rPr b="1" i="0" lang="e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6"/>
          <p:cNvSpPr txBox="1"/>
          <p:nvPr/>
        </p:nvSpPr>
        <p:spPr>
          <a:xfrm>
            <a:off x="3658488" y="1656738"/>
            <a:ext cx="3120775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गृहकार्य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6" name="Google Shape;126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6"/>
          <p:cNvSpPr txBox="1"/>
          <p:nvPr/>
        </p:nvSpPr>
        <p:spPr>
          <a:xfrm>
            <a:off x="2330340" y="2603528"/>
            <a:ext cx="457288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कठिन शब्दों को रेखांकित करें।</a:t>
            </a:r>
            <a:endParaRPr b="1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7"/>
          <p:cNvSpPr txBox="1"/>
          <p:nvPr/>
        </p:nvSpPr>
        <p:spPr>
          <a:xfrm>
            <a:off x="2950827" y="1546714"/>
            <a:ext cx="8688300" cy="9906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शिक्षण प्रतिफल</a:t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7"/>
          <p:cNvSpPr txBox="1"/>
          <p:nvPr/>
        </p:nvSpPr>
        <p:spPr>
          <a:xfrm>
            <a:off x="2445950" y="2395064"/>
            <a:ext cx="5187395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महात्मा गांधी और जवाहरलाल नेहरू जी के बारे में जानकर आत्मविश्वास जागृत होगा।</a:t>
            </a:r>
            <a:endParaRPr/>
          </a:p>
        </p:txBody>
      </p:sp>
      <p:pic>
        <p:nvPicPr>
          <p:cNvPr id="134" name="Google Shape;134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0" name="Google Shape;14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1097823" y="1742059"/>
            <a:ext cx="438406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38910" y="569920"/>
            <a:ext cx="1446029" cy="343678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2"/>
          <p:cNvSpPr txBox="1"/>
          <p:nvPr/>
        </p:nvSpPr>
        <p:spPr>
          <a:xfrm>
            <a:off x="3658488" y="1656738"/>
            <a:ext cx="308042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शिक्षण उद्देश्य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"/>
          <p:cNvSpPr txBox="1"/>
          <p:nvPr/>
        </p:nvSpPr>
        <p:spPr>
          <a:xfrm>
            <a:off x="3658489" y="1656738"/>
            <a:ext cx="18288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"/>
          <p:cNvSpPr txBox="1"/>
          <p:nvPr/>
        </p:nvSpPr>
        <p:spPr>
          <a:xfrm>
            <a:off x="3658489" y="1656738"/>
            <a:ext cx="18288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"/>
          <p:cNvSpPr txBox="1"/>
          <p:nvPr/>
        </p:nvSpPr>
        <p:spPr>
          <a:xfrm>
            <a:off x="1621703" y="2474522"/>
            <a:ext cx="6669995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कविता के मूलभाव को समझाने के लिए छात्रों को तैयार करना।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शब्दों की सही उच्चारण सिखाना।मात्राओं के प्रयोग का उचित ज्ञान करवाना।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छात्रों के शब्द भंडार को समृद्ध करना।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शब्दार्थ की जानकारी देना।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74" name="Google Shape;7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1699" y="133449"/>
            <a:ext cx="8673939" cy="4875377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20"/>
          <p:cNvSpPr txBox="1"/>
          <p:nvPr/>
        </p:nvSpPr>
        <p:spPr>
          <a:xfrm>
            <a:off x="4007060" y="1085124"/>
            <a:ext cx="4693886" cy="3170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चिंतन-मन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मोहन दास करमचंद गांधी, जिन्हें हम राष्ट्रपिता के नाम से जानते हैं। ये सत्य और अहिंसा के पुजारी थे। उन्होंने बिना अस्त्र-शस्त्र उठाए अंग्रेजों को झुका दिया और भारत को आजादी दिलवाई हमें भी उन्ही की तरह सत्य प्रेम , अहिंसा, दया और क्षमा जैसे गुणों को धारण करते हुए अपने लक्ष्य प्राप्ति के लिए निरंतर संघर्ष करते रहना चाहिए।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2" name="Google Shape;82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4553" y="94917"/>
            <a:ext cx="3567567" cy="49494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21"/>
          <p:cNvSpPr txBox="1"/>
          <p:nvPr/>
        </p:nvSpPr>
        <p:spPr>
          <a:xfrm>
            <a:off x="4786976" y="1786621"/>
            <a:ext cx="5691914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एक बार की बात, गए जब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गांधी जी के पास जवाहरलाल।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घड़ी थी रात की, 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कुटिया के कोने में नन्हा दीप था। 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अँधियारे में दिखी न लाठी पंडित जी 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को गांधी जी के हाथ की।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9" name="Google Shape;89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4764" y="635788"/>
            <a:ext cx="4119159" cy="406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88862" y="375270"/>
            <a:ext cx="1112084" cy="364223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22"/>
          <p:cNvSpPr txBox="1"/>
          <p:nvPr/>
        </p:nvSpPr>
        <p:spPr>
          <a:xfrm>
            <a:off x="3658489" y="1656738"/>
            <a:ext cx="18288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2"/>
          <p:cNvSpPr txBox="1"/>
          <p:nvPr/>
        </p:nvSpPr>
        <p:spPr>
          <a:xfrm>
            <a:off x="2116518" y="3333933"/>
            <a:ext cx="4384103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और पास उनके पहुँचे इस त्वरा में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ये बेचारे लाठी से टकरा गए।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बहुत नहीं, लेकिन थोड़े लड़खड़ाकर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कुछ गुस्से में आए, कुछ घबरा गए।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7" name="Google Shape;97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6081" y="326840"/>
            <a:ext cx="5141208" cy="224491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094220" y="1079500"/>
            <a:ext cx="1360569" cy="406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3"/>
          <p:cNvSpPr txBox="1"/>
          <p:nvPr/>
        </p:nvSpPr>
        <p:spPr>
          <a:xfrm>
            <a:off x="4323782" y="2501922"/>
            <a:ext cx="4988253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थोड़े कुछ झल्लाकर बोले- आप तो 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प्रेम-अहिंसा के हामी हैं, फिर भला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पाँच हाथ का इतना मोटा लट्ठ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यह रहता है किसलिए बगल ही में डला?"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5" name="Google Shape;105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4553" y="254895"/>
            <a:ext cx="4074676" cy="44514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4"/>
          <p:cNvSpPr txBox="1"/>
          <p:nvPr/>
        </p:nvSpPr>
        <p:spPr>
          <a:xfrm>
            <a:off x="4643173" y="1085659"/>
            <a:ext cx="38370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गांधी जो मुसकरा उठे इस क्रोध पर, बोले-'तुम्हीं बताओ तुम से ऊधमी लड़कों की क्या आसपास मरे कमी! उन्हें ठीक रख सकूँ, इसी के ध्यान से रखता हूँ में लंबी-मोटी यह छड़ी।“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सुनकर हँसे जवाहर बापू भी हँसे, दमक उठी दोनों की निर्मल हँसी से अंधकार से भरी रात की वह घड़ी।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1" name="Google Shape;111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733" y="209922"/>
            <a:ext cx="4516841" cy="4933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5"/>
          <p:cNvSpPr txBox="1"/>
          <p:nvPr/>
        </p:nvSpPr>
        <p:spPr>
          <a:xfrm>
            <a:off x="2857801" y="793750"/>
            <a:ext cx="13218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शब्द</a:t>
            </a:r>
            <a:endParaRPr u="sng"/>
          </a:p>
        </p:txBody>
      </p:sp>
      <p:sp>
        <p:nvSpPr>
          <p:cNvPr id="118" name="Google Shape;118;p25"/>
          <p:cNvSpPr txBox="1"/>
          <p:nvPr/>
        </p:nvSpPr>
        <p:spPr>
          <a:xfrm>
            <a:off x="2857789" y="1665635"/>
            <a:ext cx="3049500" cy="300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कुटिया  -   झोपड़ी  </a:t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नन्हा   - सबसे छोटा </a:t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अधियारे - अँधेरा </a:t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त्वरा   -  तेजी, शीघ्रता </a:t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हामी - समर्थन </a:t>
            </a:r>
            <a:endParaRPr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लट्ठ    - लाठी </a:t>
            </a:r>
            <a:endParaRPr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ऊधमी  - उधम मचाने वाला </a:t>
            </a:r>
            <a:endParaRPr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दमक - चमक </a:t>
            </a:r>
            <a:endParaRPr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निर्मल-पवित्र </a:t>
            </a:r>
            <a:endParaRPr sz="1500"/>
          </a:p>
        </p:txBody>
      </p:sp>
      <p:pic>
        <p:nvPicPr>
          <p:cNvPr id="119" name="Google Shape;119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25"/>
          <p:cNvSpPr txBox="1"/>
          <p:nvPr/>
        </p:nvSpPr>
        <p:spPr>
          <a:xfrm>
            <a:off x="4312325" y="739500"/>
            <a:ext cx="10560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u="sng"/>
              <a:t>अर्थ </a:t>
            </a:r>
            <a:endParaRPr sz="2900" u="sng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