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4" roundtripDataSignature="AMtx7mgR8QGMcv46/zQ2McAWP6AM7fm4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 name="Google Shape;12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3" name="Shape 13"/>
        <p:cNvGrpSpPr/>
        <p:nvPr/>
      </p:nvGrpSpPr>
      <p:grpSpPr>
        <a:xfrm>
          <a:off x="0" y="0"/>
          <a:ext cx="0" cy="0"/>
          <a:chOff x="0" y="0"/>
          <a:chExt cx="0" cy="0"/>
        </a:xfrm>
      </p:grpSpPr>
      <p:sp>
        <p:nvSpPr>
          <p:cNvPr id="14" name="Google Shape;14;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6" name="Google Shape;16;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7" name="Google Shape;1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0" name="Google Shape;20;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5.jpg"/><Relationship Id="rId5"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jp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pic>
        <p:nvPicPr>
          <p:cNvPr descr="maxresdefault.jpg" id="56" name="Google Shape;56;p1"/>
          <p:cNvPicPr preferRelativeResize="0"/>
          <p:nvPr/>
        </p:nvPicPr>
        <p:blipFill rotWithShape="1">
          <a:blip r:embed="rId5">
            <a:alphaModFix/>
          </a:blip>
          <a:srcRect b="0" l="0" r="0" t="0"/>
          <a:stretch/>
        </p:blipFill>
        <p:spPr>
          <a:xfrm>
            <a:off x="631663" y="699971"/>
            <a:ext cx="3772189" cy="3350145"/>
          </a:xfrm>
          <a:prstGeom prst="rect">
            <a:avLst/>
          </a:prstGeom>
          <a:noFill/>
          <a:ln>
            <a:noFill/>
          </a:ln>
        </p:spPr>
      </p:pic>
      <p:sp>
        <p:nvSpPr>
          <p:cNvPr id="57" name="Google Shape;57;p1"/>
          <p:cNvSpPr txBox="1"/>
          <p:nvPr/>
        </p:nvSpPr>
        <p:spPr>
          <a:xfrm>
            <a:off x="4740149" y="1930997"/>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4</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6</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मदर टेरेसा</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लिखित प्रश्नोत्तर</a:t>
            </a:r>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p:txBody>
      </p:sp>
      <p:sp>
        <p:nvSpPr>
          <p:cNvPr id="58" name="Google Shape;58;p1"/>
          <p:cNvSpPr txBox="1"/>
          <p:nvPr/>
        </p:nvSpPr>
        <p:spPr>
          <a:xfrm>
            <a:off x="2215399" y="115115"/>
            <a:ext cx="5905230"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a:t>
            </a:r>
            <a:r>
              <a:rPr b="1" i="0" lang="en" sz="3200" u="none" cap="none" strike="noStrike">
                <a:solidFill>
                  <a:srgbClr val="FF0000"/>
                </a:solidFill>
                <a:latin typeface="Arial"/>
                <a:ea typeface="Arial"/>
                <a:cs typeface="Arial"/>
                <a:sym typeface="Arial"/>
              </a:rPr>
              <a:t>पाठ- 6 मदर टेरेसा</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लिखित प्रश्नोत्तर</a:t>
            </a:r>
            <a:br>
              <a:rPr b="1" i="0" lang="en" sz="2800" u="none" cap="none" strike="noStrike">
                <a:solidFill>
                  <a:schemeClr val="dk1"/>
                </a:solidFill>
                <a:latin typeface="Calibri"/>
                <a:ea typeface="Calibri"/>
                <a:cs typeface="Calibri"/>
                <a:sym typeface="Calibri"/>
              </a:rPr>
            </a:br>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65" name="Google Shape;65;p2"/>
          <p:cNvSpPr txBox="1"/>
          <p:nvPr/>
        </p:nvSpPr>
        <p:spPr>
          <a:xfrm>
            <a:off x="1679183" y="17908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उद्देश्य</a:t>
            </a:r>
            <a:endParaRPr b="1" i="0" sz="2000" u="none" cap="none" strike="noStrike">
              <a:solidFill>
                <a:srgbClr val="C00000"/>
              </a:solidFill>
              <a:latin typeface="Arial"/>
              <a:ea typeface="Arial"/>
              <a:cs typeface="Arial"/>
              <a:sym typeface="Arial"/>
            </a:endParaRPr>
          </a:p>
        </p:txBody>
      </p:sp>
      <p:sp>
        <p:nvSpPr>
          <p:cNvPr id="66" name="Google Shape;66;p2"/>
          <p:cNvSpPr txBox="1"/>
          <p:nvPr/>
        </p:nvSpPr>
        <p:spPr>
          <a:xfrm>
            <a:off x="2061740" y="2379209"/>
            <a:ext cx="4892700" cy="823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lang="en" sz="2400"/>
              <a:t>लिखित  प्रश्नोत्तर द्वारा विषय ज्ञान में दृढ़ीकरण   होना ।</a:t>
            </a:r>
            <a:endParaRPr/>
          </a:p>
        </p:txBody>
      </p:sp>
      <p:pic>
        <p:nvPicPr>
          <p:cNvPr id="67" name="Google Shape;67;p2"/>
          <p:cNvPicPr preferRelativeResize="0"/>
          <p:nvPr/>
        </p:nvPicPr>
        <p:blipFill rotWithShape="1">
          <a:blip r:embed="rId4">
            <a:alphaModFix/>
          </a:blip>
          <a:srcRect b="0" l="0" r="0" t="0"/>
          <a:stretch/>
        </p:blipFill>
        <p:spPr>
          <a:xfrm>
            <a:off x="7749002" y="4475025"/>
            <a:ext cx="782907" cy="6684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73" name="Google Shape;73;p1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74" name="Google Shape;74;p1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75" name="Google Shape;75;p19"/>
          <p:cNvPicPr preferRelativeResize="0"/>
          <p:nvPr/>
        </p:nvPicPr>
        <p:blipFill rotWithShape="1">
          <a:blip r:embed="rId3">
            <a:alphaModFix/>
          </a:blip>
          <a:srcRect b="0" l="0" r="0" t="0"/>
          <a:stretch/>
        </p:blipFill>
        <p:spPr>
          <a:xfrm>
            <a:off x="8131558" y="4181436"/>
            <a:ext cx="700741" cy="622768"/>
          </a:xfrm>
          <a:prstGeom prst="rect">
            <a:avLst/>
          </a:prstGeom>
          <a:noFill/>
          <a:ln>
            <a:noFill/>
          </a:ln>
        </p:spPr>
      </p:pic>
      <p:pic>
        <p:nvPicPr>
          <p:cNvPr id="76" name="Google Shape;76;p19"/>
          <p:cNvPicPr preferRelativeResize="0"/>
          <p:nvPr/>
        </p:nvPicPr>
        <p:blipFill rotWithShape="1">
          <a:blip r:embed="rId4">
            <a:alphaModFix/>
          </a:blip>
          <a:srcRect b="0" l="0" r="0" t="0"/>
          <a:stretch/>
        </p:blipFill>
        <p:spPr>
          <a:xfrm>
            <a:off x="167257" y="102923"/>
            <a:ext cx="8976743" cy="4937653"/>
          </a:xfrm>
          <a:prstGeom prst="rect">
            <a:avLst/>
          </a:prstGeom>
          <a:noFill/>
          <a:ln>
            <a:noFill/>
          </a:ln>
        </p:spPr>
      </p:pic>
      <p:sp>
        <p:nvSpPr>
          <p:cNvPr id="77" name="Google Shape;77;p19"/>
          <p:cNvSpPr txBox="1"/>
          <p:nvPr/>
        </p:nvSpPr>
        <p:spPr>
          <a:xfrm>
            <a:off x="707401" y="574625"/>
            <a:ext cx="7393200" cy="3786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rPr>
              <a:t>२. निम्नलिखित प्रश्नों के उत्तर लिखिए।</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क) 18 वर्ष की आयु में मदर टेरेसा ने क्या निश्चय किया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उ -18 वर्ष की आयु में मदर टेरेसा ने आइरिश धर्म परिवार लॉरंटो में शामिल होने का निश्चय किया।</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ख) मदर टेरेसा के माता-पिता का नाम लिखिए।</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उ - मदर टेरेसा के माता का नाम ड्रानाफिल और पिता का नाम निकोला था।</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ग) सन १९४६ में इन्होंने किस बात का संकल्प लिया था ?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उ - सन १९४६ में इन्होंने मानव सेवा करने का संकल्प लिया था।</a:t>
            </a:r>
            <a:endParaRPr b="1" i="0" sz="2400" u="none" cap="none" strike="noStrike">
              <a:solidFill>
                <a:srgbClr val="000000"/>
              </a:solidFill>
            </a:endParaRPr>
          </a:p>
        </p:txBody>
      </p:sp>
      <p:pic>
        <p:nvPicPr>
          <p:cNvPr id="78" name="Google Shape;78;p19"/>
          <p:cNvPicPr preferRelativeResize="0"/>
          <p:nvPr/>
        </p:nvPicPr>
        <p:blipFill rotWithShape="1">
          <a:blip r:embed="rId3">
            <a:alphaModFix/>
          </a:blip>
          <a:srcRect b="0" l="0" r="0" t="0"/>
          <a:stretch/>
        </p:blipFill>
        <p:spPr>
          <a:xfrm>
            <a:off x="7749002" y="4475025"/>
            <a:ext cx="782907" cy="6684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pic>
        <p:nvPicPr>
          <p:cNvPr id="83" name="Google Shape;83;p20"/>
          <p:cNvPicPr preferRelativeResize="0"/>
          <p:nvPr/>
        </p:nvPicPr>
        <p:blipFill rotWithShape="1">
          <a:blip r:embed="rId3">
            <a:alphaModFix/>
          </a:blip>
          <a:srcRect b="0" l="0" r="0" t="0"/>
          <a:stretch/>
        </p:blipFill>
        <p:spPr>
          <a:xfrm>
            <a:off x="7829072" y="3991026"/>
            <a:ext cx="1003228" cy="813178"/>
          </a:xfrm>
          <a:prstGeom prst="rect">
            <a:avLst/>
          </a:prstGeom>
          <a:noFill/>
          <a:ln>
            <a:noFill/>
          </a:ln>
        </p:spPr>
      </p:pic>
      <p:pic>
        <p:nvPicPr>
          <p:cNvPr id="84" name="Google Shape;84;p20"/>
          <p:cNvPicPr preferRelativeResize="0"/>
          <p:nvPr/>
        </p:nvPicPr>
        <p:blipFill rotWithShape="1">
          <a:blip r:embed="rId4">
            <a:alphaModFix/>
          </a:blip>
          <a:srcRect b="0" l="0" r="0" t="0"/>
          <a:stretch/>
        </p:blipFill>
        <p:spPr>
          <a:xfrm>
            <a:off x="71172" y="160140"/>
            <a:ext cx="8976743" cy="4937653"/>
          </a:xfrm>
          <a:prstGeom prst="rect">
            <a:avLst/>
          </a:prstGeom>
          <a:noFill/>
          <a:ln>
            <a:noFill/>
          </a:ln>
        </p:spPr>
      </p:pic>
      <p:sp>
        <p:nvSpPr>
          <p:cNvPr id="85" name="Google Shape;85;p20"/>
          <p:cNvSpPr txBox="1"/>
          <p:nvPr/>
        </p:nvSpPr>
        <p:spPr>
          <a:xfrm>
            <a:off x="898568" y="752502"/>
            <a:ext cx="6554700" cy="3417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rPr>
              <a:t>घ) मदर टेरेसा ने कोलकाता में किन-किन केंद्रों की स्थापना की थी।</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 उ- मदर टेरेसा ने कोलकाता में शिक्षा केंद्र, कुष्ठरोग चिकित्सा केंद्र, भोजनालय आदि की स्थापना की थी।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ङ) मदर टेरेसा को कौन-कौन सी उपधियों से सम्मानित किया गया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उ - मदर टेरेसा को शांति पुरस्कार, पदमश्री, भारत रत्न, नोबेल पुरस्कार तथा ऑर्डर ऑफ़ मेरिट से सम्मानित किया गया था।</a:t>
            </a:r>
            <a:endParaRPr b="1" i="0" sz="2400" u="none" cap="none" strike="noStrike">
              <a:solidFill>
                <a:srgbClr val="000000"/>
              </a:solidFill>
            </a:endParaRPr>
          </a:p>
        </p:txBody>
      </p:sp>
      <p:pic>
        <p:nvPicPr>
          <p:cNvPr id="86" name="Google Shape;86;p20"/>
          <p:cNvPicPr preferRelativeResize="0"/>
          <p:nvPr/>
        </p:nvPicPr>
        <p:blipFill rotWithShape="1">
          <a:blip r:embed="rId3">
            <a:alphaModFix/>
          </a:blip>
          <a:srcRect b="0" l="0" r="0" t="0"/>
          <a:stretch/>
        </p:blipFill>
        <p:spPr>
          <a:xfrm>
            <a:off x="7749002" y="4475025"/>
            <a:ext cx="782907" cy="66847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92" name="Google Shape;92;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93" name="Google Shape;93;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94" name="Google Shape;94;p21"/>
          <p:cNvPicPr preferRelativeResize="0"/>
          <p:nvPr/>
        </p:nvPicPr>
        <p:blipFill rotWithShape="1">
          <a:blip r:embed="rId3">
            <a:alphaModFix/>
          </a:blip>
          <a:srcRect b="0" l="0" r="0" t="0"/>
          <a:stretch/>
        </p:blipFill>
        <p:spPr>
          <a:xfrm>
            <a:off x="71172" y="160140"/>
            <a:ext cx="8976743" cy="4937653"/>
          </a:xfrm>
          <a:prstGeom prst="rect">
            <a:avLst/>
          </a:prstGeom>
          <a:noFill/>
          <a:ln>
            <a:noFill/>
          </a:ln>
        </p:spPr>
      </p:pic>
      <p:sp>
        <p:nvSpPr>
          <p:cNvPr id="95" name="Google Shape;95;p21"/>
          <p:cNvSpPr txBox="1"/>
          <p:nvPr/>
        </p:nvSpPr>
        <p:spPr>
          <a:xfrm>
            <a:off x="1093473" y="976476"/>
            <a:ext cx="7046700" cy="304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rPr>
              <a:t>३. निम्नलिखित प्रश्नों के उत्तर विस्तार पूर्वक लिखिए। </a:t>
            </a:r>
            <a:endParaRPr b="1" i="0" sz="2400" u="none" cap="none" strike="noStrike">
              <a:solidFill>
                <a:srgbClr val="000000"/>
              </a:solidFill>
            </a:endParaRPr>
          </a:p>
          <a:p>
            <a:pPr indent="0" lvl="0" marL="0" marR="0" rtl="0" algn="l">
              <a:lnSpc>
                <a:spcPct val="100000"/>
              </a:lnSpc>
              <a:spcBef>
                <a:spcPts val="0"/>
              </a:spcBef>
              <a:spcAft>
                <a:spcPts val="0"/>
              </a:spcAft>
              <a:buNone/>
            </a:pPr>
            <a:r>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क) मदर टेरेसा किन कारणों से दुनिया में पहचानी गई ?</a:t>
            </a:r>
            <a:endParaRPr b="1" i="0" sz="2400" u="none" cap="none" strike="noStrike">
              <a:solidFill>
                <a:srgbClr val="000000"/>
              </a:solidFill>
            </a:endParaRPr>
          </a:p>
          <a:p>
            <a:pPr indent="0" lvl="0" marL="0" marR="0" rtl="0" algn="l">
              <a:lnSpc>
                <a:spcPct val="100000"/>
              </a:lnSpc>
              <a:spcBef>
                <a:spcPts val="0"/>
              </a:spcBef>
              <a:spcAft>
                <a:spcPts val="0"/>
              </a:spcAft>
              <a:buNone/>
            </a:pPr>
            <a:r>
              <a:rPr b="1" i="0" lang="en" sz="2400" u="none" cap="none" strike="noStrike">
                <a:solidFill>
                  <a:srgbClr val="000000"/>
                </a:solidFill>
              </a:rPr>
              <a:t>उ - मदर टेरेसा ने अपना संपूर्ण जीवन दीन-दरिद्र, बीमार लाचार और असहाय लोगों की सेवा में समर्पित कर दिया। माँ के समान बिना घृणा भाव के वे सब की सेवा करती थी। उनकी इसी निःस्वार्थ सेवा के कारण वे दुनिया में पहचानी गई।</a:t>
            </a:r>
            <a:endParaRPr b="1" i="0" sz="2400" u="none" cap="none" strike="noStrike">
              <a:solidFill>
                <a:srgbClr val="000000"/>
              </a:solidFill>
            </a:endParaRPr>
          </a:p>
        </p:txBody>
      </p:sp>
      <p:pic>
        <p:nvPicPr>
          <p:cNvPr id="96" name="Google Shape;96;p21"/>
          <p:cNvPicPr preferRelativeResize="0"/>
          <p:nvPr/>
        </p:nvPicPr>
        <p:blipFill rotWithShape="1">
          <a:blip r:embed="rId4">
            <a:alphaModFix/>
          </a:blip>
          <a:srcRect b="0" l="0" r="0" t="0"/>
          <a:stretch/>
        </p:blipFill>
        <p:spPr>
          <a:xfrm>
            <a:off x="7749002" y="4475025"/>
            <a:ext cx="782907" cy="6684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02" name="Google Shape;102;p2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03" name="Google Shape;103;p2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04" name="Google Shape;104;p22"/>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05" name="Google Shape;105;p22"/>
          <p:cNvSpPr txBox="1"/>
          <p:nvPr/>
        </p:nvSpPr>
        <p:spPr>
          <a:xfrm>
            <a:off x="3747455" y="-2231108"/>
            <a:ext cx="3120775"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pic>
        <p:nvPicPr>
          <p:cNvPr id="106" name="Google Shape;106;p22"/>
          <p:cNvPicPr preferRelativeResize="0"/>
          <p:nvPr/>
        </p:nvPicPr>
        <p:blipFill rotWithShape="1">
          <a:blip r:embed="rId4">
            <a:alphaModFix/>
          </a:blip>
          <a:srcRect b="0" l="0" r="0" t="0"/>
          <a:stretch/>
        </p:blipFill>
        <p:spPr>
          <a:xfrm>
            <a:off x="71173" y="140024"/>
            <a:ext cx="8976743" cy="4937653"/>
          </a:xfrm>
          <a:prstGeom prst="rect">
            <a:avLst/>
          </a:prstGeom>
          <a:noFill/>
          <a:ln>
            <a:noFill/>
          </a:ln>
        </p:spPr>
      </p:pic>
      <p:sp>
        <p:nvSpPr>
          <p:cNvPr id="107" name="Google Shape;107;p22"/>
          <p:cNvSpPr txBox="1"/>
          <p:nvPr/>
        </p:nvSpPr>
        <p:spPr>
          <a:xfrm>
            <a:off x="2217496" y="1362994"/>
            <a:ext cx="4684200" cy="2031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000000"/>
                </a:solidFill>
                <a:latin typeface="Arial"/>
                <a:ea typeface="Arial"/>
                <a:cs typeface="Arial"/>
                <a:sym typeface="Arial"/>
              </a:rPr>
              <a:t>गृहकार्य</a:t>
            </a:r>
            <a:endParaRPr b="1" sz="1800"/>
          </a:p>
          <a:p>
            <a:pPr indent="0" lvl="0" marL="0" marR="0" rtl="0" algn="l">
              <a:lnSpc>
                <a:spcPct val="100000"/>
              </a:lnSpc>
              <a:spcBef>
                <a:spcPts val="0"/>
              </a:spcBef>
              <a:spcAft>
                <a:spcPts val="0"/>
              </a:spcAft>
              <a:buNone/>
            </a:pPr>
            <a:r>
              <a:t/>
            </a:r>
            <a:endParaRPr b="1" sz="1800"/>
          </a:p>
          <a:p>
            <a:pPr indent="0" lvl="0" marL="0" marR="0" rtl="0" algn="l">
              <a:lnSpc>
                <a:spcPct val="100000"/>
              </a:lnSpc>
              <a:spcBef>
                <a:spcPts val="0"/>
              </a:spcBef>
              <a:spcAft>
                <a:spcPts val="0"/>
              </a:spcAft>
              <a:buNone/>
            </a:pPr>
            <a:r>
              <a:t/>
            </a:r>
            <a:endParaRPr b="1" sz="1800"/>
          </a:p>
          <a:p>
            <a:pPr indent="0" lvl="0" marL="0" marR="0" rtl="0" algn="l">
              <a:lnSpc>
                <a:spcPct val="100000"/>
              </a:lnSpc>
              <a:spcBef>
                <a:spcPts val="0"/>
              </a:spcBef>
              <a:spcAft>
                <a:spcPts val="0"/>
              </a:spcAft>
              <a:buNone/>
            </a:pPr>
            <a:r>
              <a:rPr b="1" i="0" lang="en" sz="1800" u="none" cap="none" strike="noStrike">
                <a:solidFill>
                  <a:srgbClr val="000000"/>
                </a:solidFill>
                <a:latin typeface="Arial"/>
                <a:ea typeface="Arial"/>
                <a:cs typeface="Arial"/>
                <a:sym typeface="Arial"/>
              </a:rPr>
              <a:t>मदर टेरेसा की प्रेरणादायक कथन एकत्रित करके अपनी कॉपी में लिखिए</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pic>
        <p:nvPicPr>
          <p:cNvPr id="108" name="Google Shape;108;p22"/>
          <p:cNvPicPr preferRelativeResize="0"/>
          <p:nvPr/>
        </p:nvPicPr>
        <p:blipFill rotWithShape="1">
          <a:blip r:embed="rId3">
            <a:alphaModFix/>
          </a:blip>
          <a:srcRect b="0" l="0" r="0" t="0"/>
          <a:stretch/>
        </p:blipFill>
        <p:spPr>
          <a:xfrm>
            <a:off x="7749002" y="4475025"/>
            <a:ext cx="782907" cy="66847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14" name="Google Shape;114;p2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15" name="Google Shape;115;p2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SzPts val="1400"/>
              <a:buChar char="●"/>
            </a:pPr>
            <a:r>
              <a:rPr b="1" lang="en" sz="2400">
                <a:solidFill>
                  <a:srgbClr val="C00000"/>
                </a:solidFill>
              </a:rPr>
              <a:t>गृहकार्य</a:t>
            </a:r>
            <a:endParaRPr/>
          </a:p>
          <a:p>
            <a:pPr indent="-228600" lvl="0" marL="457200" rtl="0" algn="l">
              <a:lnSpc>
                <a:spcPct val="115000"/>
              </a:lnSpc>
              <a:spcBef>
                <a:spcPts val="0"/>
              </a:spcBef>
              <a:spcAft>
                <a:spcPts val="0"/>
              </a:spcAft>
              <a:buSzPts val="1400"/>
              <a:buNone/>
            </a:pPr>
            <a:r>
              <a:t/>
            </a:r>
            <a:endParaRPr b="1" sz="1800">
              <a:solidFill>
                <a:schemeClr val="accent2"/>
              </a:solidFill>
            </a:endParaRPr>
          </a:p>
          <a:p>
            <a:pPr indent="-317500" lvl="0" marL="457200" rtl="0" algn="l">
              <a:lnSpc>
                <a:spcPct val="115000"/>
              </a:lnSpc>
              <a:spcBef>
                <a:spcPts val="0"/>
              </a:spcBef>
              <a:spcAft>
                <a:spcPts val="0"/>
              </a:spcAft>
              <a:buSzPts val="1400"/>
              <a:buChar char="●"/>
            </a:pPr>
            <a:r>
              <a:rPr b="1" lang="en" sz="1800">
                <a:solidFill>
                  <a:schemeClr val="accent2"/>
                </a:solidFill>
                <a:latin typeface="Calibri"/>
                <a:ea typeface="Calibri"/>
                <a:cs typeface="Calibri"/>
                <a:sym typeface="Calibri"/>
              </a:rPr>
              <a:t>  कठिन शब्दों को रेखांकित करें।</a:t>
            </a:r>
            <a:endParaRPr b="1" sz="3200">
              <a:solidFill>
                <a:schemeClr val="accent2"/>
              </a:solidFill>
            </a:endParaRPr>
          </a:p>
          <a:p>
            <a:pPr indent="-228600" lvl="0" marL="457200" rtl="0" algn="l">
              <a:lnSpc>
                <a:spcPct val="115000"/>
              </a:lnSpc>
              <a:spcBef>
                <a:spcPts val="0"/>
              </a:spcBef>
              <a:spcAft>
                <a:spcPts val="0"/>
              </a:spcAft>
              <a:buSzPts val="1400"/>
              <a:buNone/>
            </a:pPr>
            <a:r>
              <a:t/>
            </a:r>
            <a:endParaRPr b="1" sz="1800">
              <a:solidFill>
                <a:srgbClr val="FF0000"/>
              </a:solidFill>
            </a:endParaRPr>
          </a:p>
        </p:txBody>
      </p:sp>
      <p:pic>
        <p:nvPicPr>
          <p:cNvPr id="116" name="Google Shape;116;p23"/>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17" name="Google Shape;117;p23"/>
          <p:cNvSpPr txBox="1"/>
          <p:nvPr/>
        </p:nvSpPr>
        <p:spPr>
          <a:xfrm>
            <a:off x="2950827" y="1546714"/>
            <a:ext cx="8688300" cy="99066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b="1" i="0" sz="2000" u="none" cap="none" strike="noStrike">
              <a:solidFill>
                <a:srgbClr val="C00000"/>
              </a:solidFill>
              <a:latin typeface="Arial"/>
              <a:ea typeface="Arial"/>
              <a:cs typeface="Arial"/>
              <a:sym typeface="Arial"/>
            </a:endParaRPr>
          </a:p>
        </p:txBody>
      </p:sp>
      <p:sp>
        <p:nvSpPr>
          <p:cNvPr id="118" name="Google Shape;118;p23"/>
          <p:cNvSpPr txBox="1"/>
          <p:nvPr/>
        </p:nvSpPr>
        <p:spPr>
          <a:xfrm>
            <a:off x="2445950" y="2395064"/>
            <a:ext cx="4307400" cy="118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छात्र लिखित प्रश्नोत्तर  -  के बारे में जानकारी प्राप्त किए </a:t>
            </a:r>
            <a:r>
              <a:rPr b="1" lang="en" sz="2400"/>
              <a:t>और विषय ज्ञान विकसित किए</a:t>
            </a:r>
            <a:endParaRPr/>
          </a:p>
        </p:txBody>
      </p:sp>
      <p:pic>
        <p:nvPicPr>
          <p:cNvPr id="119" name="Google Shape;119;p23"/>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pic>
        <p:nvPicPr>
          <p:cNvPr id="124" name="Google Shape;124;p6"/>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25" name="Google Shape;125;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