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8" roundtripDataSignature="AMtx7mgmsKVSGi0MnlBKgOIxo2/fNMtF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2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 name="Google Shape;13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4.jpg"/><Relationship Id="rId5"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35587" y="3662326"/>
            <a:ext cx="9144000" cy="1365879"/>
          </a:xfrm>
          <a:prstGeom prst="rect">
            <a:avLst/>
          </a:prstGeom>
          <a:noFill/>
          <a:ln>
            <a:noFill/>
          </a:ln>
        </p:spPr>
      </p:pic>
      <p:pic>
        <p:nvPicPr>
          <p:cNvPr descr="maxresdefault.jpg" id="55" name="Google Shape;55;p1"/>
          <p:cNvPicPr preferRelativeResize="0"/>
          <p:nvPr/>
        </p:nvPicPr>
        <p:blipFill rotWithShape="1">
          <a:blip r:embed="rId4">
            <a:alphaModFix/>
          </a:blip>
          <a:srcRect b="0" l="0" r="0" t="0"/>
          <a:stretch/>
        </p:blipFill>
        <p:spPr>
          <a:xfrm>
            <a:off x="284693" y="995120"/>
            <a:ext cx="3772189" cy="3350145"/>
          </a:xfrm>
          <a:prstGeom prst="rect">
            <a:avLst/>
          </a:prstGeom>
          <a:noFill/>
          <a:ln>
            <a:noFill/>
          </a:ln>
        </p:spPr>
      </p:pic>
      <p:sp>
        <p:nvSpPr>
          <p:cNvPr id="56" name="Google Shape;56;p1"/>
          <p:cNvSpPr txBox="1"/>
          <p:nvPr/>
        </p:nvSpPr>
        <p:spPr>
          <a:xfrm>
            <a:off x="4365574" y="1512190"/>
            <a:ext cx="4455156"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4</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10, 12</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अभ्यास कार्य ३</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a:t>
            </a:r>
            <a:r>
              <a:rPr b="1" i="0" lang="en" sz="1400" u="none" cap="none" strike="noStrike">
                <a:solidFill>
                  <a:srgbClr val="000000"/>
                </a:solidFill>
                <a:latin typeface="Calibri"/>
                <a:ea typeface="Calibri"/>
                <a:cs typeface="Calibri"/>
                <a:sym typeface="Calibri"/>
              </a:rPr>
              <a:t>दीर्घ उत्तरीय प्रश्न , वाक्य बनाओ , अपठित गद्यांश</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p:txBody>
      </p:sp>
      <p:pic>
        <p:nvPicPr>
          <p:cNvPr id="57" name="Google Shape;57;p1"/>
          <p:cNvPicPr preferRelativeResize="0"/>
          <p:nvPr/>
        </p:nvPicPr>
        <p:blipFill rotWithShape="1">
          <a:blip r:embed="rId5">
            <a:alphaModFix/>
          </a:blip>
          <a:srcRect b="0" l="0" r="0" t="0"/>
          <a:stretch/>
        </p:blipFill>
        <p:spPr>
          <a:xfrm>
            <a:off x="6663608" y="216900"/>
            <a:ext cx="2157122" cy="467236"/>
          </a:xfrm>
          <a:prstGeom prst="rect">
            <a:avLst/>
          </a:prstGeom>
          <a:noFill/>
          <a:ln>
            <a:noFill/>
          </a:ln>
        </p:spPr>
      </p:pic>
      <p:sp>
        <p:nvSpPr>
          <p:cNvPr id="58" name="Google Shape;58;p1"/>
          <p:cNvSpPr txBox="1"/>
          <p:nvPr/>
        </p:nvSpPr>
        <p:spPr>
          <a:xfrm>
            <a:off x="1761541" y="292913"/>
            <a:ext cx="4590682" cy="141577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600" u="none" cap="none" strike="noStrike">
                <a:solidFill>
                  <a:srgbClr val="FF0000"/>
                </a:solidFill>
                <a:latin typeface="Arial"/>
                <a:ea typeface="Arial"/>
                <a:cs typeface="Arial"/>
                <a:sym typeface="Arial"/>
              </a:rPr>
              <a:t> </a:t>
            </a:r>
            <a:r>
              <a:rPr b="1" i="0" lang="en" sz="1800" u="none" cap="none" strike="noStrike">
                <a:solidFill>
                  <a:srgbClr val="C00000"/>
                </a:solidFill>
                <a:latin typeface="Arial"/>
                <a:ea typeface="Arial"/>
                <a:cs typeface="Arial"/>
                <a:sym typeface="Arial"/>
              </a:rPr>
              <a:t>पाठ - १० नव वर्ष का पर्व पोंगल </a:t>
            </a:r>
            <a:endParaRPr b="1"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rgbClr val="C00000"/>
                </a:solidFill>
                <a:latin typeface="Arial"/>
                <a:ea typeface="Arial"/>
                <a:cs typeface="Arial"/>
                <a:sym typeface="Arial"/>
              </a:rPr>
              <a:t>पाठ - १२ पिता का पत्र पुत्री के नाम  </a:t>
            </a:r>
            <a:endParaRPr b="1"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1" i="0" lang="en" sz="1800" u="none" cap="none" strike="noStrike">
                <a:solidFill>
                  <a:srgbClr val="C00000"/>
                </a:solidFill>
                <a:latin typeface="Calibri"/>
                <a:ea typeface="Calibri"/>
                <a:cs typeface="Calibri"/>
                <a:sym typeface="Calibri"/>
              </a:rPr>
              <a:t>व्याकरण - वाक्य,अपठित गद्यांश</a:t>
            </a:r>
            <a:endParaRPr b="1"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6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600" u="none" cap="none" strike="noStrike">
              <a:solidFill>
                <a:srgbClr val="FF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6"/>
          <p:cNvSpPr txBox="1"/>
          <p:nvPr/>
        </p:nvSpPr>
        <p:spPr>
          <a:xfrm>
            <a:off x="2679854" y="1683428"/>
            <a:ext cx="4811144" cy="25545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4) वाक्य बनाओ</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आंदोलन- गांधीजी स्वतंत्रता आन्दोलन चला रहे थे।</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जन्मदिन –आज मेरा जन्मदिन है।</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त्यौहार –पोंगल तमिलनाडु राज्य का त्यौहार है।</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भाईचारे-हमें भाईचारे के साथ चलना चाहिए।</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pic>
        <p:nvPicPr>
          <p:cNvPr id="122" name="Google Shape;122;p26"/>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7"/>
          <p:cNvSpPr txBox="1"/>
          <p:nvPr/>
        </p:nvSpPr>
        <p:spPr>
          <a:xfrm>
            <a:off x="1215976" y="1581089"/>
            <a:ext cx="8688300" cy="26804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a:p>
          <a:p>
            <a:pPr indent="0" lvl="0" marL="0" marR="0" rtl="0" algn="l">
              <a:lnSpc>
                <a:spcPct val="100000"/>
              </a:lnSpc>
              <a:spcBef>
                <a:spcPts val="0"/>
              </a:spcBef>
              <a:spcAft>
                <a:spcPts val="0"/>
              </a:spcAft>
              <a:buClr>
                <a:srgbClr val="000000"/>
              </a:buClr>
              <a:buSzPts val="2200"/>
              <a:buFont typeface="Arial"/>
              <a:buNone/>
            </a:pPr>
            <a:r>
              <a:t/>
            </a:r>
            <a:endParaRPr b="1"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chemeClr val="dk1"/>
                </a:solidFill>
                <a:latin typeface="Arial"/>
                <a:ea typeface="Arial"/>
                <a:cs typeface="Arial"/>
                <a:sym typeface="Arial"/>
              </a:rPr>
              <a:t>छात्र पाठ 10और 12 और व्याकरण का अभ्यास कार्य के माध्यम से </a:t>
            </a:r>
            <a:endParaRPr/>
          </a:p>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chemeClr val="dk1"/>
                </a:solidFill>
                <a:latin typeface="Arial"/>
                <a:ea typeface="Arial"/>
                <a:cs typeface="Arial"/>
                <a:sym typeface="Arial"/>
              </a:rPr>
              <a:t>परीक्षा के लिए  प्रस्तुत हुए।</a:t>
            </a:r>
            <a:endParaRPr b="1" i="0" sz="2000" u="none" cap="none" strike="noStrike">
              <a:solidFill>
                <a:schemeClr val="dk1"/>
              </a:solidFill>
              <a:latin typeface="Arial"/>
              <a:ea typeface="Arial"/>
              <a:cs typeface="Arial"/>
              <a:sym typeface="Arial"/>
            </a:endParaRPr>
          </a:p>
        </p:txBody>
      </p:sp>
      <p:pic>
        <p:nvPicPr>
          <p:cNvPr id="128" name="Google Shape;128;p27"/>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34" name="Google Shape;134;p6"/>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6738910" y="569920"/>
            <a:ext cx="1446029" cy="343678"/>
          </a:xfrm>
          <a:prstGeom prst="rect">
            <a:avLst/>
          </a:prstGeom>
          <a:noFill/>
          <a:ln>
            <a:noFill/>
          </a:ln>
        </p:spPr>
      </p:pic>
      <p:sp>
        <p:nvSpPr>
          <p:cNvPr id="65" name="Google Shape;65;p2"/>
          <p:cNvSpPr txBox="1"/>
          <p:nvPr/>
        </p:nvSpPr>
        <p:spPr>
          <a:xfrm>
            <a:off x="1514389" y="1283318"/>
            <a:ext cx="6531787"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FF0000"/>
                </a:solidFill>
                <a:latin typeface="Arial"/>
                <a:ea typeface="Arial"/>
                <a:cs typeface="Arial"/>
                <a:sym typeface="Arial"/>
              </a:rPr>
              <a:t>शिक्षण उद्देश्य</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
        <p:nvSpPr>
          <p:cNvPr id="66" name="Google Shape;66;p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67" name="Google Shape;67;p2"/>
          <p:cNvSpPr txBox="1"/>
          <p:nvPr/>
        </p:nvSpPr>
        <p:spPr>
          <a:xfrm>
            <a:off x="1514389" y="1742059"/>
            <a:ext cx="4804253" cy="236988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br>
              <a:rPr b="0" i="0" lang="en" sz="1800" u="none" cap="none" strike="noStrike">
                <a:solidFill>
                  <a:srgbClr val="000000"/>
                </a:solidFill>
                <a:latin typeface="Arial"/>
                <a:ea typeface="Arial"/>
                <a:cs typeface="Arial"/>
                <a:sym typeface="Arial"/>
              </a:rPr>
            </a:br>
            <a:r>
              <a:rPr b="0" i="0" lang="en" sz="1800" u="none" cap="none" strike="noStrike">
                <a:solidFill>
                  <a:srgbClr val="000000"/>
                </a:solidFill>
                <a:latin typeface="Arial"/>
                <a:ea typeface="Arial"/>
                <a:cs typeface="Arial"/>
                <a:sym typeface="Arial"/>
              </a:rPr>
              <a:t>शब्द भंडार वृद्धि करना ।</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800" u="none" cap="none" strike="noStrike">
                <a:solidFill>
                  <a:srgbClr val="000000"/>
                </a:solidFill>
                <a:latin typeface="Arial"/>
                <a:ea typeface="Arial"/>
                <a:cs typeface="Arial"/>
                <a:sym typeface="Arial"/>
              </a:rPr>
              <a:t> अभ्यास कार्य के माध्यम से छात्रों को परीक्षा के लिए प्रस्तुत करना।</a:t>
            </a:r>
            <a:endParaRPr b="0" i="0" sz="2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0" i="0" lang="en" sz="2800" u="none" cap="none" strike="noStrike">
                <a:solidFill>
                  <a:srgbClr val="000000"/>
                </a:solidFill>
                <a:latin typeface="Arial"/>
                <a:ea typeface="Arial"/>
                <a:cs typeface="Arial"/>
                <a:sym typeface="Arial"/>
              </a:rPr>
            </a:br>
            <a:br>
              <a:rPr b="0" i="0" lang="en" sz="2800" u="none" cap="none" strike="noStrike">
                <a:solidFill>
                  <a:srgbClr val="000000"/>
                </a:solidFill>
                <a:latin typeface="Arial"/>
                <a:ea typeface="Arial"/>
                <a:cs typeface="Arial"/>
                <a:sym typeface="Arial"/>
              </a:rPr>
            </a:b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9"/>
          <p:cNvSpPr txBox="1"/>
          <p:nvPr/>
        </p:nvSpPr>
        <p:spPr>
          <a:xfrm>
            <a:off x="765290" y="500170"/>
            <a:ext cx="7722311" cy="153888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1 ) निम्नलिखित प्रश्नों के उत्तर लिखिए</a:t>
            </a:r>
            <a:r>
              <a:rPr b="0" i="0" lang="en" sz="2000" u="none" cap="none" strike="noStrike">
                <a:solidFill>
                  <a:srgbClr val="000000"/>
                </a:solidFill>
                <a:latin typeface="Arial"/>
                <a:ea typeface="Arial"/>
                <a:cs typeface="Arial"/>
                <a:sym typeface="Arial"/>
              </a:rPr>
              <a:t>।</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क) युधिष्ठिर ने स्वर्ग जाने से मना क्यों कर दिया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 )भारत की सेवा के लिए तुम सदा सिपाही की तरह तैयार रहो? – जवाहरलाल जी ने ऐसा क्यों कहा ? </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 name="Google Shape;73;p19"/>
          <p:cNvSpPr txBox="1"/>
          <p:nvPr/>
        </p:nvSpPr>
        <p:spPr>
          <a:xfrm>
            <a:off x="765290" y="1781009"/>
            <a:ext cx="8378710"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2. निम्नलिखित प्रश्नों के उत्तर लिखिए</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 साधारण आदमी साहसी नहीं होते। वे वीर और महान कब बन जाते हैं?</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 बापू जी ने कौन-सा आंदोलन छेड़ा था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(ग) मीदास राजा की कहानी में क्या हुआ।</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 पहला पोंगल को क्या कहते हैं?</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ङ) माट्टू पोंगल किस दिन मनाया जाता है?</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pic>
        <p:nvPicPr>
          <p:cNvPr id="74" name="Google Shape;74;p19"/>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pic>
        <p:nvPicPr>
          <p:cNvPr id="79" name="Google Shape;79;p20"/>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80" name="Google Shape;80;p20"/>
          <p:cNvSpPr txBox="1"/>
          <p:nvPr/>
        </p:nvSpPr>
        <p:spPr>
          <a:xfrm>
            <a:off x="1235248" y="1308881"/>
            <a:ext cx="6270763"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1 ) निम्नलिखित प्रश्नों के उत्तर लिखिए।</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क) युधिष्ठिर ने स्वर्ग जाने से मना क्यों कर दिया ?</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युधिष्ठिर के अच्छे कार्यों से प्रभावित हो कर देवताओं ने उन्हें स्वर्ग ले जाना चाहते थे। परंतु युधिष्ठिर अपने साथी कुत्ते को भी लेना चाहते थे। स्वर्ग केवल मनुष्यों के लिए हैं. जानवरों के लिए नहीं था। जब देवताओं ने कुत्ते को स्वर्ग जाने की मना कर दिए तब युधिष्ठिर ने स्वर्ग जाने से मना कर दिया।</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pic>
        <p:nvPicPr>
          <p:cNvPr id="85" name="Google Shape;85;p21"/>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86" name="Google Shape;86;p21"/>
          <p:cNvSpPr txBox="1"/>
          <p:nvPr/>
        </p:nvSpPr>
        <p:spPr>
          <a:xfrm>
            <a:off x="591805" y="1140589"/>
            <a:ext cx="7708800" cy="2862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ख )भारत की सेवा के लिए तुम सदा सिपाही की तरह तैयार रहो? - जवाहरलाल जी ने ऐसा क्यों कहा ? </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उत्तर) “भारत की सेवा के लिए तुम सदा सिपाही की तरह तैयार रहो –  जवाहरलाल नेहरू जो ने अपनी पुत्री इंदिरा को पत्र के माध्यम से कहा क्योंकि </a:t>
            </a:r>
            <a:r>
              <a:rPr lang="en" sz="1800"/>
              <a:t>,</a:t>
            </a:r>
            <a:r>
              <a:rPr b="0" i="0" lang="en" sz="2000" u="none" cap="none" strike="noStrike">
                <a:solidFill>
                  <a:srgbClr val="000000"/>
                </a:solidFill>
                <a:latin typeface="Arial"/>
                <a:ea typeface="Arial"/>
                <a:cs typeface="Arial"/>
                <a:sym typeface="Arial"/>
              </a:rPr>
              <a:t> </a:t>
            </a:r>
            <a:r>
              <a:rPr b="0" i="0" lang="en" sz="2000" u="none" cap="none" strike="noStrike">
                <a:solidFill>
                  <a:srgbClr val="000000"/>
                </a:solidFill>
                <a:latin typeface="Arial"/>
                <a:ea typeface="Arial"/>
                <a:cs typeface="Arial"/>
                <a:sym typeface="Arial"/>
              </a:rPr>
              <a:t>समय भारत के इतिहास निर्माण करने के लिए वापूजी ने स्वतंत्रता आन्दोलन चला रहे थे। उसी आन्दोलन में सहयोग करने के लिए बहादूर और साहसी बनना जरूरी है ऐसे काम करो ताकि समाज तुम्हे सरहना करे। अर्थात् नेहरू जी ने अपनी पुत्रों को साहसी बनने के लिए प्रेरित कर रहे थे।</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id="91" name="Google Shape;91;p22"/>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92" name="Google Shape;92;p2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93" name="Google Shape;93;p22"/>
          <p:cNvSpPr txBox="1"/>
          <p:nvPr/>
        </p:nvSpPr>
        <p:spPr>
          <a:xfrm>
            <a:off x="382645" y="497194"/>
            <a:ext cx="8378710" cy="28623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2. निम्नलिखित प्रश्नों के उत्तर लिखिए</a:t>
            </a:r>
            <a:endParaRPr b="0" i="0" sz="20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 साधारण आदमी साहसी नहीं होते। वे वीर और महान कब बन जाते हैं?</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साधारण आदमी साहसी नहीं होते। वे किसी महान उद्देश्य की पूर्ति के लिए लोग उत्साहित होकर कार्य करते हैं और वे वीर और महान बन जाते हैं।</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 बापू जी ने कौन-सा आंदोलन छेड़ा था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बापू जी ने स्वतंत्रता आंदोलन छेड़ा था।</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(ग) मीदास राजा की कहानी में क्या हुआ?</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लालच के कारण उसने अपनी पुत्री को सोने में बदला हुआ पाया था, इसलिए उसे पछतावा हुआ।</a:t>
            </a:r>
            <a:endParaRPr b="0" i="0" sz="2000" u="none" cap="none" strike="noStrike">
              <a:solidFill>
                <a:srgbClr val="000000"/>
              </a:solidFill>
              <a:latin typeface="Arial"/>
              <a:ea typeface="Arial"/>
              <a:cs typeface="Arial"/>
              <a:sym typeface="Arial"/>
            </a:endParaRPr>
          </a:p>
        </p:txBody>
      </p:sp>
      <p:sp>
        <p:nvSpPr>
          <p:cNvPr id="94" name="Google Shape;94;p22"/>
          <p:cNvSpPr txBox="1"/>
          <p:nvPr/>
        </p:nvSpPr>
        <p:spPr>
          <a:xfrm>
            <a:off x="453906" y="3086653"/>
            <a:ext cx="8378710" cy="163121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 पहला पोंगल को क्या कहते हैं?</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 भोंगी पोंगल</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ङ) माट्टू पोंगल किस दिन मनाया जाता है?</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 - तीसरे दिन</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id="99" name="Google Shape;99;p23"/>
          <p:cNvPicPr preferRelativeResize="0"/>
          <p:nvPr/>
        </p:nvPicPr>
        <p:blipFill rotWithShape="1">
          <a:blip r:embed="rId3">
            <a:alphaModFix/>
          </a:blip>
          <a:srcRect b="0" l="0" r="0" t="0"/>
          <a:stretch/>
        </p:blipFill>
        <p:spPr>
          <a:xfrm>
            <a:off x="7588862" y="375270"/>
            <a:ext cx="1112084" cy="364223"/>
          </a:xfrm>
          <a:prstGeom prst="rect">
            <a:avLst/>
          </a:prstGeom>
          <a:noFill/>
          <a:ln>
            <a:noFill/>
          </a:ln>
        </p:spPr>
      </p:pic>
      <p:sp>
        <p:nvSpPr>
          <p:cNvPr id="100" name="Google Shape;100;p23"/>
          <p:cNvSpPr txBox="1"/>
          <p:nvPr/>
        </p:nvSpPr>
        <p:spPr>
          <a:xfrm>
            <a:off x="391453" y="674802"/>
            <a:ext cx="8619000" cy="4094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3)अपठित गद्यांश</a:t>
            </a:r>
            <a:endParaRPr/>
          </a:p>
          <a:p>
            <a:pPr indent="0" lvl="0" marL="0" marR="0" rtl="0" algn="l">
              <a:lnSpc>
                <a:spcPct val="100000"/>
              </a:lnSpc>
              <a:spcBef>
                <a:spcPts val="0"/>
              </a:spcBef>
              <a:spcAft>
                <a:spcPts val="0"/>
              </a:spcAft>
              <a:buNone/>
            </a:pPr>
            <a:r>
              <a:t/>
            </a:r>
            <a:endParaRPr b="0" i="0" sz="2000" u="none" cap="none" strike="noStrike">
              <a:solidFill>
                <a:srgbClr val="202124"/>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बहुत समय पहले, एक मनुष्य  ने अकस्मात दो पत्थरों को इकट्ठा कर रगड़ा और आग पैदा की | इस प्रकार उसने एक लाभदायक खोज की ; परन्तु हम इस मनुष्य का नाम नहीं  जानते है | मनुष्य एक बेघर बिचरने वाला प्राणी था जो कि अपने खाने की खोज में एक स्थान से दूसरे स्थान जाता रहता था | किसी खेती-बाड़ी  की खोज की | इससे मनुष्य के रहने के ढंग में एक महान परिवर्तन आया |</a:t>
            </a:r>
            <a:endParaRPr b="0" i="0" sz="2000" u="none" cap="none" strike="noStrike">
              <a:solidFill>
                <a:srgbClr val="202124"/>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202124"/>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202124"/>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2000"/>
              <a:buFont typeface="Arial"/>
              <a:buAutoNum type="arabicParenR"/>
            </a:pPr>
            <a:r>
              <a:rPr b="0" i="0" lang="en" sz="2000" u="none" cap="none" strike="noStrike">
                <a:solidFill>
                  <a:srgbClr val="202124"/>
                </a:solidFill>
                <a:latin typeface="Arial"/>
                <a:ea typeface="Arial"/>
                <a:cs typeface="Arial"/>
                <a:sym typeface="Arial"/>
              </a:rPr>
              <a:t>मनुष्य ने किस प्रकार आग को पैदा की?</a:t>
            </a:r>
            <a:endParaRPr/>
          </a:p>
          <a:p>
            <a:pPr indent="-457200" lvl="0" marL="457200" marR="0" rtl="0" algn="l">
              <a:lnSpc>
                <a:spcPct val="100000"/>
              </a:lnSpc>
              <a:spcBef>
                <a:spcPts val="0"/>
              </a:spcBef>
              <a:spcAft>
                <a:spcPts val="0"/>
              </a:spcAft>
              <a:buClr>
                <a:srgbClr val="000000"/>
              </a:buClr>
              <a:buSzPts val="2000"/>
              <a:buFont typeface="Arial"/>
              <a:buAutoNum type="arabicParenR"/>
            </a:pPr>
            <a:r>
              <a:rPr b="0" i="0" lang="en" sz="2000" u="none" cap="none" strike="noStrike">
                <a:solidFill>
                  <a:srgbClr val="202124"/>
                </a:solidFill>
                <a:latin typeface="Arial"/>
                <a:ea typeface="Arial"/>
                <a:cs typeface="Arial"/>
                <a:sym typeface="Arial"/>
              </a:rPr>
              <a:t>  मनुष्य एक ------प्राणी था।</a:t>
            </a:r>
            <a:endParaRPr/>
          </a:p>
          <a:p>
            <a:pPr indent="-457200" lvl="0" marL="457200" marR="0" rtl="0" algn="l">
              <a:lnSpc>
                <a:spcPct val="100000"/>
              </a:lnSpc>
              <a:spcBef>
                <a:spcPts val="0"/>
              </a:spcBef>
              <a:spcAft>
                <a:spcPts val="0"/>
              </a:spcAft>
              <a:buClr>
                <a:srgbClr val="000000"/>
              </a:buClr>
              <a:buSzPts val="1800"/>
              <a:buFont typeface="Arial"/>
              <a:buAutoNum type="arabicParenR"/>
            </a:pPr>
            <a:r>
              <a:rPr b="0" i="0" lang="en" sz="2000" u="none" cap="none" strike="noStrike">
                <a:solidFill>
                  <a:srgbClr val="202124"/>
                </a:solidFill>
                <a:latin typeface="Arial"/>
                <a:ea typeface="Arial"/>
                <a:cs typeface="Arial"/>
                <a:sym typeface="Arial"/>
              </a:rPr>
              <a:t>महान -लगाकर वाक्य बनाओ।</a:t>
            </a:r>
            <a:endParaRPr/>
          </a:p>
          <a:p>
            <a:pPr indent="-457200" lvl="0" marL="457200" marR="0" rtl="0" algn="l">
              <a:lnSpc>
                <a:spcPct val="100000"/>
              </a:lnSpc>
              <a:spcBef>
                <a:spcPts val="0"/>
              </a:spcBef>
              <a:spcAft>
                <a:spcPts val="0"/>
              </a:spcAft>
              <a:buClr>
                <a:srgbClr val="000000"/>
              </a:buClr>
              <a:buSzPts val="2000"/>
              <a:buFont typeface="Arial"/>
              <a:buAutoNum type="arabicParenR"/>
            </a:pPr>
            <a:r>
              <a:rPr b="0" i="0" lang="en" sz="2000" u="none" cap="none" strike="noStrike">
                <a:solidFill>
                  <a:srgbClr val="202124"/>
                </a:solidFill>
                <a:latin typeface="Arial"/>
                <a:ea typeface="Arial"/>
                <a:cs typeface="Arial"/>
                <a:sym typeface="Arial"/>
              </a:rPr>
              <a:t>बहुत -का विलोम शब्द लिखो।</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pic>
        <p:nvPicPr>
          <p:cNvPr id="105" name="Google Shape;105;p24"/>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106" name="Google Shape;106;p24"/>
          <p:cNvSpPr txBox="1"/>
          <p:nvPr/>
        </p:nvSpPr>
        <p:spPr>
          <a:xfrm>
            <a:off x="2065984" y="1291975"/>
            <a:ext cx="5255978" cy="2862322"/>
          </a:xfrm>
          <a:prstGeom prst="rect">
            <a:avLst/>
          </a:prstGeom>
          <a:no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rgbClr val="000000"/>
              </a:buClr>
              <a:buSzPts val="2000"/>
              <a:buFont typeface="Arial"/>
              <a:buAutoNum type="arabicParenR"/>
            </a:pPr>
            <a:r>
              <a:rPr b="0" i="0" lang="en" sz="2000" u="none" cap="none" strike="noStrike">
                <a:solidFill>
                  <a:srgbClr val="202124"/>
                </a:solidFill>
                <a:latin typeface="Arial"/>
                <a:ea typeface="Arial"/>
                <a:cs typeface="Arial"/>
                <a:sym typeface="Arial"/>
              </a:rPr>
              <a:t>मनुष्य ने किस प्रकार आग को पैदा की?</a:t>
            </a:r>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उत्तर –दो पत्थरों को घिस कर</a:t>
            </a:r>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2)  मनुष्य एक ------प्राणी था।</a:t>
            </a:r>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उत्तर-वे घर विचारने वालाम</a:t>
            </a:r>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3) महान -लगाकर वाक्य बनाओ।</a:t>
            </a:r>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उत्तर –मनुष्य के रहने के ढंग में एक महान परिवर्तन आया |</a:t>
            </a:r>
            <a:endParaRPr b="0" i="0" sz="2000" u="none" cap="none" strike="noStrike">
              <a:solidFill>
                <a:srgbClr val="202124"/>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4)बहुत -का विलोम शब्द लिखो।</a:t>
            </a:r>
            <a:endParaRPr/>
          </a:p>
          <a:p>
            <a:pPr indent="0" lvl="0" marL="0" marR="0" rtl="0" algn="l">
              <a:lnSpc>
                <a:spcPct val="100000"/>
              </a:lnSpc>
              <a:spcBef>
                <a:spcPts val="0"/>
              </a:spcBef>
              <a:spcAft>
                <a:spcPts val="0"/>
              </a:spcAft>
              <a:buNone/>
            </a:pPr>
            <a:r>
              <a:rPr b="0" i="0" lang="en" sz="2000" u="none" cap="none" strike="noStrike">
                <a:solidFill>
                  <a:srgbClr val="202124"/>
                </a:solidFill>
                <a:latin typeface="Arial"/>
                <a:ea typeface="Arial"/>
                <a:cs typeface="Arial"/>
                <a:sym typeface="Arial"/>
              </a:rPr>
              <a:t>उत्तर-बहुत- ज्यादा</a:t>
            </a:r>
            <a:endParaRPr b="0" i="0" sz="2000" u="none" cap="none" strike="noStrike">
              <a:solidFill>
                <a:srgbClr val="000000"/>
              </a:solidFill>
              <a:latin typeface="Arial"/>
              <a:ea typeface="Arial"/>
              <a:cs typeface="Arial"/>
              <a:sym typeface="Arial"/>
            </a:endParaRPr>
          </a:p>
        </p:txBody>
      </p:sp>
      <p:sp>
        <p:nvSpPr>
          <p:cNvPr id="107" name="Google Shape;107;p24"/>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pic>
        <p:nvPicPr>
          <p:cNvPr id="112" name="Google Shape;112;p25"/>
          <p:cNvPicPr preferRelativeResize="0"/>
          <p:nvPr/>
        </p:nvPicPr>
        <p:blipFill rotWithShape="1">
          <a:blip r:embed="rId3">
            <a:alphaModFix/>
          </a:blip>
          <a:srcRect b="0" l="0" r="0" t="0"/>
          <a:stretch/>
        </p:blipFill>
        <p:spPr>
          <a:xfrm>
            <a:off x="7588862" y="375270"/>
            <a:ext cx="1112084" cy="364223"/>
          </a:xfrm>
          <a:prstGeom prst="rect">
            <a:avLst/>
          </a:prstGeom>
          <a:noFill/>
          <a:ln>
            <a:noFill/>
          </a:ln>
        </p:spPr>
      </p:pic>
      <p:sp>
        <p:nvSpPr>
          <p:cNvPr id="113" name="Google Shape;113;p25"/>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114" name="Google Shape;114;p25"/>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 name="Google Shape;115;p25"/>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 name="Google Shape;116;p25"/>
          <p:cNvSpPr txBox="1"/>
          <p:nvPr/>
        </p:nvSpPr>
        <p:spPr>
          <a:xfrm>
            <a:off x="3658489" y="1656738"/>
            <a:ext cx="1828800"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C00000"/>
                </a:solidFill>
                <a:latin typeface="Arial"/>
                <a:ea typeface="Arial"/>
                <a:cs typeface="Arial"/>
                <a:sym typeface="Arial"/>
              </a:rPr>
              <a:t>4) वाक्य बनाओ</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आंदोलन</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जन्मदिन</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त्यौहार</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भाईचारे</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