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26" r:id="rId3"/>
    <p:sldId id="257" r:id="rId4"/>
    <p:sldId id="323" r:id="rId5"/>
    <p:sldId id="321" r:id="rId6"/>
    <p:sldId id="324" r:id="rId7"/>
    <p:sldId id="322" r:id="rId8"/>
    <p:sldId id="325" r:id="rId9"/>
    <p:sldId id="320" r:id="rId10"/>
    <p:sldId id="314" r:id="rId11"/>
    <p:sldId id="26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0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76" y="-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42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4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40" Type="http://customschemas.google.com/relationships/presentationmetadata" Target="metadata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4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43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jpeg" /><Relationship Id="rId4" Type="http://schemas.openxmlformats.org/officeDocument/2006/relationships/image" Target="../media/image2.jpe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4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e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maxresdefault.jpg">
            <a:extLst>
              <a:ext uri="{FF2B5EF4-FFF2-40B4-BE49-F238E27FC236}">
                <a16:creationId xmlns:a16="http://schemas.microsoft.com/office/drawing/2014/main" id="{12C69DAF-698D-674E-A7E8-165088E73E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450" y="699971"/>
            <a:ext cx="2980385" cy="3350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Google Shape;58;p13">
            <a:extLst>
              <a:ext uri="{FF2B5EF4-FFF2-40B4-BE49-F238E27FC236}">
                <a16:creationId xmlns:a16="http://schemas.microsoft.com/office/drawing/2014/main" id="{141576E3-BB54-784E-812D-7754896FA8E6}"/>
              </a:ext>
            </a:extLst>
          </p:cNvPr>
          <p:cNvSpPr txBox="1"/>
          <p:nvPr/>
        </p:nvSpPr>
        <p:spPr>
          <a:xfrm>
            <a:off x="3919133" y="1868720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</a:t>
            </a:r>
            <a:r>
              <a:rPr lang="en-I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IV</a:t>
            </a:r>
            <a:endParaRPr lang="en" b="1" dirty="0"/>
          </a:p>
          <a:p>
            <a:pPr lvl="0">
              <a:buSzPts val="1400"/>
            </a:pPr>
            <a:r>
              <a:rPr lang="en" b="1" dirty="0"/>
              <a:t>SESSION NO : </a:t>
            </a:r>
            <a:r>
              <a:rPr lang="en-IN" b="1" dirty="0"/>
              <a:t>2</a:t>
            </a:r>
            <a:endParaRPr lang="en" b="1" dirty="0"/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</a:t>
            </a:r>
            <a:r>
              <a:rPr lang="en" b="1" dirty="0"/>
              <a:t> (HINDI)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ER:</a:t>
            </a:r>
            <a:r>
              <a:rPr lang="hi-IN" b="1" dirty="0">
                <a:solidFill>
                  <a:schemeClr val="tx1"/>
                </a:solidFill>
              </a:rPr>
              <a:t> </a:t>
            </a:r>
            <a:r>
              <a:rPr lang="en-IN" b="1" dirty="0">
                <a:solidFill>
                  <a:schemeClr val="tx1"/>
                </a:solidFill>
              </a:rPr>
              <a:t>1,2,12</a:t>
            </a:r>
            <a:endParaRPr lang="en-US" b="1" dirty="0">
              <a:solidFill>
                <a:schemeClr val="tx1"/>
              </a:solidFill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en-I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नया साल, बगुला भगत, पर्यायवाची शब्द</a:t>
            </a:r>
            <a:endParaRPr lang="en-IN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/>
            <a:r>
              <a:rPr lang="en-US" b="1" dirty="0">
                <a:solidFill>
                  <a:schemeClr val="tx1"/>
                </a:solidFill>
              </a:rPr>
              <a:t>SUB TOPIC</a:t>
            </a:r>
            <a:r>
              <a:rPr lang="en-IN" b="1" dirty="0">
                <a:solidFill>
                  <a:schemeClr val="tx1"/>
                </a:solidFill>
              </a:rPr>
              <a:t>:अभ्यास कार्य1 खाली जगह भरें, लघुत्तरीय, सही मिलान करें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SzPts val="1400"/>
            </a:pPr>
            <a:endParaRPr lang="en-US" b="1" dirty="0"/>
          </a:p>
          <a:p>
            <a:pPr lvl="0">
              <a:buSzPts val="1400"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29EE75-A3A3-5A43-BC23-D7B57A600850}"/>
              </a:ext>
            </a:extLst>
          </p:cNvPr>
          <p:cNvSpPr txBox="1"/>
          <p:nvPr/>
        </p:nvSpPr>
        <p:spPr>
          <a:xfrm>
            <a:off x="2796266" y="170945"/>
            <a:ext cx="5676078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hi-IN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   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      </a:t>
            </a:r>
            <a:r>
              <a:rPr lang="en-US" sz="3200" b="1" dirty="0">
                <a:solidFill>
                  <a:srgbClr val="FF0000"/>
                </a:solidFill>
                <a:latin typeface="+mj-lt"/>
              </a:rPr>
              <a:t>पाठ- 1</a:t>
            </a:r>
            <a:r>
              <a:rPr lang="en-IN" sz="3200" b="1" dirty="0">
                <a:solidFill>
                  <a:srgbClr val="FF0000"/>
                </a:solidFill>
                <a:latin typeface="+mj-lt"/>
              </a:rPr>
              <a:t>,2 नया साल, बगुला       भगत, पर्यायवाची शब्द</a:t>
            </a:r>
            <a:r>
              <a:rPr lang="hi-IN" sz="2400" b="1" dirty="0">
                <a:latin typeface="+mj-lt"/>
              </a:rPr>
              <a:t>    </a:t>
            </a:r>
            <a:r>
              <a:rPr lang="en-IN" sz="2400" b="1" dirty="0">
                <a:latin typeface="+mj-lt"/>
              </a:rPr>
              <a:t>         </a:t>
            </a:r>
            <a:r>
              <a:rPr lang="hi-IN" sz="2400" b="1" dirty="0">
                <a:latin typeface="+mj-lt"/>
              </a:rPr>
              <a:t>    </a:t>
            </a:r>
            <a:r>
              <a:rPr lang="en-IN" sz="2400" b="1" dirty="0">
                <a:latin typeface="+mj-lt"/>
              </a:rPr>
              <a:t>     </a:t>
            </a:r>
            <a:r>
              <a:rPr lang="en-IN" sz="2800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
</a:t>
            </a:r>
            <a:r>
              <a:rPr lang="hi-IN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अभ्यास कार्य१</a:t>
            </a:r>
            <a:endParaRPr lang="hi-IN" sz="1800" b="1">
              <a:effectLst/>
            </a:endParaRPr>
          </a:p>
          <a:p>
            <a:pPr rtl="0"/>
            <a:r>
              <a:rPr lang="hi-IN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खाली जगह भरो,लघुत्तरीय, सही मिलान करें</a:t>
            </a:r>
            <a:endParaRPr lang="hi-IN" sz="1800" b="1">
              <a:effectLst/>
            </a:endParaRPr>
          </a:p>
          <a:p>
            <a:endParaRPr lang="en-IN" sz="2800" b="1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hi-IN" sz="2400" b="1" dirty="0"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689C-05F7-1E4D-9AF9-0C49960F6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F77F3-B54D-7F49-9BC7-90E23F486B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0628F-F85A-8345-9957-9854C8C5D82D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017BCE8D-68A8-3444-8DA9-36FFC5D70E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50" y="115657"/>
            <a:ext cx="8407355" cy="4902066"/>
          </a:xfrm>
          <a:prstGeom prst="rect">
            <a:avLst/>
          </a:prstGeom>
        </p:spPr>
      </p:pic>
      <p:sp>
        <p:nvSpPr>
          <p:cNvPr id="8" name="Google Shape;83;p5">
            <a:extLst>
              <a:ext uri="{FF2B5EF4-FFF2-40B4-BE49-F238E27FC236}">
                <a16:creationId xmlns:a16="http://schemas.microsoft.com/office/drawing/2014/main" id="{E0B79D88-FB81-0C4F-9C36-8A454C1BA716}"/>
              </a:ext>
            </a:extLst>
          </p:cNvPr>
          <p:cNvSpPr txBox="1"/>
          <p:nvPr/>
        </p:nvSpPr>
        <p:spPr>
          <a:xfrm>
            <a:off x="2488200" y="1848907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1">
                <a:solidFill>
                  <a:srgbClr val="C00000"/>
                </a:solidFill>
              </a:rPr>
              <a:t>शिक्षण प्रतिफल</a:t>
            </a:r>
            <a:endParaRPr sz="2000" b="1">
              <a:solidFill>
                <a:srgbClr val="C0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D7035E-5998-6D40-8EF4-3480537532C3}"/>
              </a:ext>
            </a:extLst>
          </p:cNvPr>
          <p:cNvSpPr txBox="1"/>
          <p:nvPr/>
        </p:nvSpPr>
        <p:spPr>
          <a:xfrm>
            <a:off x="2450398" y="2558819"/>
            <a:ext cx="4307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/>
              <a:t>छात्र विषय अंतर्गत प्रश्रोत्तर और व्याकरण</a:t>
            </a:r>
            <a:r>
              <a:rPr lang="en-US" sz="2400" b="1"/>
              <a:t> बारे में जानकारी प्राप्त किए</a:t>
            </a:r>
          </a:p>
        </p:txBody>
      </p:sp>
      <p:pic>
        <p:nvPicPr>
          <p:cNvPr id="12" name="Google Shape;89;p6">
            <a:extLst>
              <a:ext uri="{FF2B5EF4-FFF2-40B4-BE49-F238E27FC236}">
                <a16:creationId xmlns:a16="http://schemas.microsoft.com/office/drawing/2014/main" id="{8CF40824-E27A-F646-A6F0-9C74EE5A6B8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5486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998CA91C-D0B8-F74C-A851-26AA3CC96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971"/>
            <a:ext cx="9047916" cy="4993558"/>
          </a:xfrm>
          <a:prstGeom prst="rect">
            <a:avLst/>
          </a:prstGeom>
        </p:spPr>
      </p:pic>
      <p:sp>
        <p:nvSpPr>
          <p:cNvPr id="8" name="Google Shape;102;p2">
            <a:extLst>
              <a:ext uri="{FF2B5EF4-FFF2-40B4-BE49-F238E27FC236}">
                <a16:creationId xmlns:a16="http://schemas.microsoft.com/office/drawing/2014/main" id="{A5592C51-A58F-AC43-98B6-518FC2274A5A}"/>
              </a:ext>
            </a:extLst>
          </p:cNvPr>
          <p:cNvSpPr txBox="1"/>
          <p:nvPr/>
        </p:nvSpPr>
        <p:spPr>
          <a:xfrm>
            <a:off x="461985" y="2430051"/>
            <a:ext cx="7920880" cy="1354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अभ्यास कार्य के माध्यम से </a:t>
            </a: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विषयगत और </a:t>
            </a:r>
            <a:r>
              <a:rPr lang="hi-IN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व्याकरणिक प्रश्नों का  पुनराभ्यास   कराना । </a:t>
            </a: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830837-0E32-B949-9DF7-6332EC3221C6}"/>
              </a:ext>
            </a:extLst>
          </p:cNvPr>
          <p:cNvSpPr txBox="1"/>
          <p:nvPr/>
        </p:nvSpPr>
        <p:spPr>
          <a:xfrm>
            <a:off x="3658489" y="1656739"/>
            <a:ext cx="3045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/>
              <a:t>शिक्षण उद्देश्य</a:t>
            </a:r>
          </a:p>
        </p:txBody>
      </p:sp>
      <p:pic>
        <p:nvPicPr>
          <p:cNvPr id="2" name="Google Shape;89;p6">
            <a:extLst>
              <a:ext uri="{FF2B5EF4-FFF2-40B4-BE49-F238E27FC236}">
                <a16:creationId xmlns:a16="http://schemas.microsoft.com/office/drawing/2014/main" id="{A527F395-99D0-6745-B9E8-E1626A612A1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340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078204-D389-CF4A-B0B2-C2E324B1E8A2}"/>
              </a:ext>
            </a:extLst>
          </p:cNvPr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800" b="1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B6E3135F-2DAB-FB4D-B6C6-A2CB71FA7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20" y="177933"/>
            <a:ext cx="8656462" cy="4777514"/>
          </a:xfrm>
          <a:prstGeom prst="rect">
            <a:avLst/>
          </a:prstGeom>
        </p:spPr>
      </p:pic>
      <p:pic>
        <p:nvPicPr>
          <p:cNvPr id="7" name="Google Shape;89;p6">
            <a:extLst>
              <a:ext uri="{FF2B5EF4-FFF2-40B4-BE49-F238E27FC236}">
                <a16:creationId xmlns:a16="http://schemas.microsoft.com/office/drawing/2014/main" id="{D3590953-AD08-9B4A-8CA1-69B929FA494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C8C64C-AAC2-3C47-9521-C319C2E4182C}"/>
              </a:ext>
            </a:extLst>
          </p:cNvPr>
          <p:cNvSpPr txBox="1"/>
          <p:nvPr/>
        </p:nvSpPr>
        <p:spPr>
          <a:xfrm>
            <a:off x="1903977" y="1095728"/>
            <a:ext cx="53360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b="1"/>
              <a:t>1)खाली जगह भरें</a:t>
            </a:r>
          </a:p>
          <a:p>
            <a:pPr algn="l"/>
            <a:endParaRPr lang="en-IN" sz="2000" b="1"/>
          </a:p>
          <a:p>
            <a:pPr algn="l"/>
            <a:r>
              <a:rPr lang="en-IN" sz="2000" b="1"/>
              <a:t>क)नया साल ------लेकार आया है ।</a:t>
            </a:r>
          </a:p>
          <a:p>
            <a:pPr algn="l"/>
            <a:r>
              <a:rPr lang="en-IN" sz="2000" b="1"/>
              <a:t>ख)सभी ------ हवा में साँस ले पाये।</a:t>
            </a:r>
          </a:p>
          <a:p>
            <a:pPr algn="l"/>
            <a:r>
              <a:rPr lang="en-IN" sz="2000" b="1"/>
              <a:t>ग)सबका जीवन ----- हो।</a:t>
            </a:r>
          </a:p>
          <a:p>
            <a:pPr algn="l"/>
            <a:r>
              <a:rPr lang="en-IN" sz="2000" b="1"/>
              <a:t>घ)मछलियाँ ------ में रहती थीं ।</a:t>
            </a:r>
          </a:p>
          <a:p>
            <a:pPr algn="l"/>
            <a:r>
              <a:rPr lang="en-IN" sz="2000" b="1"/>
              <a:t>ड.)तालाब के किनारे----- रहता था ।</a:t>
            </a:r>
          </a:p>
          <a:p>
            <a:pPr algn="l"/>
            <a:r>
              <a:rPr lang="en-IN" sz="2000" b="1"/>
              <a:t>च)बगुला ---- का वेश बनाये हुए बैठा था।</a:t>
            </a:r>
          </a:p>
          <a:p>
            <a:pPr algn="l"/>
            <a:endParaRPr lang="en-US" sz="20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85D17-7F28-6449-8C4B-3AAAB77E3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86461897-72AD-684D-A8B0-0F2EF529A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20" y="177933"/>
            <a:ext cx="8656462" cy="4777514"/>
          </a:xfrm>
          <a:prstGeom prst="rect">
            <a:avLst/>
          </a:prstGeom>
        </p:spPr>
      </p:pic>
      <p:pic>
        <p:nvPicPr>
          <p:cNvPr id="6" name="Google Shape;89;p6">
            <a:extLst>
              <a:ext uri="{FF2B5EF4-FFF2-40B4-BE49-F238E27FC236}">
                <a16:creationId xmlns:a16="http://schemas.microsoft.com/office/drawing/2014/main" id="{F380E26F-1C3B-F244-9912-9B8C617EBF2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1138" y="3754396"/>
            <a:ext cx="996427" cy="109429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C898E4-3C3E-5E49-964D-825A315933CA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85B969-AFE9-294C-9091-3B048719FED3}"/>
              </a:ext>
            </a:extLst>
          </p:cNvPr>
          <p:cNvSpPr txBox="1"/>
          <p:nvPr/>
        </p:nvSpPr>
        <p:spPr>
          <a:xfrm>
            <a:off x="3658489" y="1656738"/>
            <a:ext cx="1828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/>
              <a:t>1 </a:t>
            </a:r>
            <a:r>
              <a:rPr lang="en-IN" sz="2000" b="1"/>
              <a:t>)उत्तर</a:t>
            </a:r>
          </a:p>
          <a:p>
            <a:pPr algn="l"/>
            <a:endParaRPr lang="en-IN" sz="2000" b="1"/>
          </a:p>
          <a:p>
            <a:pPr algn="l"/>
            <a:r>
              <a:rPr lang="en-IN" sz="2000" b="1"/>
              <a:t>क)नया अहसास</a:t>
            </a:r>
          </a:p>
          <a:p>
            <a:pPr algn="l"/>
            <a:r>
              <a:rPr lang="en-IN" sz="2000" b="1"/>
              <a:t>ख)प्रेम करुणा</a:t>
            </a:r>
          </a:p>
          <a:p>
            <a:pPr algn="l"/>
            <a:r>
              <a:rPr lang="en-IN" sz="2000" b="1"/>
              <a:t>ग)सुखमय</a:t>
            </a:r>
          </a:p>
          <a:p>
            <a:pPr algn="l"/>
            <a:r>
              <a:rPr lang="en-IN" sz="2000" b="1"/>
              <a:t>घ)तालाब</a:t>
            </a:r>
          </a:p>
          <a:p>
            <a:pPr algn="l"/>
            <a:r>
              <a:rPr lang="en-IN" sz="2000" b="1"/>
              <a:t>ड)साधु</a:t>
            </a:r>
            <a:endParaRPr lang="en-US" sz="2000" b="1"/>
          </a:p>
          <a:p>
            <a:pPr algn="l"/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296517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FC463-B4BD-904A-9E69-3DE2A83B8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3F273B9F-EA97-3244-A3DD-59D05BF3A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20" y="177933"/>
            <a:ext cx="8656462" cy="47775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7762B0-05D7-464D-85FE-9852C00AE3A3}"/>
              </a:ext>
            </a:extLst>
          </p:cNvPr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000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027EAC-4ADB-7943-8F93-65EE63D03267}"/>
              </a:ext>
            </a:extLst>
          </p:cNvPr>
          <p:cNvSpPr txBox="1"/>
          <p:nvPr/>
        </p:nvSpPr>
        <p:spPr>
          <a:xfrm>
            <a:off x="1752644" y="1656738"/>
            <a:ext cx="54981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b="1"/>
              <a:t>2) निन्म लिखित प्रश्नों के उत्तर दीजिए ।</a:t>
            </a:r>
          </a:p>
          <a:p>
            <a:pPr algn="l"/>
            <a:endParaRPr lang="en-IN" sz="2000" b="1"/>
          </a:p>
          <a:p>
            <a:pPr algn="l"/>
            <a:r>
              <a:rPr lang="en-IN" sz="2000" b="1"/>
              <a:t>क)बगुला मछलियों को क्या करता था?</a:t>
            </a:r>
          </a:p>
          <a:p>
            <a:pPr algn="l"/>
            <a:r>
              <a:rPr lang="en-IN" sz="2000" b="1"/>
              <a:t>ख)बगुला भगत कहानी हमें क्या संदेश देती है?</a:t>
            </a:r>
          </a:p>
          <a:p>
            <a:pPr algn="l"/>
            <a:r>
              <a:rPr lang="en-IN" sz="2000" b="1"/>
              <a:t>ग)सभी के दिल में क्या होना चाहिये ?</a:t>
            </a:r>
          </a:p>
          <a:p>
            <a:pPr algn="l"/>
            <a:r>
              <a:rPr lang="en-IN" sz="2000" b="1"/>
              <a:t>घ)कवि क्या क्या छोड़ने के लिए कह रहे हैं?</a:t>
            </a:r>
          </a:p>
        </p:txBody>
      </p:sp>
      <p:pic>
        <p:nvPicPr>
          <p:cNvPr id="8" name="Google Shape;89;p6">
            <a:extLst>
              <a:ext uri="{FF2B5EF4-FFF2-40B4-BE49-F238E27FC236}">
                <a16:creationId xmlns:a16="http://schemas.microsoft.com/office/drawing/2014/main" id="{1555BA1E-A3D5-F949-8EC6-22144D10338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1138" y="3754396"/>
            <a:ext cx="996427" cy="10942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9749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AD0A4-B074-AB48-91A5-AB22EE6E6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7137D986-7F91-4145-AFC1-2404A9CFF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20" y="177933"/>
            <a:ext cx="8656462" cy="4777514"/>
          </a:xfrm>
          <a:prstGeom prst="rect">
            <a:avLst/>
          </a:prstGeom>
        </p:spPr>
      </p:pic>
      <p:pic>
        <p:nvPicPr>
          <p:cNvPr id="6" name="Google Shape;89;p6">
            <a:extLst>
              <a:ext uri="{FF2B5EF4-FFF2-40B4-BE49-F238E27FC236}">
                <a16:creationId xmlns:a16="http://schemas.microsoft.com/office/drawing/2014/main" id="{6C45B6EF-284D-CC49-977F-50D40E53AFA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1138" y="3754396"/>
            <a:ext cx="996427" cy="109429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93142E-E612-4443-8094-CEA47B5B40A5}"/>
              </a:ext>
            </a:extLst>
          </p:cNvPr>
          <p:cNvSpPr txBox="1"/>
          <p:nvPr/>
        </p:nvSpPr>
        <p:spPr>
          <a:xfrm>
            <a:off x="1690368" y="1229698"/>
            <a:ext cx="70728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/>
              <a:t>उत्तर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/>
              <a:t>क) बगुला मछलियों को लेकर दूर जंगल में एक बड़े तालाब के किनारे एक  बड़ी चट्टान पर बैठ उसे मारकर खा जाता था।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/>
              <a:t>ख)</a:t>
            </a:r>
            <a:r>
              <a:rPr lang="en-IN" sz="2000" b="1"/>
              <a:t>किसी को धोखा देना अच्छी बात नही हैं और धोखा देने वाले का अंत बहुत बुरा होता है।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000" b="1"/>
              <a:t>ग)सभी के दिल में प्यार की भावना होनी चाहिए।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000" b="1"/>
              <a:t>घ)बीते समय की बुरी बातों को छोड़ने की कवि कह रहे हैं।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4661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2F9D6-4DCF-6942-BE6B-6850B6F78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2F80B0EE-86FF-A44E-8F91-7441A5122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20" y="177933"/>
            <a:ext cx="8656462" cy="47775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4570536-1D5F-704E-A3B6-B6C4F289A5A1}"/>
              </a:ext>
            </a:extLst>
          </p:cNvPr>
          <p:cNvSpPr txBox="1"/>
          <p:nvPr/>
        </p:nvSpPr>
        <p:spPr>
          <a:xfrm rot="10800000" flipV="1">
            <a:off x="3728754" y="670244"/>
            <a:ext cx="51600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b="1"/>
              <a:t>3) सही मिलान करें</a:t>
            </a:r>
          </a:p>
          <a:p>
            <a:pPr algn="l"/>
            <a:endParaRPr lang="en-IN" sz="2000" b="1"/>
          </a:p>
          <a:p>
            <a:pPr algn="l"/>
            <a:endParaRPr lang="en-IN" sz="2000" b="1"/>
          </a:p>
          <a:p>
            <a:pPr algn="l"/>
            <a:r>
              <a:rPr lang="en-IN" sz="2000" b="1"/>
              <a:t>पक्षी</a:t>
            </a:r>
          </a:p>
          <a:p>
            <a:pPr algn="l"/>
            <a:r>
              <a:rPr lang="en-IN" sz="2000" b="1"/>
              <a:t>पानी</a:t>
            </a:r>
          </a:p>
          <a:p>
            <a:pPr algn="l"/>
            <a:r>
              <a:rPr lang="en-IN" sz="2000" b="1"/>
              <a:t>बेटा</a:t>
            </a:r>
          </a:p>
          <a:p>
            <a:pPr algn="l"/>
            <a:r>
              <a:rPr lang="en-IN" sz="2000" b="1"/>
              <a:t>माँ</a:t>
            </a:r>
          </a:p>
          <a:p>
            <a:pPr algn="l"/>
            <a:r>
              <a:rPr lang="en-IN" sz="2000" b="1"/>
              <a:t>राजा</a:t>
            </a:r>
          </a:p>
          <a:p>
            <a:pPr algn="l"/>
            <a:r>
              <a:rPr lang="en-IN" sz="2000" b="1"/>
              <a:t>सूर्य</a:t>
            </a:r>
          </a:p>
          <a:p>
            <a:pPr algn="l"/>
            <a:r>
              <a:rPr lang="en-IN" sz="2000" b="1"/>
              <a:t>हवा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A07950-4170-A148-87F8-6A144BA25098}"/>
              </a:ext>
            </a:extLst>
          </p:cNvPr>
          <p:cNvSpPr txBox="1"/>
          <p:nvPr/>
        </p:nvSpPr>
        <p:spPr>
          <a:xfrm>
            <a:off x="5064163" y="1612254"/>
            <a:ext cx="1828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b="1"/>
              <a:t>पवन</a:t>
            </a:r>
          </a:p>
          <a:p>
            <a:pPr algn="l"/>
            <a:r>
              <a:rPr lang="en-IN" sz="2000" b="1"/>
              <a:t>तपन</a:t>
            </a:r>
          </a:p>
          <a:p>
            <a:pPr algn="l"/>
            <a:r>
              <a:rPr lang="en-IN" sz="2000" b="1"/>
              <a:t>नरेश</a:t>
            </a:r>
          </a:p>
          <a:p>
            <a:pPr algn="l"/>
            <a:r>
              <a:rPr lang="en-IN" sz="2000" b="1"/>
              <a:t>खग</a:t>
            </a:r>
          </a:p>
          <a:p>
            <a:pPr algn="l"/>
            <a:r>
              <a:rPr lang="en-IN" sz="2000" b="1"/>
              <a:t>जल</a:t>
            </a:r>
          </a:p>
          <a:p>
            <a:pPr algn="l"/>
            <a:r>
              <a:rPr lang="en-IN" sz="2000" b="1"/>
              <a:t>पुत्र</a:t>
            </a:r>
          </a:p>
          <a:p>
            <a:pPr algn="l"/>
            <a:r>
              <a:rPr lang="en-IN" sz="2000" b="1"/>
              <a:t>जननी</a:t>
            </a:r>
          </a:p>
          <a:p>
            <a:pPr algn="l"/>
            <a:endParaRPr lang="en-US" sz="2000" b="1"/>
          </a:p>
        </p:txBody>
      </p:sp>
      <p:pic>
        <p:nvPicPr>
          <p:cNvPr id="8" name="Google Shape;89;p6">
            <a:extLst>
              <a:ext uri="{FF2B5EF4-FFF2-40B4-BE49-F238E27FC236}">
                <a16:creationId xmlns:a16="http://schemas.microsoft.com/office/drawing/2014/main" id="{59A0405A-6956-1B46-8A85-9045DEF92EE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1138" y="3754396"/>
            <a:ext cx="996427" cy="10942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5252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169-7647-164B-BA78-A578DA8C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981996AD-C2AC-2D40-990D-DB1B4BA55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20" y="177933"/>
            <a:ext cx="8656462" cy="4777514"/>
          </a:xfrm>
          <a:prstGeom prst="rect">
            <a:avLst/>
          </a:prstGeom>
        </p:spPr>
      </p:pic>
      <p:pic>
        <p:nvPicPr>
          <p:cNvPr id="6" name="Google Shape;89;p6">
            <a:extLst>
              <a:ext uri="{FF2B5EF4-FFF2-40B4-BE49-F238E27FC236}">
                <a16:creationId xmlns:a16="http://schemas.microsoft.com/office/drawing/2014/main" id="{EEFF1B44-3414-114D-ACD6-F74804FC329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1138" y="3754396"/>
            <a:ext cx="996427" cy="109429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818CB1-22FC-E247-82F5-1AAB871D9D41}"/>
              </a:ext>
            </a:extLst>
          </p:cNvPr>
          <p:cNvSpPr txBox="1"/>
          <p:nvPr/>
        </p:nvSpPr>
        <p:spPr>
          <a:xfrm rot="10800000" flipV="1">
            <a:off x="3728754" y="670244"/>
            <a:ext cx="51600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b="1"/>
              <a:t>3) सही मिलान करें</a:t>
            </a:r>
          </a:p>
          <a:p>
            <a:pPr algn="l"/>
            <a:endParaRPr lang="en-IN" sz="2000" b="1"/>
          </a:p>
          <a:p>
            <a:pPr algn="l"/>
            <a:endParaRPr lang="en-IN" sz="2000" b="1"/>
          </a:p>
          <a:p>
            <a:pPr algn="l"/>
            <a:r>
              <a:rPr lang="en-IN" sz="2000" b="1"/>
              <a:t>पक्षी - खग</a:t>
            </a:r>
          </a:p>
          <a:p>
            <a:pPr algn="l"/>
            <a:r>
              <a:rPr lang="en-IN" sz="2000" b="1"/>
              <a:t>पानी – जल</a:t>
            </a:r>
          </a:p>
          <a:p>
            <a:pPr algn="l"/>
            <a:r>
              <a:rPr lang="en-IN" sz="2000" b="1"/>
              <a:t>बेटा - पुत्र</a:t>
            </a:r>
          </a:p>
          <a:p>
            <a:pPr algn="l"/>
            <a:r>
              <a:rPr lang="en-IN" sz="2000" b="1"/>
              <a:t>माँ - जननी</a:t>
            </a:r>
          </a:p>
          <a:p>
            <a:pPr algn="l"/>
            <a:r>
              <a:rPr lang="en-IN" sz="2000" b="1"/>
              <a:t>राजा - नरेश</a:t>
            </a:r>
          </a:p>
          <a:p>
            <a:pPr algn="l"/>
            <a:r>
              <a:rPr lang="en-IN" sz="2000" b="1"/>
              <a:t>सूर्य – तपन</a:t>
            </a:r>
          </a:p>
          <a:p>
            <a:pPr algn="l"/>
            <a:r>
              <a:rPr lang="en-IN" sz="2000" b="1"/>
              <a:t>हवा -  पवन</a:t>
            </a:r>
          </a:p>
        </p:txBody>
      </p:sp>
    </p:spTree>
    <p:extLst>
      <p:ext uri="{BB962C8B-B14F-4D97-AF65-F5344CB8AC3E}">
        <p14:creationId xmlns:p14="http://schemas.microsoft.com/office/powerpoint/2010/main" val="4138347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161FB73D-4981-9749-9DFC-63DD7165F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51" y="88967"/>
            <a:ext cx="8798808" cy="49198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AE3F8B-1A96-5B45-A640-954F1CD35B87}"/>
              </a:ext>
            </a:extLst>
          </p:cNvPr>
          <p:cNvSpPr txBox="1"/>
          <p:nvPr/>
        </p:nvSpPr>
        <p:spPr>
          <a:xfrm>
            <a:off x="2350677" y="1541081"/>
            <a:ext cx="38769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/>
              <a:t>गृहकार्य</a:t>
            </a:r>
          </a:p>
          <a:p>
            <a:pPr algn="l"/>
            <a:endParaRPr lang="en-IN" sz="2000" b="1"/>
          </a:p>
          <a:p>
            <a:pPr algn="l"/>
            <a:endParaRPr lang="en-US" sz="2000" b="1"/>
          </a:p>
        </p:txBody>
      </p:sp>
      <p:pic>
        <p:nvPicPr>
          <p:cNvPr id="2" name="Google Shape;89;p6">
            <a:extLst>
              <a:ext uri="{FF2B5EF4-FFF2-40B4-BE49-F238E27FC236}">
                <a16:creationId xmlns:a16="http://schemas.microsoft.com/office/drawing/2014/main" id="{9CE67BCE-A2BB-4241-8C92-28D348F6ADC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1138" y="3754396"/>
            <a:ext cx="996427" cy="109429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3B53823-09DA-9545-B3C2-61355DA07A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9608775"/>
              </p:ext>
            </p:extLst>
          </p:nvPr>
        </p:nvGraphicFramePr>
        <p:xfrm>
          <a:off x="3514186" y="2179685"/>
          <a:ext cx="2734719" cy="73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4719">
                  <a:extLst>
                    <a:ext uri="{9D8B030D-6E8A-4147-A177-3AD203B41FA5}">
                      <a16:colId xmlns:a16="http://schemas.microsoft.com/office/drawing/2014/main" val="4275475583"/>
                    </a:ext>
                  </a:extLst>
                </a:gridCol>
              </a:tblGrid>
              <a:tr h="392065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u="none" strike="noStrike">
                          <a:effectLst/>
                        </a:rPr>
                        <a:t>अनुच्छेद लेखन तथा संज्ञा अभ्यास कीजिए</a:t>
                      </a:r>
                      <a:endParaRPr lang="hi-IN" sz="2000" b="1">
                        <a:effectLst/>
                      </a:endParaRPr>
                    </a:p>
                  </a:txBody>
                  <a:tcPr marL="63500" marR="63500" marT="63500" marB="63500" anchor="b"/>
                </a:tc>
                <a:extLst>
                  <a:ext uri="{0D108BD9-81ED-4DB2-BD59-A6C34878D82A}">
                    <a16:rowId xmlns:a16="http://schemas.microsoft.com/office/drawing/2014/main" val="4064667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00151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(16:9)</PresentationFormat>
  <Paragraphs>19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919439947272</cp:lastModifiedBy>
  <cp:revision>59</cp:revision>
  <dcterms:modified xsi:type="dcterms:W3CDTF">2021-08-03T19:08:51Z</dcterms:modified>
</cp:coreProperties>
</file>