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337" r:id="rId4"/>
    <p:sldId id="328" r:id="rId5"/>
    <p:sldId id="329" r:id="rId6"/>
    <p:sldId id="334" r:id="rId7"/>
    <p:sldId id="331" r:id="rId8"/>
    <p:sldId id="326" r:id="rId9"/>
    <p:sldId id="314" r:id="rId10"/>
    <p:sldId id="261"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0" roundtripDataSignature="AMtx7mhdOl2j4uXIWgLbyw5kSfsqfoWjc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76" y="-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42"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41"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40" Type="http://customschemas.google.com/relationships/presentationmetadata" Target="metadata" /><Relationship Id="rId5" Type="http://schemas.openxmlformats.org/officeDocument/2006/relationships/slide" Target="slides/slide4.xml" /><Relationship Id="rId10" Type="http://schemas.openxmlformats.org/officeDocument/2006/relationships/slide" Target="slides/slide9.xml" /><Relationship Id="rId44"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43"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5" Type="http://schemas.openxmlformats.org/officeDocument/2006/relationships/image" Target="../media/image3.png" /><Relationship Id="rId4" Type="http://schemas.openxmlformats.org/officeDocument/2006/relationships/image" Target="../media/image2.jpeg" /></Relationships>
</file>

<file path=ppt/slides/_rels/slide10.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4.xml" /></Relationships>
</file>

<file path=ppt/slides/_rels/slide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35587" y="3662326"/>
            <a:ext cx="9144000" cy="1365879"/>
          </a:xfrm>
          <a:prstGeom prst="rect">
            <a:avLst/>
          </a:prstGeom>
          <a:noFill/>
          <a:ln>
            <a:noFill/>
          </a:ln>
        </p:spPr>
      </p:pic>
      <p:pic>
        <p:nvPicPr>
          <p:cNvPr id="2" name="Picture 1" descr="maxresdefault.jpg">
            <a:extLst>
              <a:ext uri="{FF2B5EF4-FFF2-40B4-BE49-F238E27FC236}">
                <a16:creationId xmlns:a16="http://schemas.microsoft.com/office/drawing/2014/main" id="{12C69DAF-698D-674E-A7E8-165088E73E2F}"/>
              </a:ext>
            </a:extLst>
          </p:cNvPr>
          <p:cNvPicPr>
            <a:picLocks noChangeAspect="1"/>
          </p:cNvPicPr>
          <p:nvPr/>
        </p:nvPicPr>
        <p:blipFill>
          <a:blip r:embed="rId4"/>
          <a:stretch>
            <a:fillRect/>
          </a:stretch>
        </p:blipFill>
        <p:spPr>
          <a:xfrm>
            <a:off x="631663" y="699971"/>
            <a:ext cx="3772189" cy="3350145"/>
          </a:xfrm>
          <a:prstGeom prst="rect">
            <a:avLst/>
          </a:prstGeom>
          <a:ln>
            <a:noFill/>
          </a:ln>
          <a:effectLst>
            <a:softEdge rad="112500"/>
          </a:effectLst>
        </p:spPr>
      </p:pic>
      <p:sp>
        <p:nvSpPr>
          <p:cNvPr id="3" name="Google Shape;58;p13">
            <a:extLst>
              <a:ext uri="{FF2B5EF4-FFF2-40B4-BE49-F238E27FC236}">
                <a16:creationId xmlns:a16="http://schemas.microsoft.com/office/drawing/2014/main" id="{141576E3-BB54-784E-812D-7754896FA8E6}"/>
              </a:ext>
            </a:extLst>
          </p:cNvPr>
          <p:cNvSpPr txBox="1"/>
          <p:nvPr/>
        </p:nvSpPr>
        <p:spPr>
          <a:xfrm>
            <a:off x="4607587" y="1992804"/>
            <a:ext cx="4419569" cy="2119119"/>
          </a:xfrm>
          <a:prstGeom prst="rect">
            <a:avLst/>
          </a:prstGeom>
          <a:noFill/>
          <a:ln>
            <a:noFill/>
          </a:ln>
        </p:spPr>
        <p:txBody>
          <a:bodyPr spcFirstLastPara="1" wrap="square" lIns="91425" tIns="91425" rIns="91425" bIns="91425" anchor="t" anchorCtr="0">
            <a:noAutofit/>
          </a:bodyPr>
          <a:lstStyle/>
          <a:p>
            <a:pPr lvl="0">
              <a:buSzPts val="1400"/>
            </a:pPr>
            <a:r>
              <a:rPr lang="en" sz="1400" b="1" i="0" u="none" strike="noStrike" cap="none" dirty="0">
                <a:solidFill>
                  <a:srgbClr val="000000"/>
                </a:solidFill>
                <a:latin typeface="Arial"/>
                <a:ea typeface="Arial"/>
                <a:cs typeface="Arial"/>
                <a:sym typeface="Arial"/>
              </a:rPr>
              <a:t>CLASS: </a:t>
            </a:r>
            <a:r>
              <a:rPr lang="en-IN" sz="1400" b="1" i="0" u="none" strike="noStrike" cap="none" dirty="0">
                <a:solidFill>
                  <a:srgbClr val="000000"/>
                </a:solidFill>
                <a:latin typeface="Arial"/>
                <a:ea typeface="Arial"/>
                <a:cs typeface="Arial"/>
                <a:sym typeface="Arial"/>
              </a:rPr>
              <a:t>IV</a:t>
            </a:r>
            <a:endParaRPr lang="en" b="1" dirty="0"/>
          </a:p>
          <a:p>
            <a:pPr lvl="0">
              <a:buSzPts val="1400"/>
            </a:pPr>
            <a:r>
              <a:rPr lang="en" b="1" dirty="0"/>
              <a:t>SESSION NO : </a:t>
            </a:r>
            <a:r>
              <a:rPr lang="en-IN" b="1" dirty="0"/>
              <a:t>15</a:t>
            </a:r>
            <a:endParaRPr lang="en" b="1" dirty="0"/>
          </a:p>
          <a:p>
            <a:pPr lvl="0">
              <a:buSzPts val="1400"/>
            </a:pPr>
            <a:r>
              <a:rPr lang="en" sz="1400" b="1" i="0" u="none" strike="noStrike" cap="none" dirty="0">
                <a:solidFill>
                  <a:srgbClr val="000000"/>
                </a:solidFill>
                <a:latin typeface="Arial"/>
                <a:ea typeface="Arial"/>
                <a:cs typeface="Arial"/>
                <a:sym typeface="Arial"/>
              </a:rPr>
              <a:t>SUBJECT :</a:t>
            </a:r>
            <a:r>
              <a:rPr lang="en" b="1" dirty="0"/>
              <a:t> (HINDI)</a:t>
            </a:r>
            <a:endParaRPr sz="1400" b="1" i="0" u="none" strike="noStrike" cap="none">
              <a:solidFill>
                <a:srgbClr val="000000"/>
              </a:solidFill>
              <a:latin typeface="Arial"/>
              <a:ea typeface="Arial"/>
              <a:cs typeface="Arial"/>
              <a:sym typeface="Arial"/>
            </a:endParaRPr>
          </a:p>
          <a:p>
            <a:pPr lvl="0">
              <a:buSzPts val="1400"/>
            </a:pPr>
            <a:r>
              <a:rPr lang="en" sz="1400" b="1" i="0" u="none" strike="noStrike" cap="none" dirty="0">
                <a:solidFill>
                  <a:srgbClr val="000000"/>
                </a:solidFill>
                <a:latin typeface="Arial"/>
                <a:ea typeface="Arial"/>
                <a:cs typeface="Arial"/>
                <a:sym typeface="Arial"/>
              </a:rPr>
              <a:t>CHAPTER NUMB</a:t>
            </a:r>
            <a:r>
              <a:rPr lang="en" sz="1400" b="1" i="0" u="none" strike="noStrike" cap="none" dirty="0">
                <a:solidFill>
                  <a:schemeClr val="tx1"/>
                </a:solidFill>
                <a:latin typeface="Arial"/>
                <a:ea typeface="Arial"/>
                <a:cs typeface="Arial"/>
                <a:sym typeface="Arial"/>
              </a:rPr>
              <a:t>ER:</a:t>
            </a:r>
            <a:r>
              <a:rPr lang="hi-IN" b="1" dirty="0">
                <a:solidFill>
                  <a:schemeClr val="tx1"/>
                </a:solidFill>
              </a:rPr>
              <a:t> </a:t>
            </a:r>
            <a:r>
              <a:rPr lang="en-IN" b="1" dirty="0">
                <a:solidFill>
                  <a:schemeClr val="tx1"/>
                </a:solidFill>
              </a:rPr>
              <a:t>9</a:t>
            </a:r>
            <a:endParaRPr lang="en-US" b="1" dirty="0">
              <a:solidFill>
                <a:schemeClr val="tx1"/>
              </a:solidFill>
            </a:endParaRPr>
          </a:p>
          <a:p>
            <a:pPr lvl="0">
              <a:buSzPts val="1400"/>
            </a:pPr>
            <a:r>
              <a:rPr lang="en" sz="1400" b="1" i="0" u="none" strike="noStrike" cap="none" dirty="0">
                <a:solidFill>
                  <a:schemeClr val="tx1"/>
                </a:solidFill>
                <a:latin typeface="Arial"/>
                <a:ea typeface="Arial"/>
                <a:cs typeface="Arial"/>
                <a:sym typeface="Arial"/>
              </a:rPr>
              <a:t>TOPIC</a:t>
            </a:r>
            <a:r>
              <a:rPr lang="en-IN" sz="1400" b="1" i="0" u="none" strike="noStrike" cap="none" dirty="0">
                <a:solidFill>
                  <a:schemeClr val="tx1"/>
                </a:solidFill>
                <a:latin typeface="Arial"/>
                <a:ea typeface="Arial"/>
                <a:cs typeface="Arial"/>
                <a:sym typeface="Arial"/>
              </a:rPr>
              <a:t>:</a:t>
            </a:r>
            <a:r>
              <a:rPr lang="en-IN" b="1" dirty="0">
                <a:solidFill>
                  <a:schemeClr val="tx1"/>
                </a:solidFill>
              </a:rPr>
              <a:t> चतुराई और विनम्रता</a:t>
            </a:r>
            <a:endParaRPr lang="en-IN" b="1" i="0" u="none" strike="noStrike" cap="none" dirty="0">
              <a:solidFill>
                <a:schemeClr val="tx1"/>
              </a:solidFill>
              <a:latin typeface="Arial"/>
              <a:ea typeface="Arial"/>
              <a:cs typeface="Arial"/>
              <a:sym typeface="Arial"/>
            </a:endParaRPr>
          </a:p>
          <a:p>
            <a:pPr lvl="0">
              <a:buSzPts val="1400"/>
            </a:pPr>
            <a:r>
              <a:rPr lang="en-US" b="1" dirty="0">
                <a:solidFill>
                  <a:schemeClr val="tx1"/>
                </a:solidFill>
              </a:rPr>
              <a:t>SUB TOPIC</a:t>
            </a:r>
            <a:r>
              <a:rPr lang="en-IN" b="1" dirty="0">
                <a:solidFill>
                  <a:schemeClr val="tx1"/>
                </a:solidFill>
              </a:rPr>
              <a:t>: लिखित प्रश्नोत्तर</a:t>
            </a:r>
            <a:endParaRPr lang="en-US" b="1" dirty="0">
              <a:solidFill>
                <a:schemeClr val="tx1"/>
              </a:solidFill>
            </a:endParaRPr>
          </a:p>
          <a:p>
            <a:pPr>
              <a:buSzPts val="1400"/>
            </a:pPr>
            <a:endParaRPr lang="en-US" b="1" dirty="0">
              <a:solidFill>
                <a:schemeClr val="tx1"/>
              </a:solidFill>
            </a:endParaRPr>
          </a:p>
        </p:txBody>
      </p:sp>
      <p:pic>
        <p:nvPicPr>
          <p:cNvPr id="5" name="Picture 4">
            <a:extLst>
              <a:ext uri="{FF2B5EF4-FFF2-40B4-BE49-F238E27FC236}">
                <a16:creationId xmlns:a16="http://schemas.microsoft.com/office/drawing/2014/main" id="{C7F0097E-2725-8145-9781-1210106777AC}"/>
              </a:ext>
            </a:extLst>
          </p:cNvPr>
          <p:cNvPicPr>
            <a:picLocks noChangeAspect="1"/>
          </p:cNvPicPr>
          <p:nvPr/>
        </p:nvPicPr>
        <p:blipFill>
          <a:blip r:embed="rId5"/>
          <a:stretch>
            <a:fillRect/>
          </a:stretch>
        </p:blipFill>
        <p:spPr>
          <a:xfrm>
            <a:off x="6663608" y="216900"/>
            <a:ext cx="2157122" cy="467236"/>
          </a:xfrm>
          <a:prstGeom prst="rect">
            <a:avLst/>
          </a:prstGeom>
        </p:spPr>
      </p:pic>
      <p:sp>
        <p:nvSpPr>
          <p:cNvPr id="6" name="TextBox 5">
            <a:extLst>
              <a:ext uri="{FF2B5EF4-FFF2-40B4-BE49-F238E27FC236}">
                <a16:creationId xmlns:a16="http://schemas.microsoft.com/office/drawing/2014/main" id="{8634CE84-AB24-9240-9AD7-C61D7ED34B88}"/>
              </a:ext>
            </a:extLst>
          </p:cNvPr>
          <p:cNvSpPr txBox="1"/>
          <p:nvPr/>
        </p:nvSpPr>
        <p:spPr>
          <a:xfrm>
            <a:off x="1788229" y="107364"/>
            <a:ext cx="6567757" cy="1323439"/>
          </a:xfrm>
          <a:prstGeom prst="rect">
            <a:avLst/>
          </a:prstGeom>
          <a:noFill/>
        </p:spPr>
        <p:txBody>
          <a:bodyPr wrap="square">
            <a:spAutoFit/>
          </a:bodyPr>
          <a:lstStyle/>
          <a:p>
            <a:r>
              <a:rPr lang="en-US" sz="2800" b="1" dirty="0">
                <a:solidFill>
                  <a:srgbClr val="FF0000"/>
                </a:solidFill>
                <a:latin typeface="Calibri" panose="020F0502020204030204" pitchFamily="34" charset="0"/>
              </a:rPr>
              <a:t> </a:t>
            </a:r>
            <a:r>
              <a:rPr lang="en-IN" sz="2800" b="1" dirty="0">
                <a:solidFill>
                  <a:srgbClr val="FF0000"/>
                </a:solidFill>
                <a:latin typeface="Calibri" panose="020F0502020204030204" pitchFamily="34" charset="0"/>
              </a:rPr>
              <a:t>पाठ 9 चतुराई और विनम्रता</a:t>
            </a:r>
            <a:endParaRPr lang="hi-IN" sz="3200" b="1" dirty="0">
              <a:solidFill>
                <a:srgbClr val="FF0000"/>
              </a:solidFill>
              <a:latin typeface="+mj-lt"/>
            </a:endParaRPr>
          </a:p>
          <a:p>
            <a:r>
              <a:rPr lang="hi-IN" sz="2400" b="1" dirty="0">
                <a:latin typeface="+mj-lt"/>
              </a:rPr>
              <a:t>    </a:t>
            </a:r>
            <a:r>
              <a:rPr lang="en-IN" sz="2400" b="1" dirty="0">
                <a:latin typeface="+mj-lt"/>
              </a:rPr>
              <a:t>    लिखित प्रश्नोत्तर</a:t>
            </a:r>
            <a:endParaRPr lang="hi-IN" sz="3600">
              <a:effectLst/>
            </a:endParaRPr>
          </a:p>
          <a:p>
            <a:pPr rtl="0">
              <a:spcBef>
                <a:spcPts val="0"/>
              </a:spcBef>
              <a:spcAft>
                <a:spcPts val="0"/>
              </a:spcAft>
            </a:pPr>
            <a:endParaRPr lang="en-IN" sz="2800" b="1" i="0" u="none" strike="noStrike" dirty="0">
              <a:solidFill>
                <a:schemeClr val="tx1"/>
              </a:solidFill>
              <a:effectLst/>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 name="Picture 1">
            <a:extLst>
              <a:ext uri="{FF2B5EF4-FFF2-40B4-BE49-F238E27FC236}">
                <a16:creationId xmlns:a16="http://schemas.microsoft.com/office/drawing/2014/main" id="{18ED5EA8-8621-B941-92B5-AD4C002AD8AF}"/>
              </a:ext>
            </a:extLst>
          </p:cNvPr>
          <p:cNvPicPr>
            <a:picLocks noChangeAspect="1"/>
          </p:cNvPicPr>
          <p:nvPr/>
        </p:nvPicPr>
        <p:blipFill>
          <a:blip r:embed="rId3"/>
          <a:stretch>
            <a:fillRect/>
          </a:stretch>
        </p:blipFill>
        <p:spPr>
          <a:xfrm>
            <a:off x="7221317" y="254895"/>
            <a:ext cx="1479629" cy="48459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extBox 1">
            <a:extLst>
              <a:ext uri="{FF2B5EF4-FFF2-40B4-BE49-F238E27FC236}">
                <a16:creationId xmlns:a16="http://schemas.microsoft.com/office/drawing/2014/main" id="{99078204-D389-CF4A-B0B2-C2E324B1E8A2}"/>
              </a:ext>
            </a:extLst>
          </p:cNvPr>
          <p:cNvSpPr txBox="1"/>
          <p:nvPr/>
        </p:nvSpPr>
        <p:spPr>
          <a:xfrm>
            <a:off x="1097823" y="1742059"/>
            <a:ext cx="4384060" cy="369332"/>
          </a:xfrm>
          <a:prstGeom prst="rect">
            <a:avLst/>
          </a:prstGeom>
          <a:noFill/>
        </p:spPr>
        <p:txBody>
          <a:bodyPr wrap="square" rtlCol="0">
            <a:spAutoFit/>
          </a:bodyPr>
          <a:lstStyle/>
          <a:p>
            <a:pPr algn="l"/>
            <a:endParaRPr lang="en-US" sz="1800" b="1"/>
          </a:p>
        </p:txBody>
      </p:sp>
      <p:pic>
        <p:nvPicPr>
          <p:cNvPr id="3" name="Picture 2">
            <a:extLst>
              <a:ext uri="{FF2B5EF4-FFF2-40B4-BE49-F238E27FC236}">
                <a16:creationId xmlns:a16="http://schemas.microsoft.com/office/drawing/2014/main" id="{2500069D-7C7A-2D41-8167-174E80538204}"/>
              </a:ext>
            </a:extLst>
          </p:cNvPr>
          <p:cNvPicPr>
            <a:picLocks noChangeAspect="1"/>
          </p:cNvPicPr>
          <p:nvPr/>
        </p:nvPicPr>
        <p:blipFill>
          <a:blip r:embed="rId3"/>
          <a:stretch>
            <a:fillRect/>
          </a:stretch>
        </p:blipFill>
        <p:spPr>
          <a:xfrm>
            <a:off x="6738910" y="569920"/>
            <a:ext cx="1446029" cy="343678"/>
          </a:xfrm>
          <a:prstGeom prst="rect">
            <a:avLst/>
          </a:prstGeom>
        </p:spPr>
      </p:pic>
      <p:sp>
        <p:nvSpPr>
          <p:cNvPr id="4" name="TextBox 3">
            <a:extLst>
              <a:ext uri="{FF2B5EF4-FFF2-40B4-BE49-F238E27FC236}">
                <a16:creationId xmlns:a16="http://schemas.microsoft.com/office/drawing/2014/main" id="{7E74D986-62CA-F84B-B345-25A6D7AB3FDB}"/>
              </a:ext>
            </a:extLst>
          </p:cNvPr>
          <p:cNvSpPr txBox="1"/>
          <p:nvPr/>
        </p:nvSpPr>
        <p:spPr>
          <a:xfrm>
            <a:off x="3658488" y="1656738"/>
            <a:ext cx="3080421" cy="461665"/>
          </a:xfrm>
          <a:prstGeom prst="rect">
            <a:avLst/>
          </a:prstGeom>
          <a:noFill/>
        </p:spPr>
        <p:txBody>
          <a:bodyPr wrap="square" rtlCol="0">
            <a:spAutoFit/>
          </a:bodyPr>
          <a:lstStyle/>
          <a:p>
            <a:pPr algn="l"/>
            <a:r>
              <a:rPr lang="en-IN" sz="2400" b="1">
                <a:solidFill>
                  <a:srgbClr val="FF0000"/>
                </a:solidFill>
              </a:rPr>
              <a:t>शिक्षण उद्देश्य</a:t>
            </a:r>
            <a:endParaRPr lang="en-US" sz="2400" b="1">
              <a:solidFill>
                <a:srgbClr val="FF0000"/>
              </a:solidFill>
            </a:endParaRPr>
          </a:p>
        </p:txBody>
      </p:sp>
      <p:sp>
        <p:nvSpPr>
          <p:cNvPr id="5" name="TextBox 4">
            <a:extLst>
              <a:ext uri="{FF2B5EF4-FFF2-40B4-BE49-F238E27FC236}">
                <a16:creationId xmlns:a16="http://schemas.microsoft.com/office/drawing/2014/main" id="{6E867A12-81C3-6A48-8441-3490CBB56760}"/>
              </a:ext>
            </a:extLst>
          </p:cNvPr>
          <p:cNvSpPr txBox="1"/>
          <p:nvPr/>
        </p:nvSpPr>
        <p:spPr>
          <a:xfrm>
            <a:off x="3658489" y="1656738"/>
            <a:ext cx="1828800" cy="1828800"/>
          </a:xfrm>
          <a:prstGeom prst="rect">
            <a:avLst/>
          </a:prstGeom>
          <a:noFill/>
        </p:spPr>
        <p:txBody>
          <a:bodyPr wrap="square" rtlCol="0">
            <a:spAutoFit/>
          </a:bodyPr>
          <a:lstStyle/>
          <a:p>
            <a:pPr algn="l"/>
            <a:endParaRPr lang="en-US"/>
          </a:p>
        </p:txBody>
      </p:sp>
      <p:sp>
        <p:nvSpPr>
          <p:cNvPr id="8" name="TextBox 7">
            <a:extLst>
              <a:ext uri="{FF2B5EF4-FFF2-40B4-BE49-F238E27FC236}">
                <a16:creationId xmlns:a16="http://schemas.microsoft.com/office/drawing/2014/main" id="{82AFC0FD-1559-0245-A30F-266CAAD7621A}"/>
              </a:ext>
            </a:extLst>
          </p:cNvPr>
          <p:cNvSpPr txBox="1"/>
          <p:nvPr/>
        </p:nvSpPr>
        <p:spPr>
          <a:xfrm>
            <a:off x="3658489" y="1656738"/>
            <a:ext cx="1828800" cy="400110"/>
          </a:xfrm>
          <a:prstGeom prst="rect">
            <a:avLst/>
          </a:prstGeom>
          <a:noFill/>
        </p:spPr>
        <p:txBody>
          <a:bodyPr wrap="square" rtlCol="0">
            <a:spAutoFit/>
          </a:bodyPr>
          <a:lstStyle/>
          <a:p>
            <a:pPr algn="l"/>
            <a:endParaRPr lang="en-US" sz="2000"/>
          </a:p>
        </p:txBody>
      </p:sp>
      <p:sp>
        <p:nvSpPr>
          <p:cNvPr id="7" name="TextBox 6">
            <a:extLst>
              <a:ext uri="{FF2B5EF4-FFF2-40B4-BE49-F238E27FC236}">
                <a16:creationId xmlns:a16="http://schemas.microsoft.com/office/drawing/2014/main" id="{7CFD54B3-234C-9743-BF10-D395B6F6F233}"/>
              </a:ext>
            </a:extLst>
          </p:cNvPr>
          <p:cNvSpPr txBox="1"/>
          <p:nvPr/>
        </p:nvSpPr>
        <p:spPr>
          <a:xfrm>
            <a:off x="1621703" y="2474522"/>
            <a:ext cx="6669995" cy="1631216"/>
          </a:xfrm>
          <a:prstGeom prst="rect">
            <a:avLst/>
          </a:prstGeom>
          <a:noFill/>
        </p:spPr>
        <p:txBody>
          <a:bodyPr wrap="square" rtlCol="0">
            <a:spAutoFit/>
          </a:bodyPr>
          <a:lstStyle/>
          <a:p>
            <a:pPr algn="l"/>
            <a:r>
              <a:rPr lang="en-US" sz="2000"/>
              <a:t>
शब्द भंडार वृद्धि करना ।</a:t>
            </a:r>
          </a:p>
          <a:p>
            <a:pPr algn="l"/>
            <a:r>
              <a:rPr lang="en-US" sz="2000"/>
              <a:t>रचनात्मक शक्ति का विकास करना।</a:t>
            </a:r>
          </a:p>
          <a:p>
            <a:pPr algn="l"/>
            <a:r>
              <a:rPr lang="en-IN" sz="2000"/>
              <a:t>पाठ संबंधित विषयवस्तु लिखित प्रश्नोत्तर की जानकारी लेना।</a:t>
            </a:r>
          </a:p>
          <a:p>
            <a:pPr algn="l"/>
            <a:endParaRPr 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42B28-F9C0-DA45-98A4-120B543B6CDB}"/>
              </a:ext>
            </a:extLst>
          </p:cNvPr>
          <p:cNvSpPr>
            <a:spLocks noGrp="1"/>
          </p:cNvSpPr>
          <p:nvPr>
            <p:ph type="title"/>
          </p:nvPr>
        </p:nvSpPr>
        <p:spPr/>
        <p:txBody>
          <a:bodyPr/>
          <a:lstStyle/>
          <a:p>
            <a:endParaRPr lang="en-US"/>
          </a:p>
        </p:txBody>
      </p:sp>
      <p:pic>
        <p:nvPicPr>
          <p:cNvPr id="3" name="Picture 3">
            <a:extLst>
              <a:ext uri="{FF2B5EF4-FFF2-40B4-BE49-F238E27FC236}">
                <a16:creationId xmlns:a16="http://schemas.microsoft.com/office/drawing/2014/main" id="{6A952F85-AEB3-0A4A-9CE2-A026CD2284D1}"/>
              </a:ext>
            </a:extLst>
          </p:cNvPr>
          <p:cNvPicPr>
            <a:picLocks noChangeAspect="1"/>
          </p:cNvPicPr>
          <p:nvPr/>
        </p:nvPicPr>
        <p:blipFill>
          <a:blip r:embed="rId2"/>
          <a:stretch>
            <a:fillRect/>
          </a:stretch>
        </p:blipFill>
        <p:spPr>
          <a:xfrm>
            <a:off x="311699" y="311384"/>
            <a:ext cx="8520599" cy="4635166"/>
          </a:xfrm>
          <a:prstGeom prst="rect">
            <a:avLst/>
          </a:prstGeom>
        </p:spPr>
      </p:pic>
      <p:sp>
        <p:nvSpPr>
          <p:cNvPr id="4" name="TextBox 3">
            <a:extLst>
              <a:ext uri="{FF2B5EF4-FFF2-40B4-BE49-F238E27FC236}">
                <a16:creationId xmlns:a16="http://schemas.microsoft.com/office/drawing/2014/main" id="{810D977F-F256-A84C-85FA-18B0A3D30073}"/>
              </a:ext>
            </a:extLst>
          </p:cNvPr>
          <p:cNvSpPr txBox="1"/>
          <p:nvPr/>
        </p:nvSpPr>
        <p:spPr>
          <a:xfrm>
            <a:off x="3658489" y="1656738"/>
            <a:ext cx="1828800" cy="707886"/>
          </a:xfrm>
          <a:prstGeom prst="rect">
            <a:avLst/>
          </a:prstGeom>
          <a:noFill/>
        </p:spPr>
        <p:txBody>
          <a:bodyPr wrap="square" rtlCol="0">
            <a:spAutoFit/>
          </a:bodyPr>
          <a:lstStyle/>
          <a:p>
            <a:pPr algn="l"/>
            <a:r>
              <a:rPr lang="en-IN" sz="4000" b="1">
                <a:solidFill>
                  <a:srgbClr val="C00000"/>
                </a:solidFill>
              </a:rPr>
              <a:t>पाठ 9</a:t>
            </a:r>
            <a:endParaRPr lang="en-US" sz="4000" b="1">
              <a:solidFill>
                <a:srgbClr val="C00000"/>
              </a:solidFill>
            </a:endParaRPr>
          </a:p>
        </p:txBody>
      </p:sp>
      <p:pic>
        <p:nvPicPr>
          <p:cNvPr id="6" name="Picture 5">
            <a:extLst>
              <a:ext uri="{FF2B5EF4-FFF2-40B4-BE49-F238E27FC236}">
                <a16:creationId xmlns:a16="http://schemas.microsoft.com/office/drawing/2014/main" id="{456F5370-3FA9-2A47-809A-1374F60D5E1D}"/>
              </a:ext>
            </a:extLst>
          </p:cNvPr>
          <p:cNvPicPr>
            <a:picLocks noChangeAspect="1"/>
          </p:cNvPicPr>
          <p:nvPr/>
        </p:nvPicPr>
        <p:blipFill>
          <a:blip r:embed="rId3"/>
          <a:stretch>
            <a:fillRect/>
          </a:stretch>
        </p:blipFill>
        <p:spPr>
          <a:xfrm>
            <a:off x="7221317" y="254895"/>
            <a:ext cx="1479629" cy="484599"/>
          </a:xfrm>
          <a:prstGeom prst="rect">
            <a:avLst/>
          </a:prstGeom>
        </p:spPr>
      </p:pic>
    </p:spTree>
    <p:extLst>
      <p:ext uri="{BB962C8B-B14F-4D97-AF65-F5344CB8AC3E}">
        <p14:creationId xmlns:p14="http://schemas.microsoft.com/office/powerpoint/2010/main" val="243347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8666FBF-F689-4743-AFE2-871B228CFC17}"/>
              </a:ext>
            </a:extLst>
          </p:cNvPr>
          <p:cNvPicPr>
            <a:picLocks noChangeAspect="1"/>
          </p:cNvPicPr>
          <p:nvPr/>
        </p:nvPicPr>
        <p:blipFill>
          <a:blip r:embed="rId2"/>
          <a:stretch>
            <a:fillRect/>
          </a:stretch>
        </p:blipFill>
        <p:spPr>
          <a:xfrm>
            <a:off x="7588862" y="375270"/>
            <a:ext cx="1112084" cy="364223"/>
          </a:xfrm>
          <a:prstGeom prst="rect">
            <a:avLst/>
          </a:prstGeom>
        </p:spPr>
      </p:pic>
      <p:sp>
        <p:nvSpPr>
          <p:cNvPr id="3" name="TextBox 2">
            <a:extLst>
              <a:ext uri="{FF2B5EF4-FFF2-40B4-BE49-F238E27FC236}">
                <a16:creationId xmlns:a16="http://schemas.microsoft.com/office/drawing/2014/main" id="{805E9B09-1FBE-9E43-BE1D-8546C022061A}"/>
              </a:ext>
            </a:extLst>
          </p:cNvPr>
          <p:cNvSpPr txBox="1"/>
          <p:nvPr/>
        </p:nvSpPr>
        <p:spPr>
          <a:xfrm>
            <a:off x="3658489" y="1656738"/>
            <a:ext cx="1828800" cy="400110"/>
          </a:xfrm>
          <a:prstGeom prst="rect">
            <a:avLst/>
          </a:prstGeom>
          <a:noFill/>
        </p:spPr>
        <p:txBody>
          <a:bodyPr wrap="square" rtlCol="0">
            <a:spAutoFit/>
          </a:bodyPr>
          <a:lstStyle/>
          <a:p>
            <a:pPr algn="l"/>
            <a:endParaRPr lang="en-US" sz="2000" b="1"/>
          </a:p>
        </p:txBody>
      </p:sp>
      <p:sp>
        <p:nvSpPr>
          <p:cNvPr id="2" name="TextBox 1">
            <a:extLst>
              <a:ext uri="{FF2B5EF4-FFF2-40B4-BE49-F238E27FC236}">
                <a16:creationId xmlns:a16="http://schemas.microsoft.com/office/drawing/2014/main" id="{D860367B-A1CC-714A-B1F3-29211CC26D66}"/>
              </a:ext>
            </a:extLst>
          </p:cNvPr>
          <p:cNvSpPr txBox="1"/>
          <p:nvPr/>
        </p:nvSpPr>
        <p:spPr>
          <a:xfrm>
            <a:off x="3658489" y="1656738"/>
            <a:ext cx="1828800" cy="400110"/>
          </a:xfrm>
          <a:prstGeom prst="rect">
            <a:avLst/>
          </a:prstGeom>
          <a:noFill/>
        </p:spPr>
        <p:txBody>
          <a:bodyPr wrap="square" rtlCol="0">
            <a:spAutoFit/>
          </a:bodyPr>
          <a:lstStyle/>
          <a:p>
            <a:pPr algn="l"/>
            <a:endParaRPr lang="en-US" sz="2000"/>
          </a:p>
        </p:txBody>
      </p:sp>
      <p:sp>
        <p:nvSpPr>
          <p:cNvPr id="4" name="TextBox 3">
            <a:extLst>
              <a:ext uri="{FF2B5EF4-FFF2-40B4-BE49-F238E27FC236}">
                <a16:creationId xmlns:a16="http://schemas.microsoft.com/office/drawing/2014/main" id="{1F972775-CA0F-0147-A398-693B5129E97C}"/>
              </a:ext>
            </a:extLst>
          </p:cNvPr>
          <p:cNvSpPr txBox="1"/>
          <p:nvPr/>
        </p:nvSpPr>
        <p:spPr>
          <a:xfrm>
            <a:off x="1690349" y="823495"/>
            <a:ext cx="6832663" cy="3785652"/>
          </a:xfrm>
          <a:prstGeom prst="rect">
            <a:avLst/>
          </a:prstGeom>
          <a:noFill/>
        </p:spPr>
        <p:txBody>
          <a:bodyPr wrap="square" rtlCol="0">
            <a:spAutoFit/>
          </a:bodyPr>
          <a:lstStyle/>
          <a:p>
            <a:pPr algn="l"/>
            <a:r>
              <a:rPr lang="hi-IN" sz="2000"/>
              <a:t>२. निम्नलिखित प्रश्नों के उत्तर लिखिए</a:t>
            </a:r>
            <a:endParaRPr lang="en-IN" sz="2000"/>
          </a:p>
          <a:p>
            <a:pPr algn="l"/>
            <a:endParaRPr lang="en-IN" sz="2000"/>
          </a:p>
          <a:p>
            <a:pPr algn="l"/>
            <a:r>
              <a:rPr lang="hi-IN" sz="2000"/>
              <a:t>क) टिहरी ने अपने पति से क्या कहा </a:t>
            </a:r>
            <a:r>
              <a:rPr lang="en-IN" sz="2000"/>
              <a:t>?</a:t>
            </a:r>
          </a:p>
          <a:p>
            <a:pPr algn="l"/>
            <a:r>
              <a:rPr lang="hi-IN" sz="2000"/>
              <a:t>उ.- टिटहरी ने अपने पति से कहा कि आप कोई सुरक्षित स्थान खोजिए, जहाँ पर में अंडे दे सकूँ।</a:t>
            </a:r>
            <a:endParaRPr lang="en-IN" sz="2000"/>
          </a:p>
          <a:p>
            <a:pPr algn="l"/>
            <a:endParaRPr lang="en-IN" sz="2000"/>
          </a:p>
          <a:p>
            <a:pPr algn="l"/>
            <a:r>
              <a:rPr lang="hi-IN" sz="2000"/>
              <a:t>ख) समुद्र क्या फैसला किया ?</a:t>
            </a:r>
            <a:endParaRPr lang="en-IN" sz="2000"/>
          </a:p>
          <a:p>
            <a:pPr algn="l"/>
            <a:r>
              <a:rPr lang="en-IN" sz="2000"/>
              <a:t>उ-</a:t>
            </a:r>
            <a:r>
              <a:rPr lang="hi-IN" sz="2000"/>
              <a:t> समुद्र ने टिटहरी के पति को सबक सिखाने का फैसला किया। </a:t>
            </a:r>
            <a:endParaRPr lang="en-IN" sz="2000"/>
          </a:p>
          <a:p>
            <a:pPr algn="l"/>
            <a:endParaRPr lang="en-IN" sz="2000"/>
          </a:p>
          <a:p>
            <a:pPr algn="l"/>
            <a:r>
              <a:rPr lang="hi-IN" sz="2000"/>
              <a:t>ग) सभी पक्षियों ने आपस में चर्चा क्यों की?</a:t>
            </a:r>
            <a:endParaRPr lang="en-IN" sz="2000"/>
          </a:p>
          <a:p>
            <a:pPr algn="l"/>
            <a:r>
              <a:rPr lang="hi-IN" sz="2000"/>
              <a:t>उ. जब टिटहरी की पति ने समुद्र को सबक सिखाने की बात कही तब सभी पक्षियों ने आपस में चर्चाकी।</a:t>
            </a:r>
            <a:endParaRPr lang="en-IN" sz="2000"/>
          </a:p>
        </p:txBody>
      </p:sp>
    </p:spTree>
    <p:extLst>
      <p:ext uri="{BB962C8B-B14F-4D97-AF65-F5344CB8AC3E}">
        <p14:creationId xmlns:p14="http://schemas.microsoft.com/office/powerpoint/2010/main" val="156328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8A2B0C4-D115-6346-B42A-66FBC84B554E}"/>
              </a:ext>
            </a:extLst>
          </p:cNvPr>
          <p:cNvPicPr>
            <a:picLocks noChangeAspect="1"/>
          </p:cNvPicPr>
          <p:nvPr/>
        </p:nvPicPr>
        <p:blipFill>
          <a:blip r:embed="rId2"/>
          <a:stretch>
            <a:fillRect/>
          </a:stretch>
        </p:blipFill>
        <p:spPr>
          <a:xfrm>
            <a:off x="7221317" y="254895"/>
            <a:ext cx="1479629" cy="484599"/>
          </a:xfrm>
          <a:prstGeom prst="rect">
            <a:avLst/>
          </a:prstGeom>
        </p:spPr>
      </p:pic>
      <p:pic>
        <p:nvPicPr>
          <p:cNvPr id="6" name="Picture 6">
            <a:extLst>
              <a:ext uri="{FF2B5EF4-FFF2-40B4-BE49-F238E27FC236}">
                <a16:creationId xmlns:a16="http://schemas.microsoft.com/office/drawing/2014/main" id="{7D45CE24-42B2-EE43-B908-973A7C7D6343}"/>
              </a:ext>
            </a:extLst>
          </p:cNvPr>
          <p:cNvPicPr>
            <a:picLocks noChangeAspect="1"/>
          </p:cNvPicPr>
          <p:nvPr/>
        </p:nvPicPr>
        <p:blipFill>
          <a:blip r:embed="rId3"/>
          <a:stretch>
            <a:fillRect/>
          </a:stretch>
        </p:blipFill>
        <p:spPr>
          <a:xfrm>
            <a:off x="271705" y="361817"/>
            <a:ext cx="3224687" cy="4540250"/>
          </a:xfrm>
          <a:prstGeom prst="rect">
            <a:avLst/>
          </a:prstGeom>
        </p:spPr>
      </p:pic>
      <p:sp>
        <p:nvSpPr>
          <p:cNvPr id="2" name="TextBox 1">
            <a:extLst>
              <a:ext uri="{FF2B5EF4-FFF2-40B4-BE49-F238E27FC236}">
                <a16:creationId xmlns:a16="http://schemas.microsoft.com/office/drawing/2014/main" id="{29B9A7C8-A95C-3441-AFF6-6E79E98ED0EB}"/>
              </a:ext>
            </a:extLst>
          </p:cNvPr>
          <p:cNvSpPr txBox="1"/>
          <p:nvPr/>
        </p:nvSpPr>
        <p:spPr>
          <a:xfrm>
            <a:off x="4213140" y="1309767"/>
            <a:ext cx="3747991" cy="2862322"/>
          </a:xfrm>
          <a:prstGeom prst="rect">
            <a:avLst/>
          </a:prstGeom>
          <a:noFill/>
        </p:spPr>
        <p:txBody>
          <a:bodyPr wrap="square" rtlCol="0">
            <a:spAutoFit/>
          </a:bodyPr>
          <a:lstStyle/>
          <a:p>
            <a:pPr algn="l"/>
            <a:r>
              <a:rPr lang="en-IN" sz="2000"/>
              <a:t>घ)</a:t>
            </a:r>
            <a:r>
              <a:rPr lang="hi-IN" sz="2000"/>
              <a:t>मोर ने समुद्र से क्या कहा?</a:t>
            </a:r>
            <a:endParaRPr lang="en-IN" sz="2000"/>
          </a:p>
          <a:p>
            <a:pPr algn="l"/>
            <a:r>
              <a:rPr lang="en-IN" sz="2000"/>
              <a:t>उ- मोर</a:t>
            </a:r>
            <a:r>
              <a:rPr lang="hi-IN" sz="2000"/>
              <a:t> ने समुद्र से कहा कि हम पक्षियों में समुद्र का पानी सुखाने शक्ति नहीं है। हमें अपने राजा</a:t>
            </a:r>
            <a:r>
              <a:rPr lang="en-IN" sz="2000"/>
              <a:t> </a:t>
            </a:r>
            <a:r>
              <a:rPr lang="hi-IN" sz="2000"/>
              <a:t>गरुड़ से मदद मांगनी चाहिए।</a:t>
            </a:r>
            <a:endParaRPr lang="en-IN" sz="2000"/>
          </a:p>
          <a:p>
            <a:pPr algn="l"/>
            <a:endParaRPr lang="en-IN" sz="2000"/>
          </a:p>
          <a:p>
            <a:pPr algn="l"/>
            <a:r>
              <a:rPr lang="hi-IN" sz="2000"/>
              <a:t> </a:t>
            </a:r>
            <a:r>
              <a:rPr lang="en-IN" sz="2000"/>
              <a:t>ड.</a:t>
            </a:r>
            <a:r>
              <a:rPr lang="hi-IN" sz="2000"/>
              <a:t>) समुद्र किससे प्रभावित हुआ ?</a:t>
            </a:r>
            <a:endParaRPr lang="en-IN" sz="2000"/>
          </a:p>
          <a:p>
            <a:pPr algn="l"/>
            <a:r>
              <a:rPr lang="hi-IN" sz="2000"/>
              <a:t>उ</a:t>
            </a:r>
            <a:r>
              <a:rPr lang="en-IN" sz="2000"/>
              <a:t>- </a:t>
            </a:r>
            <a:r>
              <a:rPr lang="hi-IN" sz="2000"/>
              <a:t>समुद्र गरूड़ की नम्रता प्रभावित हुआ।</a:t>
            </a:r>
            <a:endParaRPr lang="en-US" sz="2000"/>
          </a:p>
        </p:txBody>
      </p:sp>
    </p:spTree>
    <p:extLst>
      <p:ext uri="{BB962C8B-B14F-4D97-AF65-F5344CB8AC3E}">
        <p14:creationId xmlns:p14="http://schemas.microsoft.com/office/powerpoint/2010/main" val="3445869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C3356A-22BE-EC4D-BBF6-8E8C46B6ECF0}"/>
              </a:ext>
            </a:extLst>
          </p:cNvPr>
          <p:cNvSpPr txBox="1"/>
          <p:nvPr/>
        </p:nvSpPr>
        <p:spPr>
          <a:xfrm>
            <a:off x="3658489" y="1656738"/>
            <a:ext cx="1828800" cy="1828800"/>
          </a:xfrm>
          <a:prstGeom prst="rect">
            <a:avLst/>
          </a:prstGeom>
          <a:noFill/>
        </p:spPr>
        <p:txBody>
          <a:bodyPr wrap="square" rtlCol="0">
            <a:spAutoFit/>
          </a:bodyPr>
          <a:lstStyle/>
          <a:p>
            <a:pPr algn="l"/>
            <a:endParaRPr lang="en-US"/>
          </a:p>
        </p:txBody>
      </p:sp>
      <p:pic>
        <p:nvPicPr>
          <p:cNvPr id="4" name="Picture 3">
            <a:extLst>
              <a:ext uri="{FF2B5EF4-FFF2-40B4-BE49-F238E27FC236}">
                <a16:creationId xmlns:a16="http://schemas.microsoft.com/office/drawing/2014/main" id="{1EFCD7BC-FE78-2C4C-89D7-D2A080938393}"/>
              </a:ext>
            </a:extLst>
          </p:cNvPr>
          <p:cNvPicPr>
            <a:picLocks noChangeAspect="1"/>
          </p:cNvPicPr>
          <p:nvPr/>
        </p:nvPicPr>
        <p:blipFill>
          <a:blip r:embed="rId2"/>
          <a:stretch>
            <a:fillRect/>
          </a:stretch>
        </p:blipFill>
        <p:spPr>
          <a:xfrm>
            <a:off x="7588862" y="375270"/>
            <a:ext cx="1112084" cy="364223"/>
          </a:xfrm>
          <a:prstGeom prst="rect">
            <a:avLst/>
          </a:prstGeom>
        </p:spPr>
      </p:pic>
      <p:sp>
        <p:nvSpPr>
          <p:cNvPr id="3" name="TextBox 2">
            <a:extLst>
              <a:ext uri="{FF2B5EF4-FFF2-40B4-BE49-F238E27FC236}">
                <a16:creationId xmlns:a16="http://schemas.microsoft.com/office/drawing/2014/main" id="{47664CE8-B51E-A141-B7F3-041FF46D37CE}"/>
              </a:ext>
            </a:extLst>
          </p:cNvPr>
          <p:cNvSpPr txBox="1"/>
          <p:nvPr/>
        </p:nvSpPr>
        <p:spPr>
          <a:xfrm>
            <a:off x="3240345" y="908627"/>
            <a:ext cx="5297969" cy="3785652"/>
          </a:xfrm>
          <a:prstGeom prst="rect">
            <a:avLst/>
          </a:prstGeom>
          <a:noFill/>
        </p:spPr>
        <p:txBody>
          <a:bodyPr wrap="square" rtlCol="0">
            <a:spAutoFit/>
          </a:bodyPr>
          <a:lstStyle/>
          <a:p>
            <a:pPr algn="l"/>
            <a:r>
              <a:rPr lang="hi-IN" sz="2000"/>
              <a:t>३. निम्नलिखित प्रश्नों के उत्तर विस्तार पूर्वक लिखिए</a:t>
            </a:r>
            <a:r>
              <a:rPr lang="en-IN" sz="2000"/>
              <a:t>।</a:t>
            </a:r>
          </a:p>
          <a:p>
            <a:pPr algn="l"/>
            <a:r>
              <a:rPr lang="hi-IN" sz="2000"/>
              <a:t> क) गायब अड़ों को खोजने के लिए टिटहरी ने पहले क्या योजना बनाई? उसमें बदलाब क्यों किया?</a:t>
            </a:r>
            <a:endParaRPr lang="en-IN" sz="2000"/>
          </a:p>
          <a:p>
            <a:pPr algn="l"/>
            <a:endParaRPr lang="en-IN" sz="2000"/>
          </a:p>
          <a:p>
            <a:pPr algn="l"/>
            <a:r>
              <a:rPr lang="en-IN" sz="2000"/>
              <a:t>उ-</a:t>
            </a:r>
            <a:r>
              <a:rPr lang="hi-IN" sz="2000"/>
              <a:t>गायब अड़ों को खोजने के लिए टिटहरी ने पहला योयना बनाई और अपनी पति से कहा कि आप अकेले ही समुद्र से बदला मत लो। छोटी सी </a:t>
            </a:r>
            <a:r>
              <a:rPr lang="en-IN" sz="2000"/>
              <a:t>चों</a:t>
            </a:r>
            <a:r>
              <a:rPr lang="hi-IN" sz="2000"/>
              <a:t>च से विशाल समुद्र को सुखाया नहीं जा सकता आप अपने दूसरे पक्षियों को भी साथ ले लो। बाद में उस योजना बदलाव किया क्योंकि सभी पक्षियों ने आपस में चर्चा किए और राजा गरूड की मदद माँगे।</a:t>
            </a:r>
            <a:endParaRPr lang="en-US" sz="2000"/>
          </a:p>
        </p:txBody>
      </p:sp>
      <p:pic>
        <p:nvPicPr>
          <p:cNvPr id="5" name="Picture 9">
            <a:extLst>
              <a:ext uri="{FF2B5EF4-FFF2-40B4-BE49-F238E27FC236}">
                <a16:creationId xmlns:a16="http://schemas.microsoft.com/office/drawing/2014/main" id="{CBEB04E4-5786-E341-A086-346164557B52}"/>
              </a:ext>
            </a:extLst>
          </p:cNvPr>
          <p:cNvPicPr>
            <a:picLocks noChangeAspect="1"/>
          </p:cNvPicPr>
          <p:nvPr/>
        </p:nvPicPr>
        <p:blipFill>
          <a:blip r:embed="rId3"/>
          <a:stretch>
            <a:fillRect/>
          </a:stretch>
        </p:blipFill>
        <p:spPr>
          <a:xfrm>
            <a:off x="53557" y="159650"/>
            <a:ext cx="2977716" cy="4822976"/>
          </a:xfrm>
          <a:prstGeom prst="rect">
            <a:avLst/>
          </a:prstGeom>
        </p:spPr>
      </p:pic>
    </p:spTree>
    <p:extLst>
      <p:ext uri="{BB962C8B-B14F-4D97-AF65-F5344CB8AC3E}">
        <p14:creationId xmlns:p14="http://schemas.microsoft.com/office/powerpoint/2010/main" val="2852289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39F579E-DB59-8241-A6E4-6BEC5A7D191F}"/>
              </a:ext>
            </a:extLst>
          </p:cNvPr>
          <p:cNvPicPr>
            <a:picLocks noChangeAspect="1"/>
          </p:cNvPicPr>
          <p:nvPr/>
        </p:nvPicPr>
        <p:blipFill>
          <a:blip r:embed="rId2"/>
          <a:stretch>
            <a:fillRect/>
          </a:stretch>
        </p:blipFill>
        <p:spPr>
          <a:xfrm>
            <a:off x="7221317" y="254895"/>
            <a:ext cx="1479629" cy="484599"/>
          </a:xfrm>
          <a:prstGeom prst="rect">
            <a:avLst/>
          </a:prstGeom>
        </p:spPr>
      </p:pic>
      <p:pic>
        <p:nvPicPr>
          <p:cNvPr id="7" name="Picture 9">
            <a:extLst>
              <a:ext uri="{FF2B5EF4-FFF2-40B4-BE49-F238E27FC236}">
                <a16:creationId xmlns:a16="http://schemas.microsoft.com/office/drawing/2014/main" id="{5DA01BCE-0838-0F4C-8877-D855229F2253}"/>
              </a:ext>
            </a:extLst>
          </p:cNvPr>
          <p:cNvPicPr>
            <a:picLocks noChangeAspect="1"/>
          </p:cNvPicPr>
          <p:nvPr/>
        </p:nvPicPr>
        <p:blipFill>
          <a:blip r:embed="rId3"/>
          <a:stretch>
            <a:fillRect/>
          </a:stretch>
        </p:blipFill>
        <p:spPr>
          <a:xfrm>
            <a:off x="287363" y="221437"/>
            <a:ext cx="2977716" cy="4822976"/>
          </a:xfrm>
          <a:prstGeom prst="rect">
            <a:avLst/>
          </a:prstGeom>
        </p:spPr>
      </p:pic>
      <p:sp>
        <p:nvSpPr>
          <p:cNvPr id="5" name="TextBox 4">
            <a:extLst>
              <a:ext uri="{FF2B5EF4-FFF2-40B4-BE49-F238E27FC236}">
                <a16:creationId xmlns:a16="http://schemas.microsoft.com/office/drawing/2014/main" id="{5FDB033A-92CE-394B-A619-FBFC15D05365}"/>
              </a:ext>
            </a:extLst>
          </p:cNvPr>
          <p:cNvSpPr txBox="1"/>
          <p:nvPr/>
        </p:nvSpPr>
        <p:spPr>
          <a:xfrm>
            <a:off x="3614006" y="1269733"/>
            <a:ext cx="3943718" cy="2862322"/>
          </a:xfrm>
          <a:prstGeom prst="rect">
            <a:avLst/>
          </a:prstGeom>
          <a:noFill/>
        </p:spPr>
        <p:txBody>
          <a:bodyPr wrap="square" rtlCol="0">
            <a:spAutoFit/>
          </a:bodyPr>
          <a:lstStyle/>
          <a:p>
            <a:pPr algn="l"/>
            <a:r>
              <a:rPr lang="hi-IN" sz="2000"/>
              <a:t>ख) पक्षी राज गरूड़ ने समुद्र की प्रशंसा क्यों की?</a:t>
            </a:r>
            <a:endParaRPr lang="en-IN" sz="2000"/>
          </a:p>
          <a:p>
            <a:pPr algn="l"/>
            <a:r>
              <a:rPr lang="en-IN" sz="2000"/>
              <a:t>उ-</a:t>
            </a:r>
            <a:r>
              <a:rPr lang="hi-IN" sz="2000"/>
              <a:t> पक्षीराज गरुड़ को पता था कि क्रोध और अहंकार से किसी को जीता नहीं जा सकता। अंहकार से शत्रु बनजाते हैं। मधुरवाणी से दूसरों को प्रसन्नता मिलती है। इसलिए पक्षी राज गरुड़ ने बड़ी चतुराईऔर नम्रता से समुद्र की प्रशंसा की।</a:t>
            </a:r>
            <a:endParaRPr lang="en-US" sz="2000"/>
          </a:p>
        </p:txBody>
      </p:sp>
    </p:spTree>
    <p:extLst>
      <p:ext uri="{BB962C8B-B14F-4D97-AF65-F5344CB8AC3E}">
        <p14:creationId xmlns:p14="http://schemas.microsoft.com/office/powerpoint/2010/main" val="3532384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E3CDCB5-C8DB-944C-A25C-5C3A452BF22F}"/>
              </a:ext>
            </a:extLst>
          </p:cNvPr>
          <p:cNvSpPr txBox="1"/>
          <p:nvPr/>
        </p:nvSpPr>
        <p:spPr>
          <a:xfrm>
            <a:off x="3658488" y="1656738"/>
            <a:ext cx="3120775" cy="1138773"/>
          </a:xfrm>
          <a:prstGeom prst="rect">
            <a:avLst/>
          </a:prstGeom>
          <a:noFill/>
        </p:spPr>
        <p:txBody>
          <a:bodyPr wrap="square" rtlCol="0">
            <a:spAutoFit/>
          </a:bodyPr>
          <a:lstStyle/>
          <a:p>
            <a:pPr algn="l"/>
            <a:r>
              <a:rPr lang="en-IN" sz="2800" b="1"/>
              <a:t>गृहकार्य</a:t>
            </a:r>
          </a:p>
          <a:p>
            <a:pPr algn="l"/>
            <a:endParaRPr lang="en-IN" sz="2000" b="1"/>
          </a:p>
          <a:p>
            <a:pPr algn="l"/>
            <a:endParaRPr lang="en-US" sz="2000" b="1"/>
          </a:p>
        </p:txBody>
      </p:sp>
      <p:pic>
        <p:nvPicPr>
          <p:cNvPr id="5" name="Picture 4">
            <a:extLst>
              <a:ext uri="{FF2B5EF4-FFF2-40B4-BE49-F238E27FC236}">
                <a16:creationId xmlns:a16="http://schemas.microsoft.com/office/drawing/2014/main" id="{CD999CDD-D8CB-6944-8986-2E58AB52552F}"/>
              </a:ext>
            </a:extLst>
          </p:cNvPr>
          <p:cNvPicPr>
            <a:picLocks noChangeAspect="1"/>
          </p:cNvPicPr>
          <p:nvPr/>
        </p:nvPicPr>
        <p:blipFill>
          <a:blip r:embed="rId2"/>
          <a:stretch>
            <a:fillRect/>
          </a:stretch>
        </p:blipFill>
        <p:spPr>
          <a:xfrm>
            <a:off x="7221317" y="254895"/>
            <a:ext cx="1479629" cy="484599"/>
          </a:xfrm>
          <a:prstGeom prst="rect">
            <a:avLst/>
          </a:prstGeom>
        </p:spPr>
      </p:pic>
      <p:sp>
        <p:nvSpPr>
          <p:cNvPr id="8" name="TextBox 7">
            <a:extLst>
              <a:ext uri="{FF2B5EF4-FFF2-40B4-BE49-F238E27FC236}">
                <a16:creationId xmlns:a16="http://schemas.microsoft.com/office/drawing/2014/main" id="{A3FB78B1-6667-5E40-B1D4-A60DDA533B03}"/>
              </a:ext>
            </a:extLst>
          </p:cNvPr>
          <p:cNvSpPr txBox="1"/>
          <p:nvPr/>
        </p:nvSpPr>
        <p:spPr>
          <a:xfrm>
            <a:off x="2126305" y="2571751"/>
            <a:ext cx="6325534" cy="707886"/>
          </a:xfrm>
          <a:prstGeom prst="rect">
            <a:avLst/>
          </a:prstGeom>
          <a:noFill/>
        </p:spPr>
        <p:txBody>
          <a:bodyPr wrap="square">
            <a:spAutoFit/>
          </a:bodyPr>
          <a:lstStyle/>
          <a:p>
            <a:pPr marR="0" algn="l" rtl="0" fontAlgn="b">
              <a:spcBef>
                <a:spcPts val="0"/>
              </a:spcBef>
              <a:spcAft>
                <a:spcPts val="0"/>
              </a:spcAft>
            </a:pPr>
            <a:r>
              <a:rPr lang="hi-IN" sz="2000" b="0" i="0" u="none" strike="noStrike">
                <a:solidFill>
                  <a:srgbClr val="000000"/>
                </a:solidFill>
                <a:effectLst/>
                <a:latin typeface="Arial" panose="020B0604020202020204" pitchFamily="34" charset="0"/>
              </a:rPr>
              <a:t>जंगल में रहने वाले जंतुओं के नाम संग्रह करें और उनमें से किन्हीं दो की एक - एक विशेषताएँ अपनी कॉपी में लिखें</a:t>
            </a:r>
            <a:r>
              <a:rPr lang="en-IN" sz="2000" b="0" i="0" u="none" strike="noStrike">
                <a:solidFill>
                  <a:srgbClr val="000000"/>
                </a:solidFill>
                <a:effectLst/>
                <a:latin typeface="Arial" panose="020B0604020202020204" pitchFamily="34" charset="0"/>
              </a:rPr>
              <a:t> ।</a:t>
            </a:r>
            <a:endParaRPr lang="en-US" sz="2000" b="0" i="0" u="none" strike="noStrike">
              <a:effectLst/>
              <a:latin typeface="Arial" panose="020B0604020202020204" pitchFamily="34" charset="0"/>
            </a:endParaRPr>
          </a:p>
        </p:txBody>
      </p:sp>
    </p:spTree>
    <p:extLst>
      <p:ext uri="{BB962C8B-B14F-4D97-AF65-F5344CB8AC3E}">
        <p14:creationId xmlns:p14="http://schemas.microsoft.com/office/powerpoint/2010/main" val="2725010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83;p5">
            <a:extLst>
              <a:ext uri="{FF2B5EF4-FFF2-40B4-BE49-F238E27FC236}">
                <a16:creationId xmlns:a16="http://schemas.microsoft.com/office/drawing/2014/main" id="{AA254BA1-6AD9-1940-8CC2-B884F6200F68}"/>
              </a:ext>
            </a:extLst>
          </p:cNvPr>
          <p:cNvSpPr txBox="1"/>
          <p:nvPr/>
        </p:nvSpPr>
        <p:spPr>
          <a:xfrm>
            <a:off x="2950827" y="1546714"/>
            <a:ext cx="8688300" cy="990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000" b="1">
                <a:solidFill>
                  <a:srgbClr val="C00000"/>
                </a:solidFill>
              </a:rPr>
              <a:t>शिक्षण प्रतिफल</a:t>
            </a:r>
            <a:endParaRPr sz="2000" b="1">
              <a:solidFill>
                <a:srgbClr val="C00000"/>
              </a:solidFill>
            </a:endParaRPr>
          </a:p>
        </p:txBody>
      </p:sp>
      <p:sp>
        <p:nvSpPr>
          <p:cNvPr id="16" name="TextBox 15">
            <a:extLst>
              <a:ext uri="{FF2B5EF4-FFF2-40B4-BE49-F238E27FC236}">
                <a16:creationId xmlns:a16="http://schemas.microsoft.com/office/drawing/2014/main" id="{4B7D25D9-0819-8943-BC00-C5BB45F8F9CF}"/>
              </a:ext>
            </a:extLst>
          </p:cNvPr>
          <p:cNvSpPr txBox="1"/>
          <p:nvPr/>
        </p:nvSpPr>
        <p:spPr>
          <a:xfrm>
            <a:off x="2445950" y="2395064"/>
            <a:ext cx="5187395" cy="830997"/>
          </a:xfrm>
          <a:prstGeom prst="rect">
            <a:avLst/>
          </a:prstGeom>
          <a:noFill/>
        </p:spPr>
        <p:txBody>
          <a:bodyPr wrap="square" rtlCol="0">
            <a:spAutoFit/>
          </a:bodyPr>
          <a:lstStyle/>
          <a:p>
            <a:pPr algn="l"/>
            <a:r>
              <a:rPr lang="en-US" sz="2400" b="1"/>
              <a:t> </a:t>
            </a:r>
            <a:r>
              <a:rPr lang="en-IN" sz="2400" b="1"/>
              <a:t>बच्चे  विषय वस्तु लिखित प्रश्नोत्तर की जानकारी लिये</a:t>
            </a:r>
            <a:r>
              <a:rPr lang="en-US" sz="2400" b="1"/>
              <a:t>।</a:t>
            </a:r>
          </a:p>
        </p:txBody>
      </p:sp>
      <p:pic>
        <p:nvPicPr>
          <p:cNvPr id="6" name="Picture 5">
            <a:extLst>
              <a:ext uri="{FF2B5EF4-FFF2-40B4-BE49-F238E27FC236}">
                <a16:creationId xmlns:a16="http://schemas.microsoft.com/office/drawing/2014/main" id="{1E09582B-1C8D-C242-B101-62B6F1DC5EFA}"/>
              </a:ext>
            </a:extLst>
          </p:cNvPr>
          <p:cNvPicPr>
            <a:picLocks noChangeAspect="1"/>
          </p:cNvPicPr>
          <p:nvPr/>
        </p:nvPicPr>
        <p:blipFill>
          <a:blip r:embed="rId2"/>
          <a:stretch>
            <a:fillRect/>
          </a:stretch>
        </p:blipFill>
        <p:spPr>
          <a:xfrm>
            <a:off x="7221317" y="254895"/>
            <a:ext cx="1479629" cy="484599"/>
          </a:xfrm>
          <a:prstGeom prst="rect">
            <a:avLst/>
          </a:prstGeom>
        </p:spPr>
      </p:pic>
    </p:spTree>
    <p:extLst>
      <p:ext uri="{BB962C8B-B14F-4D97-AF65-F5344CB8AC3E}">
        <p14:creationId xmlns:p14="http://schemas.microsoft.com/office/powerpoint/2010/main" val="82548616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On-screen Show (16:9)</PresentationFormat>
  <Paragraphs>19</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919439947272</cp:lastModifiedBy>
  <cp:revision>102</cp:revision>
  <dcterms:modified xsi:type="dcterms:W3CDTF">2021-11-25T18:11:16Z</dcterms:modified>
</cp:coreProperties>
</file>