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37" r:id="rId4"/>
    <p:sldId id="328" r:id="rId5"/>
    <p:sldId id="329" r:id="rId6"/>
    <p:sldId id="334" r:id="rId7"/>
    <p:sldId id="331" r:id="rId8"/>
    <p:sldId id="326" r:id="rId9"/>
    <p:sldId id="314" r:id="rId10"/>
    <p:sldId id="261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0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676" y="-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42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4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40" Type="http://customschemas.google.com/relationships/presentationmetadata" Target="metadata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4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43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png" /><Relationship Id="rId4" Type="http://schemas.openxmlformats.org/officeDocument/2006/relationships/image" Target="../media/image2.jpe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4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587" y="3662326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 descr="maxresdefault.jpg">
            <a:extLst>
              <a:ext uri="{FF2B5EF4-FFF2-40B4-BE49-F238E27FC236}">
                <a16:creationId xmlns:a16="http://schemas.microsoft.com/office/drawing/2014/main" id="{12C69DAF-698D-674E-A7E8-165088E73E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663" y="699971"/>
            <a:ext cx="3772189" cy="33501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Google Shape;58;p13">
            <a:extLst>
              <a:ext uri="{FF2B5EF4-FFF2-40B4-BE49-F238E27FC236}">
                <a16:creationId xmlns:a16="http://schemas.microsoft.com/office/drawing/2014/main" id="{141576E3-BB54-784E-812D-7754896FA8E6}"/>
              </a:ext>
            </a:extLst>
          </p:cNvPr>
          <p:cNvSpPr txBox="1"/>
          <p:nvPr/>
        </p:nvSpPr>
        <p:spPr>
          <a:xfrm>
            <a:off x="4607587" y="1992804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</a:t>
            </a:r>
            <a:r>
              <a:rPr lang="en-I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IV</a:t>
            </a:r>
            <a:endParaRPr lang="en" b="1" dirty="0"/>
          </a:p>
          <a:p>
            <a:pPr lvl="0">
              <a:buSzPts val="1400"/>
            </a:pPr>
            <a:r>
              <a:rPr lang="en" b="1" dirty="0"/>
              <a:t>SESSION NO : </a:t>
            </a:r>
            <a:r>
              <a:rPr lang="en-IN" b="1" dirty="0"/>
              <a:t>14</a:t>
            </a:r>
            <a:endParaRPr lang="en" b="1" dirty="0"/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</a:t>
            </a:r>
            <a:r>
              <a:rPr lang="en" b="1" dirty="0"/>
              <a:t> (HINDI)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lang="e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ER:</a:t>
            </a:r>
            <a:r>
              <a:rPr lang="hi-IN" b="1" dirty="0">
                <a:solidFill>
                  <a:schemeClr val="tx1"/>
                </a:solidFill>
              </a:rPr>
              <a:t> </a:t>
            </a:r>
            <a:r>
              <a:rPr lang="en-IN" b="1" dirty="0">
                <a:solidFill>
                  <a:schemeClr val="tx1"/>
                </a:solidFill>
              </a:rPr>
              <a:t>9</a:t>
            </a:r>
            <a:endParaRPr lang="en-US" b="1" dirty="0">
              <a:solidFill>
                <a:schemeClr val="tx1"/>
              </a:solidFill>
            </a:endParaRPr>
          </a:p>
          <a:p>
            <a:pPr lvl="0">
              <a:buSzPts val="1400"/>
            </a:pPr>
            <a:r>
              <a:rPr lang="e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TOPIC</a:t>
            </a:r>
            <a:r>
              <a:rPr lang="en-IN" sz="14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IN" b="1" dirty="0">
                <a:solidFill>
                  <a:schemeClr val="tx1"/>
                </a:solidFill>
              </a:rPr>
              <a:t> चतुराई और विनम्रता</a:t>
            </a:r>
            <a:endParaRPr lang="en-IN" b="1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SzPts val="1400"/>
            </a:pPr>
            <a:r>
              <a:rPr lang="en-US" b="1" dirty="0">
                <a:solidFill>
                  <a:schemeClr val="tx1"/>
                </a:solidFill>
              </a:rPr>
              <a:t>SUB TOPIC</a:t>
            </a:r>
            <a:r>
              <a:rPr lang="en-IN" b="1" dirty="0">
                <a:solidFill>
                  <a:schemeClr val="tx1"/>
                </a:solidFill>
              </a:rPr>
              <a:t>: श्रुतलेख और मौखिक प्रश्नोत्तर</a:t>
            </a:r>
            <a:endParaRPr lang="en-US" b="1" dirty="0">
              <a:solidFill>
                <a:schemeClr val="tx1"/>
              </a:solidFill>
            </a:endParaRPr>
          </a:p>
          <a:p>
            <a:pPr>
              <a:buSzPts val="1400"/>
            </a:pP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F0097E-2725-8145-9781-1210106777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3608" y="216900"/>
            <a:ext cx="2157122" cy="4672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34CE84-AB24-9240-9AD7-C61D7ED34B88}"/>
              </a:ext>
            </a:extLst>
          </p:cNvPr>
          <p:cNvSpPr txBox="1"/>
          <p:nvPr/>
        </p:nvSpPr>
        <p:spPr>
          <a:xfrm>
            <a:off x="1788229" y="107364"/>
            <a:ext cx="656775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IN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पाठ 9 चतुराई और विनम्रता</a:t>
            </a:r>
            <a:endParaRPr lang="hi-IN" sz="3200" b="1" dirty="0">
              <a:solidFill>
                <a:srgbClr val="FF0000"/>
              </a:solidFill>
              <a:latin typeface="+mj-lt"/>
            </a:endParaRPr>
          </a:p>
          <a:p>
            <a:r>
              <a:rPr lang="hi-IN" sz="2400" b="1" dirty="0">
                <a:latin typeface="+mj-lt"/>
              </a:rPr>
              <a:t>    </a:t>
            </a:r>
            <a:r>
              <a:rPr lang="en-IN" sz="2400" b="1" dirty="0">
                <a:latin typeface="+mj-lt"/>
              </a:rPr>
              <a:t>    श्रुतलेख और मौखिक प्रश्नोत्तर</a:t>
            </a:r>
            <a:endParaRPr lang="hi-IN" sz="360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en-IN" sz="2800" b="1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ED5EA8-8621-B941-92B5-AD4C002AD8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078204-D389-CF4A-B0B2-C2E324B1E8A2}"/>
              </a:ext>
            </a:extLst>
          </p:cNvPr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800" b="1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500069D-7C7A-2D41-8167-174E80538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8910" y="569920"/>
            <a:ext cx="1446029" cy="3436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74D986-62CA-F84B-B345-25A6D7AB3FDB}"/>
              </a:ext>
            </a:extLst>
          </p:cNvPr>
          <p:cNvSpPr txBox="1"/>
          <p:nvPr/>
        </p:nvSpPr>
        <p:spPr>
          <a:xfrm>
            <a:off x="3658488" y="1656738"/>
            <a:ext cx="3080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1">
                <a:solidFill>
                  <a:srgbClr val="FF0000"/>
                </a:solidFill>
              </a:rPr>
              <a:t>शिक्षण उद्देश्य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867A12-81C3-6A48-8441-3490CBB56760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AFC0FD-1559-0245-A30F-266CAAD7621A}"/>
              </a:ext>
            </a:extLst>
          </p:cNvPr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20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FD54B3-234C-9743-BF10-D395B6F6F233}"/>
              </a:ext>
            </a:extLst>
          </p:cNvPr>
          <p:cNvSpPr txBox="1"/>
          <p:nvPr/>
        </p:nvSpPr>
        <p:spPr>
          <a:xfrm>
            <a:off x="1621703" y="2474522"/>
            <a:ext cx="66699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/>
              <a:t>
शब्द भंडार वृद्धि करना ।</a:t>
            </a:r>
          </a:p>
          <a:p>
            <a:pPr algn="l"/>
            <a:r>
              <a:rPr lang="en-US" sz="2000"/>
              <a:t>रचनात्मक शक्ति का विकास करना।</a:t>
            </a:r>
          </a:p>
          <a:p>
            <a:pPr algn="l"/>
            <a:r>
              <a:rPr lang="en-IN" sz="2000"/>
              <a:t>पाठ संबंधित विषयवस्तु मौखिक प्रश्नोत्तर की जानकारी लेना।</a:t>
            </a:r>
          </a:p>
          <a:p>
            <a:pPr algn="l"/>
            <a:r>
              <a:rPr lang="en-IN" sz="2000"/>
              <a:t>कठिन शब्द की जानकारी लेना।</a:t>
            </a:r>
            <a:endParaRPr lang="en-US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42B28-F9C0-DA45-98A4-120B543B6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6A952F85-AEB3-0A4A-9CE2-A026CD228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99" y="311384"/>
            <a:ext cx="8520599" cy="46351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0D977F-F256-A84C-85FA-18B0A3D30073}"/>
              </a:ext>
            </a:extLst>
          </p:cNvPr>
          <p:cNvSpPr txBox="1"/>
          <p:nvPr/>
        </p:nvSpPr>
        <p:spPr>
          <a:xfrm>
            <a:off x="3658489" y="1656738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4000" b="1">
                <a:solidFill>
                  <a:srgbClr val="C00000"/>
                </a:solidFill>
              </a:rPr>
              <a:t>पाठ 9</a:t>
            </a:r>
            <a:endParaRPr lang="en-US" sz="4000" b="1">
              <a:solidFill>
                <a:srgbClr val="C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6F5370-3FA9-2A47-809A-1374F60D5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47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8666FBF-F689-4743-AFE2-871B228CFC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862" y="375270"/>
            <a:ext cx="1112084" cy="36422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05E9B09-1FBE-9E43-BE1D-8546C022061A}"/>
              </a:ext>
            </a:extLst>
          </p:cNvPr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2000" b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60367B-A1CC-714A-B1F3-29211CC26D66}"/>
              </a:ext>
            </a:extLst>
          </p:cNvPr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2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21C7BD-2926-C643-9365-500665E64100}"/>
              </a:ext>
            </a:extLst>
          </p:cNvPr>
          <p:cNvSpPr txBox="1"/>
          <p:nvPr/>
        </p:nvSpPr>
        <p:spPr>
          <a:xfrm>
            <a:off x="3427174" y="891625"/>
            <a:ext cx="38814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i-IN" sz="2000"/>
              <a:t>अभ्यास के लिए:</a:t>
            </a:r>
            <a:endParaRPr lang="en-IN" sz="2000"/>
          </a:p>
          <a:p>
            <a:pPr algn="l"/>
            <a:r>
              <a:rPr lang="en-IN" sz="2000"/>
              <a:t>1</a:t>
            </a:r>
            <a:r>
              <a:rPr lang="hi-IN" sz="2000"/>
              <a:t>. श्रुतलेख एवं उच्चारण अभ्यास</a:t>
            </a:r>
            <a:endParaRPr lang="en-IN" sz="2000"/>
          </a:p>
          <a:p>
            <a:pPr algn="l"/>
            <a:endParaRPr lang="en-IN" sz="2000"/>
          </a:p>
          <a:p>
            <a:pPr algn="l"/>
            <a:r>
              <a:rPr lang="hi-IN" sz="2000"/>
              <a:t>टिटहरी</a:t>
            </a:r>
            <a:endParaRPr lang="en-IN" sz="2000"/>
          </a:p>
          <a:p>
            <a:pPr algn="l"/>
            <a:r>
              <a:rPr lang="hi-IN" sz="2000"/>
              <a:t>रस्सी</a:t>
            </a:r>
            <a:endParaRPr lang="en-IN" sz="2000"/>
          </a:p>
          <a:p>
            <a:pPr algn="l"/>
            <a:r>
              <a:rPr lang="hi-IN" sz="2000"/>
              <a:t>चर्चा</a:t>
            </a:r>
            <a:endParaRPr lang="en-IN" sz="2000"/>
          </a:p>
          <a:p>
            <a:pPr algn="l"/>
            <a:r>
              <a:rPr lang="en-IN" sz="2000"/>
              <a:t>ग</a:t>
            </a:r>
            <a:r>
              <a:rPr lang="hi-IN" sz="2000"/>
              <a:t>रूड़</a:t>
            </a:r>
            <a:endParaRPr lang="en-IN" sz="2000"/>
          </a:p>
          <a:p>
            <a:pPr algn="l"/>
            <a:r>
              <a:rPr lang="en-IN" sz="2000"/>
              <a:t>प्रशंसा</a:t>
            </a:r>
          </a:p>
          <a:p>
            <a:pPr algn="l"/>
            <a:r>
              <a:rPr lang="en-IN" sz="2000"/>
              <a:t>घमंड</a:t>
            </a:r>
          </a:p>
          <a:p>
            <a:pPr algn="l"/>
            <a:r>
              <a:rPr lang="en-IN" sz="2000"/>
              <a:t>समाप्त</a:t>
            </a:r>
          </a:p>
          <a:p>
            <a:pPr algn="l"/>
            <a:r>
              <a:rPr lang="en-IN" sz="2000"/>
              <a:t>समुद्र</a:t>
            </a:r>
          </a:p>
          <a:p>
            <a:pPr algn="l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563288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A2B0C4-D115-6346-B42A-66FBC84B5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7D45CE24-42B2-EE43-B908-973A7C7D63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705" y="361817"/>
            <a:ext cx="3224687" cy="45402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2F12B26-9C05-724B-AAD8-CB17F0F4B879}"/>
              </a:ext>
            </a:extLst>
          </p:cNvPr>
          <p:cNvSpPr txBox="1"/>
          <p:nvPr/>
        </p:nvSpPr>
        <p:spPr>
          <a:xfrm>
            <a:off x="3863112" y="1380942"/>
            <a:ext cx="45264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i-IN" sz="2000"/>
              <a:t>२. कम-से-कम शब्दों में उत्तर दीजिए</a:t>
            </a:r>
            <a:r>
              <a:rPr lang="en-IN" sz="2000"/>
              <a:t>।</a:t>
            </a:r>
          </a:p>
          <a:p>
            <a:pPr algn="l"/>
            <a:endParaRPr lang="en-IN" sz="2000"/>
          </a:p>
          <a:p>
            <a:pPr algn="l"/>
            <a:r>
              <a:rPr lang="hi-IN" sz="2000"/>
              <a:t>क) टिटहरी कहाँ रहती थी ?</a:t>
            </a:r>
            <a:endParaRPr lang="en-IN" sz="2000"/>
          </a:p>
          <a:p>
            <a:pPr algn="l"/>
            <a:r>
              <a:rPr lang="hi-IN" sz="2000"/>
              <a:t>उ टिटहरी समुद्र के किनारे अपने पति के साथ रहती थी।</a:t>
            </a:r>
            <a:endParaRPr lang="en-IN" sz="2000"/>
          </a:p>
          <a:p>
            <a:pPr algn="l"/>
            <a:r>
              <a:rPr lang="hi-IN" sz="2000"/>
              <a:t>ख) उसका पति कैसा था ?</a:t>
            </a:r>
            <a:endParaRPr lang="en-IN" sz="2000"/>
          </a:p>
          <a:p>
            <a:pPr algn="l"/>
            <a:r>
              <a:rPr lang="hi-IN" sz="2000"/>
              <a:t>उ</a:t>
            </a:r>
            <a:r>
              <a:rPr lang="en-IN" sz="2000"/>
              <a:t>-</a:t>
            </a:r>
            <a:r>
              <a:rPr lang="hi-IN" sz="2000"/>
              <a:t> उसका पति घमंडी था।</a:t>
            </a:r>
            <a:endParaRPr lang="en-IN" sz="2000"/>
          </a:p>
          <a:p>
            <a:pPr algn="l"/>
            <a:r>
              <a:rPr lang="hi-IN" sz="2000"/>
              <a:t>ग) अंड़े का क्या हुआ ?</a:t>
            </a:r>
            <a:endParaRPr lang="en-IN" sz="2000"/>
          </a:p>
          <a:p>
            <a:pPr algn="l"/>
            <a:r>
              <a:rPr lang="hi-IN" sz="2000"/>
              <a:t>उ- टिटहरी ने अंड़े दिए तो समुद्र अपने प्रवाह के साथ उन्हें बहा ले गया।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445869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C3356A-22BE-EC4D-BBF6-8E8C46B6ECF0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FCD7BC-FE78-2C4C-89D7-D2A0809383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862" y="375270"/>
            <a:ext cx="1112084" cy="364223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B33D06F9-7C2C-9341-9DC0-5CB798F308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329" y="375270"/>
            <a:ext cx="3644967" cy="45445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960A565-AEE6-6948-8D6B-4AEB7C1B6C16}"/>
              </a:ext>
            </a:extLst>
          </p:cNvPr>
          <p:cNvSpPr txBox="1"/>
          <p:nvPr/>
        </p:nvSpPr>
        <p:spPr>
          <a:xfrm>
            <a:off x="4334636" y="1541082"/>
            <a:ext cx="47132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i-IN" sz="2000"/>
              <a:t>घ) तिनको को मिलाकर क्या बनता है ?</a:t>
            </a:r>
            <a:endParaRPr lang="en-IN" sz="2000"/>
          </a:p>
          <a:p>
            <a:pPr algn="l"/>
            <a:r>
              <a:rPr lang="hi-IN" sz="2000"/>
              <a:t>उ</a:t>
            </a:r>
            <a:r>
              <a:rPr lang="en-IN" sz="2000"/>
              <a:t>-</a:t>
            </a:r>
            <a:r>
              <a:rPr lang="hi-IN" sz="2000"/>
              <a:t> तिनको को मिलाकर रस्सी बनता है।</a:t>
            </a:r>
            <a:endParaRPr lang="en-IN" sz="2000"/>
          </a:p>
          <a:p>
            <a:pPr algn="l"/>
            <a:endParaRPr lang="en-IN" sz="2000"/>
          </a:p>
          <a:p>
            <a:pPr algn="l"/>
            <a:r>
              <a:rPr lang="hi-IN" sz="2000"/>
              <a:t>ङ) सभी पक्षी किसके पास गए ?</a:t>
            </a:r>
            <a:endParaRPr lang="en-IN" sz="2000"/>
          </a:p>
          <a:p>
            <a:pPr algn="l"/>
            <a:r>
              <a:rPr lang="hi-IN" sz="2000"/>
              <a:t>उ सभी पक्षी पक्षियों के राजा गरूड़ के पास गए।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85228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39F579E-DB59-8241-A6E4-6BEC5A7D19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817EE2-0C3C-7E42-BADC-85AA326D297B}"/>
              </a:ext>
            </a:extLst>
          </p:cNvPr>
          <p:cNvSpPr txBox="1"/>
          <p:nvPr/>
        </p:nvSpPr>
        <p:spPr>
          <a:xfrm>
            <a:off x="3382159" y="739494"/>
            <a:ext cx="531380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i-IN" sz="2000"/>
              <a:t>लिखित</a:t>
            </a:r>
            <a:endParaRPr lang="en-IN" sz="2000"/>
          </a:p>
          <a:p>
            <a:pPr algn="l"/>
            <a:endParaRPr lang="en-IN" sz="2000"/>
          </a:p>
          <a:p>
            <a:pPr marL="457200" indent="-457200" algn="l">
              <a:buAutoNum type="hindiNumPeriod"/>
            </a:pPr>
            <a:r>
              <a:rPr lang="hi-IN" sz="2000"/>
              <a:t>रिक्त स्थानों की पूर्ति कीजिए</a:t>
            </a:r>
            <a:r>
              <a:rPr lang="en-IN" sz="2000"/>
              <a:t>।</a:t>
            </a:r>
          </a:p>
          <a:p>
            <a:pPr marL="457200" indent="-457200" algn="l">
              <a:buAutoNum type="hindiNumPeriod"/>
            </a:pPr>
            <a:endParaRPr lang="en-IN" sz="2000"/>
          </a:p>
          <a:p>
            <a:pPr algn="l"/>
            <a:r>
              <a:rPr lang="hi-IN" sz="2000"/>
              <a:t>क) समुद्र के किनारे एक</a:t>
            </a:r>
            <a:r>
              <a:rPr lang="en-IN" sz="2000"/>
              <a:t> ........</a:t>
            </a:r>
            <a:r>
              <a:rPr lang="hi-IN" sz="2000"/>
              <a:t>अपने पति के साथ रहती थी।</a:t>
            </a:r>
            <a:endParaRPr lang="en-IN" sz="2000"/>
          </a:p>
          <a:p>
            <a:pPr algn="l"/>
            <a:r>
              <a:rPr lang="hi-IN" sz="2000"/>
              <a:t>ख) समुद्र में हमारे अंडे बहा</a:t>
            </a:r>
            <a:r>
              <a:rPr lang="en-IN" sz="2000"/>
              <a:t> ले </a:t>
            </a:r>
            <a:r>
              <a:rPr lang="hi-IN" sz="2000"/>
              <a:t>जाने की</a:t>
            </a:r>
            <a:r>
              <a:rPr lang="en-IN" sz="2000"/>
              <a:t>.......नहीं है।</a:t>
            </a:r>
          </a:p>
          <a:p>
            <a:pPr algn="l"/>
            <a:r>
              <a:rPr lang="hi-IN" sz="2000"/>
              <a:t>(ग) मैं इस</a:t>
            </a:r>
            <a:r>
              <a:rPr lang="en-IN" sz="2000"/>
              <a:t>........</a:t>
            </a:r>
            <a:r>
              <a:rPr lang="hi-IN" sz="2000"/>
              <a:t> से बदला लूंगा।</a:t>
            </a:r>
            <a:endParaRPr lang="en-IN" sz="2000"/>
          </a:p>
          <a:p>
            <a:pPr algn="l"/>
            <a:r>
              <a:rPr lang="en-IN" sz="2000"/>
              <a:t>घ)</a:t>
            </a:r>
            <a:r>
              <a:rPr lang="hi-IN" sz="2000"/>
              <a:t>सभी पक्षी अपने राजा</a:t>
            </a:r>
            <a:r>
              <a:rPr lang="en-IN" sz="2000"/>
              <a:t> ........</a:t>
            </a:r>
            <a:r>
              <a:rPr lang="hi-IN" sz="2000"/>
              <a:t>के पास पहुँचे। </a:t>
            </a:r>
            <a:endParaRPr lang="en-IN" sz="2000"/>
          </a:p>
          <a:p>
            <a:pPr algn="l"/>
            <a:r>
              <a:rPr lang="hi-IN" sz="2000"/>
              <a:t>ड) समुद्र गरुड़ की</a:t>
            </a:r>
            <a:r>
              <a:rPr lang="en-IN" sz="2000"/>
              <a:t>.........से प्रभावित हुआ</a:t>
            </a:r>
            <a:r>
              <a:rPr lang="hi-IN" sz="2000"/>
              <a:t>।</a:t>
            </a:r>
            <a:endParaRPr lang="en-IN" sz="2000"/>
          </a:p>
          <a:p>
            <a:pPr marL="457200" indent="-457200" algn="l">
              <a:buAutoNum type="hindiNumPeriod"/>
            </a:pPr>
            <a:endParaRPr lang="en-IN" sz="2000"/>
          </a:p>
          <a:p>
            <a:pPr algn="l"/>
            <a:r>
              <a:rPr lang="hi-IN" sz="2000"/>
              <a:t>उत्तर- (क) टिटहरी (ख)</a:t>
            </a:r>
            <a:r>
              <a:rPr lang="en-IN" sz="2000"/>
              <a:t> हिम्मत</a:t>
            </a:r>
            <a:r>
              <a:rPr lang="hi-IN" sz="2000"/>
              <a:t>(ग) दुष्ट समुद्र (घ) गरूड (ङ) नम्रता</a:t>
            </a:r>
            <a:endParaRPr lang="en-US" sz="2000"/>
          </a:p>
        </p:txBody>
      </p:sp>
      <p:pic>
        <p:nvPicPr>
          <p:cNvPr id="7" name="Picture 9">
            <a:extLst>
              <a:ext uri="{FF2B5EF4-FFF2-40B4-BE49-F238E27FC236}">
                <a16:creationId xmlns:a16="http://schemas.microsoft.com/office/drawing/2014/main" id="{5DA01BCE-0838-0F4C-8877-D855229F22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363" y="221437"/>
            <a:ext cx="2977716" cy="482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384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E3CDCB5-C8DB-944C-A25C-5C3A452BF22F}"/>
              </a:ext>
            </a:extLst>
          </p:cNvPr>
          <p:cNvSpPr txBox="1"/>
          <p:nvPr/>
        </p:nvSpPr>
        <p:spPr>
          <a:xfrm>
            <a:off x="3658488" y="1656738"/>
            <a:ext cx="312077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/>
              <a:t>गृहकार्य</a:t>
            </a:r>
          </a:p>
          <a:p>
            <a:pPr algn="l"/>
            <a:endParaRPr lang="en-IN" sz="2000" b="1"/>
          </a:p>
          <a:p>
            <a:pPr algn="l"/>
            <a:endParaRPr lang="en-US" sz="2000" b="1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999CDD-D8CB-6944-8986-2E58AB525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56F09F-8637-0145-BBF5-FB097EC1BA4C}"/>
              </a:ext>
            </a:extLst>
          </p:cNvPr>
          <p:cNvSpPr txBox="1"/>
          <p:nvPr/>
        </p:nvSpPr>
        <p:spPr>
          <a:xfrm>
            <a:off x="2357030" y="2585735"/>
            <a:ext cx="45728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 fontAlgn="b">
              <a:spcBef>
                <a:spcPts val="0"/>
              </a:spcBef>
              <a:spcAft>
                <a:spcPts val="0"/>
              </a:spcAft>
            </a:pPr>
            <a:r>
              <a:rPr lang="en-IN" sz="2400" b="1" i="0" u="none" strike="noStrike">
                <a:effectLst/>
                <a:latin typeface="Calibri" panose="020F0502020204030204" pitchFamily="34" charset="0"/>
              </a:rPr>
              <a:t>पाठ को अभ्यास करें।</a:t>
            </a:r>
            <a:endParaRPr lang="en-US" sz="2400" b="1" i="0" u="none" strike="noStrike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010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83;p5">
            <a:extLst>
              <a:ext uri="{FF2B5EF4-FFF2-40B4-BE49-F238E27FC236}">
                <a16:creationId xmlns:a16="http://schemas.microsoft.com/office/drawing/2014/main" id="{AA254BA1-6AD9-1940-8CC2-B884F6200F68}"/>
              </a:ext>
            </a:extLst>
          </p:cNvPr>
          <p:cNvSpPr txBox="1"/>
          <p:nvPr/>
        </p:nvSpPr>
        <p:spPr>
          <a:xfrm>
            <a:off x="2950827" y="1546714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000" b="1">
                <a:solidFill>
                  <a:srgbClr val="C00000"/>
                </a:solidFill>
              </a:rPr>
              <a:t>शिक्षण प्रतिफल</a:t>
            </a:r>
            <a:endParaRPr sz="2000" b="1">
              <a:solidFill>
                <a:srgbClr val="C0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7D25D9-0819-8943-BC00-C5BB45F8F9CF}"/>
              </a:ext>
            </a:extLst>
          </p:cNvPr>
          <p:cNvSpPr txBox="1"/>
          <p:nvPr/>
        </p:nvSpPr>
        <p:spPr>
          <a:xfrm>
            <a:off x="2445950" y="2395064"/>
            <a:ext cx="51873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/>
              <a:t> </a:t>
            </a:r>
            <a:r>
              <a:rPr lang="en-IN" sz="2400" b="1"/>
              <a:t>बच्चे सही उच्चारण, विषय वस्तु मौखिक प्रश्नोत्तर की जानकारी लिये</a:t>
            </a:r>
            <a:r>
              <a:rPr lang="en-US" sz="2400" b="1"/>
              <a:t>।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09582B-1C8D-C242-B101-62B6F1DC5E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17" y="254895"/>
            <a:ext cx="1479629" cy="48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48616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On-screen Show (16:9)</PresentationFormat>
  <Paragraphs>19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919439947272</cp:lastModifiedBy>
  <cp:revision>100</cp:revision>
  <dcterms:modified xsi:type="dcterms:W3CDTF">2021-11-24T20:01:01Z</dcterms:modified>
</cp:coreProperties>
</file>