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7" roundtripDataSignature="AMtx7mhe53Ac7bKoDwTzKEpKRd6Tqm1L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9" name="Google Shape;13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 name="Google Shape;6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5.jpg"/><Relationship Id="rId4" Type="http://schemas.openxmlformats.org/officeDocument/2006/relationships/image" Target="../media/image4.jpg"/><Relationship Id="rId5"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4.jpg"/><Relationship Id="rId5"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jp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descr="maxresdefault.jpg" id="55" name="Google Shape;55;p1"/>
          <p:cNvPicPr preferRelativeResize="0"/>
          <p:nvPr/>
        </p:nvPicPr>
        <p:blipFill rotWithShape="1">
          <a:blip r:embed="rId4">
            <a:alphaModFix/>
          </a:blip>
          <a:srcRect b="0" l="0" r="0" t="0"/>
          <a:stretch/>
        </p:blipFill>
        <p:spPr>
          <a:xfrm>
            <a:off x="169036" y="896677"/>
            <a:ext cx="3772189" cy="3350145"/>
          </a:xfrm>
          <a:prstGeom prst="rect">
            <a:avLst/>
          </a:prstGeom>
          <a:noFill/>
          <a:ln>
            <a:noFill/>
          </a:ln>
        </p:spPr>
      </p:pic>
      <p:sp>
        <p:nvSpPr>
          <p:cNvPr id="56" name="Google Shape;56;p1"/>
          <p:cNvSpPr txBox="1"/>
          <p:nvPr/>
        </p:nvSpPr>
        <p:spPr>
          <a:xfrm>
            <a:off x="4250832" y="1930997"/>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11</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3</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अभ्यास कार्य 2</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a:t>
            </a:r>
            <a:r>
              <a:rPr b="1" i="0" lang="en" sz="1400" u="none" cap="none" strike="noStrike">
                <a:solidFill>
                  <a:srgbClr val="000000"/>
                </a:solidFill>
                <a:latin typeface="Arial"/>
                <a:ea typeface="Arial"/>
                <a:cs typeface="Arial"/>
                <a:sym typeface="Arial"/>
              </a:rPr>
              <a:t>खाली जगह भरो, अपठित गद्यांश, विलोम शब्द लिखें,वचन बदलिए</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p:txBody>
      </p:sp>
      <p:sp>
        <p:nvSpPr>
          <p:cNvPr id="57" name="Google Shape;57;p1"/>
          <p:cNvSpPr txBox="1"/>
          <p:nvPr/>
        </p:nvSpPr>
        <p:spPr>
          <a:xfrm>
            <a:off x="2280488" y="265437"/>
            <a:ext cx="4419600" cy="1391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C00000"/>
                </a:solidFill>
                <a:latin typeface="Arial"/>
                <a:ea typeface="Arial"/>
                <a:cs typeface="Arial"/>
                <a:sym typeface="Arial"/>
              </a:rPr>
              <a:t>पाठ- 3 काम सब अच्छे हैं</a:t>
            </a:r>
            <a:endParaRPr/>
          </a:p>
          <a:p>
            <a:pPr indent="0" lvl="0" marL="0" marR="0" rtl="0" algn="l">
              <a:lnSpc>
                <a:spcPct val="100000"/>
              </a:lnSpc>
              <a:spcBef>
                <a:spcPts val="0"/>
              </a:spcBef>
              <a:spcAft>
                <a:spcPts val="0"/>
              </a:spcAft>
              <a:buNone/>
            </a:pPr>
            <a:r>
              <a:rPr b="1" i="0" lang="en" sz="2800" u="none" cap="none" strike="noStrike">
                <a:solidFill>
                  <a:srgbClr val="C00000"/>
                </a:solidFill>
                <a:latin typeface="Arial"/>
                <a:ea typeface="Arial"/>
                <a:cs typeface="Arial"/>
                <a:sym typeface="Arial"/>
              </a:rPr>
              <a:t>व्याकरण – वचन,विलोम शब्द</a:t>
            </a:r>
            <a:endParaRPr/>
          </a:p>
          <a:p>
            <a:pPr indent="0" lvl="0" marL="0" marR="0" rtl="0" algn="l">
              <a:lnSpc>
                <a:spcPct val="100000"/>
              </a:lnSpc>
              <a:spcBef>
                <a:spcPts val="0"/>
              </a:spcBef>
              <a:spcAft>
                <a:spcPts val="0"/>
              </a:spcAft>
              <a:buNone/>
            </a:pPr>
            <a:r>
              <a:t/>
            </a:r>
            <a:endParaRPr b="1" i="0" sz="2800" u="none" cap="none" strike="noStrike">
              <a:solidFill>
                <a:srgbClr val="C00000"/>
              </a:solidFill>
              <a:latin typeface="Arial"/>
              <a:ea typeface="Arial"/>
              <a:cs typeface="Arial"/>
              <a:sym typeface="Arial"/>
            </a:endParaRPr>
          </a:p>
        </p:txBody>
      </p:sp>
      <p:sp>
        <p:nvSpPr>
          <p:cNvPr id="58" name="Google Shape;58;p1"/>
          <p:cNvSpPr txBox="1"/>
          <p:nvPr/>
        </p:nvSpPr>
        <p:spPr>
          <a:xfrm>
            <a:off x="3941225" y="1365879"/>
            <a:ext cx="162809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Arial"/>
                <a:ea typeface="Arial"/>
                <a:cs typeface="Arial"/>
                <a:sym typeface="Arial"/>
              </a:rPr>
              <a:t>अभ्यास कार्य 2</a:t>
            </a:r>
            <a:endParaRPr/>
          </a:p>
        </p:txBody>
      </p:sp>
      <p:pic>
        <p:nvPicPr>
          <p:cNvPr id="59" name="Google Shape;59;p1"/>
          <p:cNvPicPr preferRelativeResize="0"/>
          <p:nvPr/>
        </p:nvPicPr>
        <p:blipFill rotWithShape="1">
          <a:blip r:embed="rId5">
            <a:alphaModFix/>
          </a:blip>
          <a:srcRect b="0" l="0" r="0" t="0"/>
          <a:stretch/>
        </p:blipFill>
        <p:spPr>
          <a:xfrm>
            <a:off x="7297950" y="268103"/>
            <a:ext cx="1233950" cy="74037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31" name="Google Shape;131;p2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32" name="Google Shape;132;p26"/>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33" name="Google Shape;133;p2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34" name="Google Shape;134;p26"/>
          <p:cNvPicPr preferRelativeResize="0"/>
          <p:nvPr/>
        </p:nvPicPr>
        <p:blipFill rotWithShape="1">
          <a:blip r:embed="rId4">
            <a:alphaModFix/>
          </a:blip>
          <a:srcRect b="0" l="0" r="0" t="0"/>
          <a:stretch/>
        </p:blipFill>
        <p:spPr>
          <a:xfrm>
            <a:off x="71173" y="140024"/>
            <a:ext cx="8976743" cy="4937653"/>
          </a:xfrm>
          <a:prstGeom prst="rect">
            <a:avLst/>
          </a:prstGeom>
          <a:noFill/>
          <a:ln>
            <a:noFill/>
          </a:ln>
        </p:spPr>
      </p:pic>
      <p:sp>
        <p:nvSpPr>
          <p:cNvPr id="135" name="Google Shape;135;p26"/>
          <p:cNvSpPr txBox="1"/>
          <p:nvPr/>
        </p:nvSpPr>
        <p:spPr>
          <a:xfrm>
            <a:off x="2027806" y="2199557"/>
            <a:ext cx="4307400" cy="831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छात्र पुनर्</a:t>
            </a:r>
            <a:r>
              <a:rPr b="1" i="0" lang="en" sz="2400" u="none" cap="none" strike="noStrike">
                <a:solidFill>
                  <a:srgbClr val="000000"/>
                </a:solidFill>
                <a:latin typeface="Arial"/>
                <a:ea typeface="Arial"/>
                <a:cs typeface="Arial"/>
                <a:sym typeface="Arial"/>
              </a:rPr>
              <a:t>रा</a:t>
            </a:r>
            <a:r>
              <a:rPr b="1" i="0" lang="en" sz="2400" u="none" cap="none" strike="noStrike">
                <a:solidFill>
                  <a:srgbClr val="000000"/>
                </a:solidFill>
                <a:latin typeface="Arial"/>
                <a:ea typeface="Arial"/>
                <a:cs typeface="Arial"/>
                <a:sym typeface="Arial"/>
              </a:rPr>
              <a:t>वृति के माध्यम से पाठ-  के बारे में जानकारी प्राप्त किए</a:t>
            </a:r>
            <a:endParaRPr/>
          </a:p>
        </p:txBody>
      </p:sp>
      <p:pic>
        <p:nvPicPr>
          <p:cNvPr id="136" name="Google Shape;136;p26"/>
          <p:cNvPicPr preferRelativeResize="0"/>
          <p:nvPr/>
        </p:nvPicPr>
        <p:blipFill rotWithShape="1">
          <a:blip r:embed="rId5">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42" name="Google Shape;142;p6"/>
          <p:cNvPicPr preferRelativeResize="0"/>
          <p:nvPr/>
        </p:nvPicPr>
        <p:blipFill rotWithShape="1">
          <a:blip r:embed="rId3">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5" name="Google Shape;65;p2"/>
          <p:cNvPicPr preferRelativeResize="0"/>
          <p:nvPr/>
        </p:nvPicPr>
        <p:blipFill rotWithShape="1">
          <a:blip r:embed="rId3">
            <a:alphaModFix/>
          </a:blip>
          <a:srcRect b="0" l="0" r="0" t="0"/>
          <a:stretch/>
        </p:blipFill>
        <p:spPr>
          <a:xfrm>
            <a:off x="7749002" y="4475025"/>
            <a:ext cx="782907" cy="668474"/>
          </a:xfrm>
          <a:prstGeom prst="rect">
            <a:avLst/>
          </a:prstGeom>
          <a:noFill/>
          <a:ln>
            <a:noFill/>
          </a:ln>
        </p:spPr>
      </p:pic>
      <p:pic>
        <p:nvPicPr>
          <p:cNvPr id="66" name="Google Shape;66;p2"/>
          <p:cNvPicPr preferRelativeResize="0"/>
          <p:nvPr/>
        </p:nvPicPr>
        <p:blipFill rotWithShape="1">
          <a:blip r:embed="rId4">
            <a:alphaModFix/>
          </a:blip>
          <a:srcRect b="0" l="0" r="0" t="0"/>
          <a:stretch/>
        </p:blipFill>
        <p:spPr>
          <a:xfrm>
            <a:off x="167257" y="102923"/>
            <a:ext cx="8976743" cy="4937653"/>
          </a:xfrm>
          <a:prstGeom prst="rect">
            <a:avLst/>
          </a:prstGeom>
          <a:noFill/>
          <a:ln>
            <a:noFill/>
          </a:ln>
        </p:spPr>
      </p:pic>
      <p:sp>
        <p:nvSpPr>
          <p:cNvPr id="67" name="Google Shape;67;p2"/>
          <p:cNvSpPr txBox="1"/>
          <p:nvPr/>
        </p:nvSpPr>
        <p:spPr>
          <a:xfrm>
            <a:off x="1688079" y="1508074"/>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उद्देश्य</a:t>
            </a:r>
            <a:endParaRPr b="1" i="0" sz="2000" u="none" cap="none" strike="noStrike">
              <a:solidFill>
                <a:srgbClr val="C00000"/>
              </a:solidFill>
              <a:latin typeface="Arial"/>
              <a:ea typeface="Arial"/>
              <a:cs typeface="Arial"/>
              <a:sym typeface="Arial"/>
            </a:endParaRPr>
          </a:p>
        </p:txBody>
      </p:sp>
      <p:sp>
        <p:nvSpPr>
          <p:cNvPr id="68" name="Google Shape;68;p2"/>
          <p:cNvSpPr txBox="1"/>
          <p:nvPr/>
        </p:nvSpPr>
        <p:spPr>
          <a:xfrm>
            <a:off x="1541064" y="2424783"/>
            <a:ext cx="6341387"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इस अभ्यास कार्य के माध्यम से विद्यार्थियों का सृजनात्मक शक्ति का विकास करना और परीक्षा के लिए प्रस्तुत करना</a:t>
            </a:r>
            <a:endParaRPr/>
          </a:p>
        </p:txBody>
      </p:sp>
      <p:pic>
        <p:nvPicPr>
          <p:cNvPr id="69" name="Google Shape;69;p2"/>
          <p:cNvPicPr preferRelativeResize="0"/>
          <p:nvPr/>
        </p:nvPicPr>
        <p:blipFill rotWithShape="1">
          <a:blip r:embed="rId5">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75" name="Google Shape;75;p19"/>
          <p:cNvPicPr preferRelativeResize="0"/>
          <p:nvPr/>
        </p:nvPicPr>
        <p:blipFill rotWithShape="1">
          <a:blip r:embed="rId3">
            <a:alphaModFix/>
          </a:blip>
          <a:srcRect b="0" l="0" r="0" t="0"/>
          <a:stretch/>
        </p:blipFill>
        <p:spPr>
          <a:xfrm>
            <a:off x="0" y="102311"/>
            <a:ext cx="8976743" cy="4937653"/>
          </a:xfrm>
          <a:prstGeom prst="rect">
            <a:avLst/>
          </a:prstGeom>
          <a:noFill/>
          <a:ln>
            <a:noFill/>
          </a:ln>
        </p:spPr>
      </p:pic>
      <p:sp>
        <p:nvSpPr>
          <p:cNvPr id="76" name="Google Shape;76;p19"/>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 name="Google Shape;77;p19"/>
          <p:cNvSpPr txBox="1"/>
          <p:nvPr/>
        </p:nvSpPr>
        <p:spPr>
          <a:xfrm>
            <a:off x="882727" y="807882"/>
            <a:ext cx="7257728" cy="3416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1)खाली जगह भरें</a:t>
            </a:r>
            <a:endParaRPr/>
          </a:p>
          <a:p>
            <a:pPr indent="0" lvl="0" marL="0" marR="0" rtl="0" algn="l">
              <a:lnSpc>
                <a:spcPct val="100000"/>
              </a:lnSpc>
              <a:spcBef>
                <a:spcPts val="0"/>
              </a:spcBef>
              <a:spcAft>
                <a:spcPts val="0"/>
              </a:spcAft>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1) विनाबा जी ……… अनुयायी थे।</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2)विनोबाजी को पाठशाला की …….देखकर  दुख हुआ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3) विनोबाजी का ……… यज्ञ प्रसिद्ध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4)विनोबा जी यात्रा में गांव की …….. में ठहरे थे।</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5) विद्यालय की सफाई ……… करता था।</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3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400" u="none" cap="none" strike="noStrike">
              <a:solidFill>
                <a:srgbClr val="000000"/>
              </a:solidFill>
              <a:latin typeface="Arial"/>
              <a:ea typeface="Arial"/>
              <a:cs typeface="Arial"/>
              <a:sym typeface="Arial"/>
            </a:endParaRPr>
          </a:p>
        </p:txBody>
      </p:sp>
      <p:pic>
        <p:nvPicPr>
          <p:cNvPr id="78" name="Google Shape;78;p19"/>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20"/>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84" name="Google Shape;84;p20"/>
          <p:cNvPicPr preferRelativeResize="0"/>
          <p:nvPr/>
        </p:nvPicPr>
        <p:blipFill rotWithShape="1">
          <a:blip r:embed="rId3">
            <a:alphaModFix/>
          </a:blip>
          <a:srcRect b="0" l="0" r="0" t="0"/>
          <a:stretch/>
        </p:blipFill>
        <p:spPr>
          <a:xfrm>
            <a:off x="167257" y="102923"/>
            <a:ext cx="8976743" cy="4937653"/>
          </a:xfrm>
          <a:prstGeom prst="rect">
            <a:avLst/>
          </a:prstGeom>
          <a:noFill/>
          <a:ln>
            <a:noFill/>
          </a:ln>
        </p:spPr>
      </p:pic>
      <p:sp>
        <p:nvSpPr>
          <p:cNvPr id="85" name="Google Shape;85;p20"/>
          <p:cNvSpPr txBox="1"/>
          <p:nvPr/>
        </p:nvSpPr>
        <p:spPr>
          <a:xfrm>
            <a:off x="1741524" y="1082750"/>
            <a:ext cx="4684200" cy="267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1)उत्तर</a:t>
            </a:r>
            <a:endParaRPr/>
          </a:p>
          <a:p>
            <a:pPr indent="0" lvl="0" marL="0" marR="0" rtl="0" algn="l">
              <a:lnSpc>
                <a:spcPct val="100000"/>
              </a:lnSpc>
              <a:spcBef>
                <a:spcPts val="0"/>
              </a:spcBef>
              <a:spcAft>
                <a:spcPts val="0"/>
              </a:spcAft>
              <a:buNone/>
            </a:pPr>
            <a:r>
              <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1)महात्मा गांधीजी</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2) गंदगी</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3) भू दान</a:t>
            </a:r>
            <a:endParaRPr/>
          </a:p>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4) पाठशाला</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5) एक आदमी</a:t>
            </a:r>
            <a:endParaRPr/>
          </a:p>
        </p:txBody>
      </p:sp>
      <p:pic>
        <p:nvPicPr>
          <p:cNvPr id="86" name="Google Shape;86;p20"/>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92" name="Google Shape;92;p21"/>
          <p:cNvPicPr preferRelativeResize="0"/>
          <p:nvPr/>
        </p:nvPicPr>
        <p:blipFill rotWithShape="1">
          <a:blip r:embed="rId3">
            <a:alphaModFix/>
          </a:blip>
          <a:srcRect b="0" l="0" r="0" t="0"/>
          <a:stretch/>
        </p:blipFill>
        <p:spPr>
          <a:xfrm>
            <a:off x="86870" y="54603"/>
            <a:ext cx="8976743" cy="4937653"/>
          </a:xfrm>
          <a:prstGeom prst="rect">
            <a:avLst/>
          </a:prstGeom>
          <a:noFill/>
          <a:ln>
            <a:noFill/>
          </a:ln>
        </p:spPr>
      </p:pic>
      <p:sp>
        <p:nvSpPr>
          <p:cNvPr id="93" name="Google Shape;93;p21"/>
          <p:cNvSpPr txBox="1"/>
          <p:nvPr/>
        </p:nvSpPr>
        <p:spPr>
          <a:xfrm>
            <a:off x="749545" y="258024"/>
            <a:ext cx="7124010" cy="415498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2)गद्यांश को पढ़कर प्रश्नों के उत्तर लिखिए।</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अमित की राशन की दुकान थी। उसकी दुकान पर दालें, चावल और आटे से लेकर नमकीन, बिस्कुट आदि सब कुछ मिलता था। ऐसी कोई चीज़ न होगी जो उसकी दुकान पर न मिलती हो। एक बार दुकान पर रखी शहद की बोतल उलट गई। चारो और से कई मक्खियाँ उस बिखरे शहद पर टूट पढ़ीं। सब कुछ भूलकर वे शहद चाटने लगी। वे शहद चाटने मे इतनी मगन हो गईं कि उन्हें पता ही नहीं चला कि कब उनके पैर शहद में चिपक गए। अब उनके लिए उड़ना मुश्किल हो गया। उन्हें अपने लालच पर पछ्तावा होने लगा।</a:t>
            </a:r>
            <a:endParaRPr/>
          </a:p>
        </p:txBody>
      </p:sp>
      <p:pic>
        <p:nvPicPr>
          <p:cNvPr id="94" name="Google Shape;94;p21"/>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22"/>
          <p:cNvPicPr preferRelativeResize="0"/>
          <p:nvPr/>
        </p:nvPicPr>
        <p:blipFill rotWithShape="1">
          <a:blip r:embed="rId3">
            <a:alphaModFix/>
          </a:blip>
          <a:srcRect b="0" l="0" r="0" t="0"/>
          <a:stretch/>
        </p:blipFill>
        <p:spPr>
          <a:xfrm>
            <a:off x="167257" y="102923"/>
            <a:ext cx="8976743" cy="4937653"/>
          </a:xfrm>
          <a:prstGeom prst="rect">
            <a:avLst/>
          </a:prstGeom>
          <a:noFill/>
          <a:ln>
            <a:noFill/>
          </a:ln>
        </p:spPr>
      </p:pic>
      <p:sp>
        <p:nvSpPr>
          <p:cNvPr id="100" name="Google Shape;100;p22"/>
          <p:cNvSpPr txBox="1"/>
          <p:nvPr/>
        </p:nvSpPr>
        <p:spPr>
          <a:xfrm>
            <a:off x="1919457" y="1011576"/>
            <a:ext cx="4684098" cy="2246769"/>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000000"/>
              </a:buClr>
              <a:buSzPts val="2000"/>
              <a:buFont typeface="Arial"/>
              <a:buAutoNum type="arabicPeriod"/>
            </a:pPr>
            <a:r>
              <a:rPr b="0" i="0" lang="en" sz="2000" u="none" cap="none" strike="noStrike">
                <a:solidFill>
                  <a:srgbClr val="0A0A0A"/>
                </a:solidFill>
                <a:latin typeface="Arial"/>
                <a:ea typeface="Arial"/>
                <a:cs typeface="Arial"/>
                <a:sym typeface="Arial"/>
              </a:rPr>
              <a:t>अमित की किस चीज़ की दुकान थी?</a:t>
            </a:r>
            <a:endParaRPr b="0" i="0" sz="2000" u="none" cap="none" strike="noStrike">
              <a:solidFill>
                <a:srgbClr val="0A0A0A"/>
              </a:solidFill>
              <a:latin typeface="Arial"/>
              <a:ea typeface="Arial"/>
              <a:cs typeface="Arial"/>
              <a:sym typeface="Arial"/>
            </a:endParaRPr>
          </a:p>
          <a:p>
            <a:pPr indent="-127000" lvl="0" marL="0" marR="0" rtl="0" algn="l">
              <a:lnSpc>
                <a:spcPct val="100000"/>
              </a:lnSpc>
              <a:spcBef>
                <a:spcPts val="0"/>
              </a:spcBef>
              <a:spcAft>
                <a:spcPts val="0"/>
              </a:spcAft>
              <a:buClr>
                <a:srgbClr val="000000"/>
              </a:buClr>
              <a:buSzPts val="2000"/>
              <a:buFont typeface="Arial"/>
              <a:buAutoNum type="arabicPeriod"/>
            </a:pPr>
            <a:r>
              <a:rPr b="0" i="0" lang="en" sz="2000" u="none" cap="none" strike="noStrike">
                <a:solidFill>
                  <a:srgbClr val="0A0A0A"/>
                </a:solidFill>
                <a:latin typeface="Arial"/>
                <a:ea typeface="Arial"/>
                <a:cs typeface="Arial"/>
                <a:sym typeface="Arial"/>
              </a:rPr>
              <a:t>अमित की दूकान पर मिलने वाली कोई दो चीजो के नाम लिखे?</a:t>
            </a:r>
            <a:endParaRPr/>
          </a:p>
          <a:p>
            <a:pPr indent="-127000" lvl="0" marL="0" marR="0" rtl="0" algn="l">
              <a:lnSpc>
                <a:spcPct val="100000"/>
              </a:lnSpc>
              <a:spcBef>
                <a:spcPts val="0"/>
              </a:spcBef>
              <a:spcAft>
                <a:spcPts val="0"/>
              </a:spcAft>
              <a:buClr>
                <a:srgbClr val="000000"/>
              </a:buClr>
              <a:buSzPts val="2000"/>
              <a:buFont typeface="Arial"/>
              <a:buAutoNum type="arabicPeriod"/>
            </a:pPr>
            <a:r>
              <a:rPr b="0" i="0" lang="en" sz="2000" u="none" cap="none" strike="noStrike">
                <a:solidFill>
                  <a:srgbClr val="0A0A0A"/>
                </a:solidFill>
                <a:latin typeface="Arial"/>
                <a:ea typeface="Arial"/>
                <a:cs typeface="Arial"/>
                <a:sym typeface="Arial"/>
              </a:rPr>
              <a:t>अमित की दूकान में किस चीज की बोतल उलट गई थी?</a:t>
            </a:r>
            <a:endParaRPr/>
          </a:p>
          <a:p>
            <a:pPr indent="-127000" lvl="0" marL="0" marR="0" rtl="0" algn="l">
              <a:lnSpc>
                <a:spcPct val="100000"/>
              </a:lnSpc>
              <a:spcBef>
                <a:spcPts val="0"/>
              </a:spcBef>
              <a:spcAft>
                <a:spcPts val="0"/>
              </a:spcAft>
              <a:buClr>
                <a:srgbClr val="000000"/>
              </a:buClr>
              <a:buSzPts val="2000"/>
              <a:buFont typeface="Arial"/>
              <a:buAutoNum type="arabicPeriod"/>
            </a:pPr>
            <a:r>
              <a:rPr b="0" i="0" lang="en" sz="2000" u="none" cap="none" strike="noStrike">
                <a:solidFill>
                  <a:srgbClr val="0A0A0A"/>
                </a:solidFill>
                <a:latin typeface="Arial"/>
                <a:ea typeface="Arial"/>
                <a:cs typeface="Arial"/>
                <a:sym typeface="Arial"/>
              </a:rPr>
              <a:t>शहद में मक्खियों का क्या चिपक गया था?</a:t>
            </a:r>
            <a:endParaRPr/>
          </a:p>
          <a:p>
            <a:pPr indent="-127000" lvl="0" marL="0" marR="0" rtl="0" algn="l">
              <a:lnSpc>
                <a:spcPct val="100000"/>
              </a:lnSpc>
              <a:spcBef>
                <a:spcPts val="0"/>
              </a:spcBef>
              <a:spcAft>
                <a:spcPts val="0"/>
              </a:spcAft>
              <a:buClr>
                <a:srgbClr val="000000"/>
              </a:buClr>
              <a:buSzPts val="2000"/>
              <a:buFont typeface="Arial"/>
              <a:buAutoNum type="arabicPeriod"/>
            </a:pPr>
            <a:r>
              <a:rPr b="0" i="0" lang="en" sz="2000" u="none" cap="none" strike="noStrike">
                <a:solidFill>
                  <a:srgbClr val="0A0A0A"/>
                </a:solidFill>
                <a:latin typeface="Arial"/>
                <a:ea typeface="Arial"/>
                <a:cs typeface="Arial"/>
                <a:sym typeface="Arial"/>
              </a:rPr>
              <a:t> मक्खी का वचन बदलिए।</a:t>
            </a:r>
            <a:endParaRPr/>
          </a:p>
        </p:txBody>
      </p:sp>
      <p:pic>
        <p:nvPicPr>
          <p:cNvPr id="101" name="Google Shape;101;p22"/>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107" name="Google Shape;107;p23"/>
          <p:cNvPicPr preferRelativeResize="0"/>
          <p:nvPr/>
        </p:nvPicPr>
        <p:blipFill rotWithShape="1">
          <a:blip r:embed="rId3">
            <a:alphaModFix/>
          </a:blip>
          <a:srcRect b="0" l="0" r="0" t="0"/>
          <a:stretch/>
        </p:blipFill>
        <p:spPr>
          <a:xfrm>
            <a:off x="167257" y="102923"/>
            <a:ext cx="8976743" cy="4937653"/>
          </a:xfrm>
          <a:prstGeom prst="rect">
            <a:avLst/>
          </a:prstGeom>
          <a:noFill/>
          <a:ln>
            <a:noFill/>
          </a:ln>
        </p:spPr>
      </p:pic>
      <p:sp>
        <p:nvSpPr>
          <p:cNvPr id="108" name="Google Shape;108;p23"/>
          <p:cNvSpPr txBox="1"/>
          <p:nvPr/>
        </p:nvSpPr>
        <p:spPr>
          <a:xfrm>
            <a:off x="3658489" y="1656738"/>
            <a:ext cx="1828800" cy="16312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1)राशन</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2) दाल, चावल</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3)शहद</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4) पैर</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5) मक्खियों</a:t>
            </a:r>
            <a:endParaRPr/>
          </a:p>
        </p:txBody>
      </p:sp>
      <p:pic>
        <p:nvPicPr>
          <p:cNvPr id="109" name="Google Shape;109;p23"/>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115" name="Google Shape;115;p24"/>
          <p:cNvPicPr preferRelativeResize="0"/>
          <p:nvPr/>
        </p:nvPicPr>
        <p:blipFill rotWithShape="1">
          <a:blip r:embed="rId3">
            <a:alphaModFix/>
          </a:blip>
          <a:srcRect b="0" l="0" r="0" t="0"/>
          <a:stretch/>
        </p:blipFill>
        <p:spPr>
          <a:xfrm>
            <a:off x="167257" y="102923"/>
            <a:ext cx="8976743" cy="4937653"/>
          </a:xfrm>
          <a:prstGeom prst="rect">
            <a:avLst/>
          </a:prstGeom>
          <a:noFill/>
          <a:ln>
            <a:noFill/>
          </a:ln>
        </p:spPr>
      </p:pic>
      <p:sp>
        <p:nvSpPr>
          <p:cNvPr id="116" name="Google Shape;116;p24"/>
          <p:cNvSpPr txBox="1"/>
          <p:nvPr/>
        </p:nvSpPr>
        <p:spPr>
          <a:xfrm>
            <a:off x="2181641" y="712015"/>
            <a:ext cx="3530022"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3)विलोम शब्द लिखें</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मित्र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जय</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आशा</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4) वचन बदलिए</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किताब</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बात</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बिल्ली</a:t>
            </a:r>
            <a:endParaRPr/>
          </a:p>
        </p:txBody>
      </p:sp>
      <p:pic>
        <p:nvPicPr>
          <p:cNvPr id="117" name="Google Shape;117;p24"/>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123" name="Google Shape;123;p25"/>
          <p:cNvPicPr preferRelativeResize="0"/>
          <p:nvPr/>
        </p:nvPicPr>
        <p:blipFill rotWithShape="1">
          <a:blip r:embed="rId3">
            <a:alphaModFix/>
          </a:blip>
          <a:srcRect b="0" l="0" r="0" t="0"/>
          <a:stretch/>
        </p:blipFill>
        <p:spPr>
          <a:xfrm>
            <a:off x="167257" y="102923"/>
            <a:ext cx="8976743" cy="4937653"/>
          </a:xfrm>
          <a:prstGeom prst="rect">
            <a:avLst/>
          </a:prstGeom>
          <a:noFill/>
          <a:ln>
            <a:noFill/>
          </a:ln>
        </p:spPr>
      </p:pic>
      <p:sp>
        <p:nvSpPr>
          <p:cNvPr id="124" name="Google Shape;124;p25"/>
          <p:cNvSpPr txBox="1"/>
          <p:nvPr/>
        </p:nvSpPr>
        <p:spPr>
          <a:xfrm>
            <a:off x="2555301" y="445115"/>
            <a:ext cx="3530022" cy="40934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उत्तर</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3)विलोम शब्द लिखें</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मित्र - शत्रु</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जय - पराजय</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आशा - निराशा</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4) वचन बदलिए</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किताब - किताबें</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बात -  बातें</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बिल्ली  - बिल्लियाँ</a:t>
            </a:r>
            <a:endParaRPr/>
          </a:p>
        </p:txBody>
      </p:sp>
      <p:pic>
        <p:nvPicPr>
          <p:cNvPr id="125" name="Google Shape;125;p25"/>
          <p:cNvPicPr preferRelativeResize="0"/>
          <p:nvPr/>
        </p:nvPicPr>
        <p:blipFill rotWithShape="1">
          <a:blip r:embed="rId4">
            <a:alphaModFix/>
          </a:blip>
          <a:srcRect b="0" l="0" r="0" t="0"/>
          <a:stretch/>
        </p:blipFill>
        <p:spPr>
          <a:xfrm>
            <a:off x="7297950" y="639123"/>
            <a:ext cx="1233950" cy="3693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