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7" roundtripDataSignature="AMtx7mjRTKAQKqYMXFQaogZ3xYF6AT/Zi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customschemas.google.com/relationships/presentationmetadata" Target="metadata"/><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26: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2" name="Google Shape;122;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1" name="Google Shape;61;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19: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20: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2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2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2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2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2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7"/>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7"/>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7" name="Google Shape;47;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6" name="Shape 16"/>
        <p:cNvGrpSpPr/>
        <p:nvPr/>
      </p:nvGrpSpPr>
      <p:grpSpPr>
        <a:xfrm>
          <a:off x="0" y="0"/>
          <a:ext cx="0" cy="0"/>
          <a:chOff x="0" y="0"/>
          <a:chExt cx="0" cy="0"/>
        </a:xfrm>
      </p:grpSpPr>
      <p:sp>
        <p:nvSpPr>
          <p:cNvPr id="17" name="Google Shape;17;p1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1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19" name="Google Shape;19;p1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0" name="Google Shape;20;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1" name="Shape 21"/>
        <p:cNvGrpSpPr/>
        <p:nvPr/>
      </p:nvGrpSpPr>
      <p:grpSpPr>
        <a:xfrm>
          <a:off x="0" y="0"/>
          <a:ext cx="0" cy="0"/>
          <a:chOff x="0" y="0"/>
          <a:chExt cx="0" cy="0"/>
        </a:xfrm>
      </p:grpSpPr>
      <p:sp>
        <p:nvSpPr>
          <p:cNvPr id="22" name="Google Shape;22;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3" name="Google Shape;23;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4" name="Google Shape;24;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3"/>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3"/>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1" name="Google Shape;31;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4"/>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5"/>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5"/>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5"/>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5"/>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0" name="Google Shape;40;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6"/>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3" name="Google Shape;43;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5.jpg"/><Relationship Id="rId5"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jp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b="0" l="0" r="0" t="0"/>
          <a:stretch/>
        </p:blipFill>
        <p:spPr>
          <a:xfrm>
            <a:off x="35587" y="3662326"/>
            <a:ext cx="9144000" cy="1365879"/>
          </a:xfrm>
          <a:prstGeom prst="rect">
            <a:avLst/>
          </a:prstGeom>
          <a:noFill/>
          <a:ln>
            <a:noFill/>
          </a:ln>
        </p:spPr>
      </p:pic>
      <p:pic>
        <p:nvPicPr>
          <p:cNvPr descr="maxresdefault.jpg" id="55" name="Google Shape;55;p1"/>
          <p:cNvPicPr preferRelativeResize="0"/>
          <p:nvPr/>
        </p:nvPicPr>
        <p:blipFill rotWithShape="1">
          <a:blip r:embed="rId4">
            <a:alphaModFix/>
          </a:blip>
          <a:srcRect b="0" l="0" r="0" t="0"/>
          <a:stretch/>
        </p:blipFill>
        <p:spPr>
          <a:xfrm>
            <a:off x="284693" y="995120"/>
            <a:ext cx="3772189" cy="3350145"/>
          </a:xfrm>
          <a:prstGeom prst="rect">
            <a:avLst/>
          </a:prstGeom>
          <a:noFill/>
          <a:ln>
            <a:noFill/>
          </a:ln>
        </p:spPr>
      </p:pic>
      <p:sp>
        <p:nvSpPr>
          <p:cNvPr id="56" name="Google Shape;56;p1"/>
          <p:cNvSpPr txBox="1"/>
          <p:nvPr/>
        </p:nvSpPr>
        <p:spPr>
          <a:xfrm>
            <a:off x="4607587" y="1992804"/>
            <a:ext cx="4419569" cy="2119119"/>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CLASS: IV</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SESSION NO : 10</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SUBJECT : (HINDI)</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CHAPTER NUMB</a:t>
            </a:r>
            <a:r>
              <a:rPr b="1" i="0" lang="en" sz="1400" u="none" cap="none" strike="noStrike">
                <a:solidFill>
                  <a:schemeClr val="dk1"/>
                </a:solidFill>
                <a:latin typeface="Arial"/>
                <a:ea typeface="Arial"/>
                <a:cs typeface="Arial"/>
                <a:sym typeface="Arial"/>
              </a:rPr>
              <a:t>ER: 13</a:t>
            </a:r>
            <a:endParaRPr/>
          </a:p>
          <a:p>
            <a:pPr indent="0" lvl="0" marL="0" marR="0" rtl="0" algn="l">
              <a:lnSpc>
                <a:spcPct val="100000"/>
              </a:lnSpc>
              <a:spcBef>
                <a:spcPts val="0"/>
              </a:spcBef>
              <a:spcAft>
                <a:spcPts val="0"/>
              </a:spcAft>
              <a:buNone/>
            </a:pPr>
            <a:r>
              <a:rPr b="1" i="0" lang="en" sz="1400" u="none" cap="none" strike="noStrike">
                <a:solidFill>
                  <a:schemeClr val="dk1"/>
                </a:solidFill>
                <a:latin typeface="Arial"/>
                <a:ea typeface="Arial"/>
                <a:cs typeface="Arial"/>
                <a:sym typeface="Arial"/>
              </a:rPr>
              <a:t>TOPIC: जीव दया</a:t>
            </a:r>
            <a:endParaRPr b="1"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chemeClr val="dk1"/>
                </a:solidFill>
                <a:latin typeface="Arial"/>
                <a:ea typeface="Arial"/>
                <a:cs typeface="Arial"/>
                <a:sym typeface="Arial"/>
              </a:rPr>
              <a:t>SUB TOPIC: लिखित प्रश्नोत्तर और भाषाज्ञान प्रश्नोत्तर</a:t>
            </a:r>
            <a:endParaRPr/>
          </a:p>
        </p:txBody>
      </p:sp>
      <p:pic>
        <p:nvPicPr>
          <p:cNvPr id="57" name="Google Shape;57;p1"/>
          <p:cNvPicPr preferRelativeResize="0"/>
          <p:nvPr/>
        </p:nvPicPr>
        <p:blipFill rotWithShape="1">
          <a:blip r:embed="rId5">
            <a:alphaModFix/>
          </a:blip>
          <a:srcRect b="0" l="0" r="0" t="0"/>
          <a:stretch/>
        </p:blipFill>
        <p:spPr>
          <a:xfrm>
            <a:off x="6663608" y="216900"/>
            <a:ext cx="2157122" cy="467236"/>
          </a:xfrm>
          <a:prstGeom prst="rect">
            <a:avLst/>
          </a:prstGeom>
          <a:noFill/>
          <a:ln>
            <a:noFill/>
          </a:ln>
        </p:spPr>
      </p:pic>
      <p:sp>
        <p:nvSpPr>
          <p:cNvPr id="58" name="Google Shape;58;p1"/>
          <p:cNvSpPr txBox="1"/>
          <p:nvPr/>
        </p:nvSpPr>
        <p:spPr>
          <a:xfrm>
            <a:off x="1610296" y="294194"/>
            <a:ext cx="6567757" cy="89255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800" u="none" cap="none" strike="noStrike">
                <a:solidFill>
                  <a:srgbClr val="FF0000"/>
                </a:solidFill>
                <a:latin typeface="Calibri"/>
                <a:ea typeface="Calibri"/>
                <a:cs typeface="Calibri"/>
                <a:sym typeface="Calibri"/>
              </a:rPr>
              <a:t> पाठ 13 जीव दया</a:t>
            </a:r>
            <a:endParaRPr b="1" i="0" sz="3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400" u="none" cap="none" strike="noStrike">
                <a:solidFill>
                  <a:srgbClr val="000000"/>
                </a:solidFill>
                <a:latin typeface="Arial"/>
                <a:ea typeface="Arial"/>
                <a:cs typeface="Arial"/>
                <a:sym typeface="Arial"/>
              </a:rPr>
              <a:t>     लिखित प्रश्नोत्तर और भाषाज्ञान प्रश्नोत्तर</a:t>
            </a:r>
            <a:endParaRPr b="0" i="0" sz="36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6"/>
          <p:cNvSpPr txBox="1"/>
          <p:nvPr/>
        </p:nvSpPr>
        <p:spPr>
          <a:xfrm>
            <a:off x="1215976" y="1581089"/>
            <a:ext cx="8688300" cy="2493587"/>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000" u="none" cap="none" strike="noStrike">
                <a:solidFill>
                  <a:srgbClr val="C00000"/>
                </a:solidFill>
                <a:latin typeface="Arial"/>
                <a:ea typeface="Arial"/>
                <a:cs typeface="Arial"/>
                <a:sym typeface="Arial"/>
              </a:rPr>
              <a:t>शिक्षण प्रतिफल</a:t>
            </a:r>
            <a:endParaRPr/>
          </a:p>
          <a:p>
            <a:pPr indent="0" lvl="0" marL="0" marR="0" rtl="0" algn="l">
              <a:lnSpc>
                <a:spcPct val="100000"/>
              </a:lnSpc>
              <a:spcBef>
                <a:spcPts val="0"/>
              </a:spcBef>
              <a:spcAft>
                <a:spcPts val="0"/>
              </a:spcAft>
              <a:buClr>
                <a:srgbClr val="000000"/>
              </a:buClr>
              <a:buSzPts val="2200"/>
              <a:buFont typeface="Arial"/>
              <a:buNone/>
            </a:pPr>
            <a:r>
              <a:t/>
            </a:r>
            <a:endParaRPr b="1" i="0" sz="2000" u="none" cap="none" strike="noStrike">
              <a:solidFill>
                <a:srgbClr val="C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rPr b="1" i="0" lang="en" sz="2000" u="none" cap="none" strike="noStrike">
                <a:solidFill>
                  <a:schemeClr val="dk1"/>
                </a:solidFill>
                <a:latin typeface="Arial"/>
                <a:ea typeface="Arial"/>
                <a:cs typeface="Arial"/>
                <a:sym typeface="Arial"/>
              </a:rPr>
              <a:t>बच्चें</a:t>
            </a:r>
            <a:r>
              <a:rPr b="1" i="0" lang="en" sz="2000" u="none" cap="none" strike="noStrike">
                <a:solidFill>
                  <a:srgbClr val="C00000"/>
                </a:solidFill>
                <a:latin typeface="Arial"/>
                <a:ea typeface="Arial"/>
                <a:cs typeface="Arial"/>
                <a:sym typeface="Arial"/>
              </a:rPr>
              <a:t> </a:t>
            </a:r>
            <a:r>
              <a:rPr b="1" i="0" lang="en" sz="2000" u="none" cap="none" strike="noStrike">
                <a:solidFill>
                  <a:schemeClr val="dk1"/>
                </a:solidFill>
                <a:latin typeface="Arial"/>
                <a:ea typeface="Arial"/>
                <a:cs typeface="Arial"/>
                <a:sym typeface="Arial"/>
              </a:rPr>
              <a:t>लिखित प्रश्नोत्तर और भाधाज्ञान की जानकारी लिए।</a:t>
            </a:r>
            <a:endParaRPr b="1" i="0" sz="2000" u="none" cap="none" strike="noStrike">
              <a:solidFill>
                <a:schemeClr val="dk1"/>
              </a:solidFill>
              <a:latin typeface="Arial"/>
              <a:ea typeface="Arial"/>
              <a:cs typeface="Arial"/>
              <a:sym typeface="Arial"/>
            </a:endParaRPr>
          </a:p>
        </p:txBody>
      </p:sp>
      <p:pic>
        <p:nvPicPr>
          <p:cNvPr id="119" name="Google Shape;119;p26"/>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6"/>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25" name="Google Shape;125;p6"/>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2"/>
          <p:cNvSpPr txBox="1"/>
          <p:nvPr/>
        </p:nvSpPr>
        <p:spPr>
          <a:xfrm>
            <a:off x="1097823" y="1742059"/>
            <a:ext cx="4384060"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1" i="0" sz="1800" u="none" cap="none" strike="noStrike">
              <a:solidFill>
                <a:srgbClr val="000000"/>
              </a:solidFill>
              <a:latin typeface="Arial"/>
              <a:ea typeface="Arial"/>
              <a:cs typeface="Arial"/>
              <a:sym typeface="Arial"/>
            </a:endParaRPr>
          </a:p>
        </p:txBody>
      </p:sp>
      <p:pic>
        <p:nvPicPr>
          <p:cNvPr id="64" name="Google Shape;64;p2"/>
          <p:cNvPicPr preferRelativeResize="0"/>
          <p:nvPr/>
        </p:nvPicPr>
        <p:blipFill rotWithShape="1">
          <a:blip r:embed="rId3">
            <a:alphaModFix/>
          </a:blip>
          <a:srcRect b="0" l="0" r="0" t="0"/>
          <a:stretch/>
        </p:blipFill>
        <p:spPr>
          <a:xfrm>
            <a:off x="6738910" y="569920"/>
            <a:ext cx="1446029" cy="343678"/>
          </a:xfrm>
          <a:prstGeom prst="rect">
            <a:avLst/>
          </a:prstGeom>
          <a:noFill/>
          <a:ln>
            <a:noFill/>
          </a:ln>
        </p:spPr>
      </p:pic>
      <p:sp>
        <p:nvSpPr>
          <p:cNvPr id="65" name="Google Shape;65;p2"/>
          <p:cNvSpPr txBox="1"/>
          <p:nvPr/>
        </p:nvSpPr>
        <p:spPr>
          <a:xfrm>
            <a:off x="1514389" y="1283318"/>
            <a:ext cx="6531787" cy="156966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400" u="none" cap="none" strike="noStrike">
                <a:solidFill>
                  <a:srgbClr val="FF0000"/>
                </a:solidFill>
                <a:latin typeface="Arial"/>
                <a:ea typeface="Arial"/>
                <a:cs typeface="Arial"/>
                <a:sym typeface="Arial"/>
              </a:rPr>
              <a:t>शिक्षण उद्देश्य</a:t>
            </a:r>
            <a:endParaRPr b="0" i="0" sz="2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400" u="none" cap="none" strike="noStrike">
              <a:solidFill>
                <a:srgbClr val="FF0000"/>
              </a:solidFill>
              <a:latin typeface="Arial"/>
              <a:ea typeface="Arial"/>
              <a:cs typeface="Arial"/>
              <a:sym typeface="Arial"/>
            </a:endParaRPr>
          </a:p>
        </p:txBody>
      </p:sp>
      <p:sp>
        <p:nvSpPr>
          <p:cNvPr id="66" name="Google Shape;66;p2"/>
          <p:cNvSpPr txBox="1"/>
          <p:nvPr/>
        </p:nvSpPr>
        <p:spPr>
          <a:xfrm>
            <a:off x="3658489" y="1656738"/>
            <a:ext cx="1828800" cy="4001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p:txBody>
      </p:sp>
      <p:sp>
        <p:nvSpPr>
          <p:cNvPr id="67" name="Google Shape;67;p2"/>
          <p:cNvSpPr txBox="1"/>
          <p:nvPr/>
        </p:nvSpPr>
        <p:spPr>
          <a:xfrm>
            <a:off x="1445284" y="2111391"/>
            <a:ext cx="6669995" cy="132343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शब्द भंडार वृद्धि करना ।</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रचनात्मक शक्ति का विकास करना।</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लिखित प्रश्नोत्तर और भाषाज्ञान प्रश्नोत्तर के माध्यम से व्याकरण ज्ञान की जानकारी देना।</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pic>
        <p:nvPicPr>
          <p:cNvPr id="72" name="Google Shape;72;p19"/>
          <p:cNvPicPr preferRelativeResize="0"/>
          <p:nvPr/>
        </p:nvPicPr>
        <p:blipFill rotWithShape="1">
          <a:blip r:embed="rId3">
            <a:alphaModFix/>
          </a:blip>
          <a:srcRect b="0" l="0" r="0" t="0"/>
          <a:stretch/>
        </p:blipFill>
        <p:spPr>
          <a:xfrm>
            <a:off x="-110173" y="240210"/>
            <a:ext cx="9104710" cy="4479197"/>
          </a:xfrm>
          <a:prstGeom prst="rect">
            <a:avLst/>
          </a:prstGeom>
          <a:noFill/>
          <a:ln>
            <a:noFill/>
          </a:ln>
        </p:spPr>
      </p:pic>
      <p:pic>
        <p:nvPicPr>
          <p:cNvPr id="73" name="Google Shape;73;p19"/>
          <p:cNvPicPr preferRelativeResize="0"/>
          <p:nvPr/>
        </p:nvPicPr>
        <p:blipFill rotWithShape="1">
          <a:blip r:embed="rId4">
            <a:alphaModFix/>
          </a:blip>
          <a:srcRect b="0" l="0" r="0" t="0"/>
          <a:stretch/>
        </p:blipFill>
        <p:spPr>
          <a:xfrm>
            <a:off x="7221317" y="254895"/>
            <a:ext cx="1479629" cy="484599"/>
          </a:xfrm>
          <a:prstGeom prst="rect">
            <a:avLst/>
          </a:prstGeom>
          <a:noFill/>
          <a:ln>
            <a:noFill/>
          </a:ln>
        </p:spPr>
      </p:pic>
      <p:sp>
        <p:nvSpPr>
          <p:cNvPr id="74" name="Google Shape;74;p19"/>
          <p:cNvSpPr txBox="1"/>
          <p:nvPr/>
        </p:nvSpPr>
        <p:spPr>
          <a:xfrm>
            <a:off x="3658489" y="1656738"/>
            <a:ext cx="1828800" cy="5847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3200" u="none" cap="none" strike="noStrike">
                <a:solidFill>
                  <a:srgbClr val="C00000"/>
                </a:solidFill>
                <a:latin typeface="Arial"/>
                <a:ea typeface="Arial"/>
                <a:cs typeface="Arial"/>
                <a:sym typeface="Arial"/>
              </a:rPr>
              <a:t>पाठ 13</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pic>
        <p:nvPicPr>
          <p:cNvPr id="79" name="Google Shape;79;p20"/>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sp>
        <p:nvSpPr>
          <p:cNvPr id="80" name="Google Shape;80;p20"/>
          <p:cNvSpPr txBox="1"/>
          <p:nvPr/>
        </p:nvSpPr>
        <p:spPr>
          <a:xfrm>
            <a:off x="1988405" y="1077237"/>
            <a:ext cx="4105800" cy="2862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C00000"/>
                </a:solidFill>
                <a:latin typeface="Arial"/>
                <a:ea typeface="Arial"/>
                <a:cs typeface="Arial"/>
                <a:sym typeface="Arial"/>
              </a:rPr>
              <a:t>ख) 'जियो और जीने दो' से आप क्या समझते हैं ?</a:t>
            </a:r>
            <a:endParaRPr b="0" i="0" sz="2000" u="none" cap="none" strike="noStrike">
              <a:solidFill>
                <a:srgbClr val="C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उ –”जियो और जीने दो “का मतलब है कि जीवन अनमोल है ।हम सभी को जीवन सही तरह से जीना चाहिए और इसी के साथ हमारा कर्तव्य है कि दूसरे को भी जीवन सही तरीके से जीने देना चाहिए। किसी पर क्रोध, घृणा और नुकसान पहु</a:t>
            </a:r>
            <a:r>
              <a:rPr lang="en" sz="2000"/>
              <a:t>ँ</a:t>
            </a:r>
            <a:r>
              <a:rPr b="0" i="0" lang="en" sz="2000" u="none" cap="none" strike="noStrike">
                <a:solidFill>
                  <a:srgbClr val="000000"/>
                </a:solidFill>
                <a:latin typeface="Arial"/>
                <a:ea typeface="Arial"/>
                <a:cs typeface="Arial"/>
                <a:sym typeface="Arial"/>
              </a:rPr>
              <a:t>चाना नहीं चाहिए।</a:t>
            </a:r>
            <a:endParaRPr b="0" i="0" sz="20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21"/>
          <p:cNvSpPr txBox="1"/>
          <p:nvPr/>
        </p:nvSpPr>
        <p:spPr>
          <a:xfrm>
            <a:off x="3658489" y="1656738"/>
            <a:ext cx="1828800" cy="1828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pic>
        <p:nvPicPr>
          <p:cNvPr id="86" name="Google Shape;86;p21"/>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sp>
        <p:nvSpPr>
          <p:cNvPr id="87" name="Google Shape;87;p21"/>
          <p:cNvSpPr txBox="1"/>
          <p:nvPr/>
        </p:nvSpPr>
        <p:spPr>
          <a:xfrm>
            <a:off x="2623700" y="986100"/>
            <a:ext cx="3658500" cy="3170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भाषा ज्ञान</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457200" lvl="0" marL="457200" marR="0" rtl="0" algn="l">
              <a:lnSpc>
                <a:spcPct val="100000"/>
              </a:lnSpc>
              <a:spcBef>
                <a:spcPts val="0"/>
              </a:spcBef>
              <a:spcAft>
                <a:spcPts val="0"/>
              </a:spcAft>
              <a:buClr>
                <a:srgbClr val="C00000"/>
              </a:buClr>
              <a:buSzPts val="2000"/>
              <a:buFont typeface="Arial"/>
              <a:buAutoNum type="arabicPeriod"/>
            </a:pPr>
            <a:r>
              <a:rPr b="0" i="0" lang="en" sz="2000" u="none" cap="none" strike="noStrike">
                <a:solidFill>
                  <a:srgbClr val="C00000"/>
                </a:solidFill>
                <a:latin typeface="Arial"/>
                <a:ea typeface="Arial"/>
                <a:cs typeface="Arial"/>
                <a:sym typeface="Arial"/>
              </a:rPr>
              <a:t>विलोम शब्द लिखिए।</a:t>
            </a:r>
            <a:endParaRPr b="0" i="0" sz="2000" u="none" cap="none" strike="noStrike">
              <a:solidFill>
                <a:srgbClr val="C00000"/>
              </a:solidFill>
              <a:latin typeface="Arial"/>
              <a:ea typeface="Arial"/>
              <a:cs typeface="Arial"/>
              <a:sym typeface="Arial"/>
            </a:endParaRPr>
          </a:p>
          <a:p>
            <a:pPr indent="-330200" lvl="0" marL="45720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क)अच्छा  - बुरा</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ख) बड़ा  - छोटा</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ग) स्वर्ग - नर्क </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घ) सुख  - दुख</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ड.) हारना - ज</a:t>
            </a:r>
            <a:r>
              <a:rPr lang="en" sz="2000"/>
              <a:t>ी</a:t>
            </a:r>
            <a:r>
              <a:rPr b="0" i="0" lang="en" sz="2000" u="none" cap="none" strike="noStrike">
                <a:solidFill>
                  <a:srgbClr val="000000"/>
                </a:solidFill>
                <a:latin typeface="Arial"/>
                <a:ea typeface="Arial"/>
                <a:cs typeface="Arial"/>
                <a:sym typeface="Arial"/>
              </a:rPr>
              <a:t>तना</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च)धर्म -  अधर्म</a:t>
            </a:r>
            <a:endParaRPr b="0" i="0" sz="20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22"/>
          <p:cNvSpPr txBox="1"/>
          <p:nvPr/>
        </p:nvSpPr>
        <p:spPr>
          <a:xfrm>
            <a:off x="1903888" y="1060660"/>
            <a:ext cx="5244600" cy="3078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C00000"/>
                </a:solidFill>
                <a:latin typeface="Arial"/>
                <a:ea typeface="Arial"/>
                <a:cs typeface="Arial"/>
                <a:sym typeface="Arial"/>
              </a:rPr>
              <a:t>२. अनेक शब्दों के लिए एक शब्द चुनकर लिखिए।</a:t>
            </a:r>
            <a:endParaRPr b="0" i="0" sz="2000" u="none" cap="none" strike="noStrike">
              <a:solidFill>
                <a:srgbClr val="C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C00000"/>
                </a:solidFill>
                <a:latin typeface="Arial"/>
                <a:ea typeface="Arial"/>
                <a:cs typeface="Arial"/>
                <a:sym typeface="Arial"/>
              </a:rPr>
              <a:t>(धर्मनिष्ठ, दयालु, नास्तिक, आस्तिक, सर्वज्ञ)</a:t>
            </a:r>
            <a:endParaRPr b="0" i="0" sz="2000" u="none" cap="none" strike="noStrike">
              <a:solidFill>
                <a:srgbClr val="C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क)जो सभी पर दया दिखलाता है- दयालु</a:t>
            </a:r>
            <a:br>
              <a:rPr b="0" i="0" lang="en" sz="2000" u="none" cap="none" strike="noStrike">
                <a:solidFill>
                  <a:srgbClr val="000000"/>
                </a:solidFill>
                <a:latin typeface="Arial"/>
                <a:ea typeface="Arial"/>
                <a:cs typeface="Arial"/>
                <a:sym typeface="Arial"/>
              </a:rPr>
            </a:br>
            <a:r>
              <a:rPr b="0" i="0" lang="en" sz="2000" u="none" cap="none" strike="noStrike">
                <a:solidFill>
                  <a:srgbClr val="000000"/>
                </a:solidFill>
                <a:latin typeface="Arial"/>
                <a:ea typeface="Arial"/>
                <a:cs typeface="Arial"/>
                <a:sym typeface="Arial"/>
              </a:rPr>
              <a:t>ख)धर्म के अनुसार चलने वाला – धर्मनिष्ठ</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ग)भगवान पर विश्वास रखने वाला- आस्तिक</a:t>
            </a:r>
            <a:br>
              <a:rPr b="0" i="0" lang="en" sz="2000" u="none" cap="none" strike="noStrike">
                <a:solidFill>
                  <a:srgbClr val="000000"/>
                </a:solidFill>
                <a:latin typeface="Arial"/>
                <a:ea typeface="Arial"/>
                <a:cs typeface="Arial"/>
                <a:sym typeface="Arial"/>
              </a:rPr>
            </a:br>
            <a:r>
              <a:rPr b="0" i="0" lang="en" sz="2000" u="none" cap="none" strike="noStrike">
                <a:solidFill>
                  <a:srgbClr val="000000"/>
                </a:solidFill>
                <a:latin typeface="Arial"/>
                <a:ea typeface="Arial"/>
                <a:cs typeface="Arial"/>
                <a:sym typeface="Arial"/>
              </a:rPr>
              <a:t>घ)भगवान पर विश्वास न रखने वाला - नास्तिक</a:t>
            </a:r>
            <a:br>
              <a:rPr b="0" i="0" lang="en" sz="2000" u="none" cap="none" strike="noStrike">
                <a:solidFill>
                  <a:srgbClr val="000000"/>
                </a:solidFill>
                <a:latin typeface="Arial"/>
                <a:ea typeface="Arial"/>
                <a:cs typeface="Arial"/>
                <a:sym typeface="Arial"/>
              </a:rPr>
            </a:br>
            <a:r>
              <a:rPr b="0" i="0" lang="en" sz="2000" u="none" cap="none" strike="noStrike">
                <a:solidFill>
                  <a:srgbClr val="000000"/>
                </a:solidFill>
                <a:latin typeface="Arial"/>
                <a:ea typeface="Arial"/>
                <a:cs typeface="Arial"/>
                <a:sym typeface="Arial"/>
              </a:rPr>
              <a:t>ङ) सब कुछ जानने वाला - सर्वज्ञ</a:t>
            </a:r>
            <a:br>
              <a:rPr b="0" i="0" lang="en" sz="2000" u="none" cap="none" strike="noStrike">
                <a:solidFill>
                  <a:srgbClr val="000000"/>
                </a:solidFill>
                <a:latin typeface="Arial"/>
                <a:ea typeface="Arial"/>
                <a:cs typeface="Arial"/>
                <a:sym typeface="Arial"/>
              </a:rPr>
            </a:br>
            <a:br>
              <a:rPr b="0" i="0" lang="en" sz="2000" u="none" cap="none" strike="noStrike">
                <a:solidFill>
                  <a:srgbClr val="000000"/>
                </a:solidFill>
                <a:latin typeface="Arial"/>
                <a:ea typeface="Arial"/>
                <a:cs typeface="Arial"/>
                <a:sym typeface="Arial"/>
              </a:rPr>
            </a:br>
            <a:endParaRPr/>
          </a:p>
        </p:txBody>
      </p:sp>
      <p:pic>
        <p:nvPicPr>
          <p:cNvPr id="93" name="Google Shape;93;p22"/>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23"/>
          <p:cNvSpPr txBox="1"/>
          <p:nvPr/>
        </p:nvSpPr>
        <p:spPr>
          <a:xfrm>
            <a:off x="676147" y="1656738"/>
            <a:ext cx="6476700" cy="2247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C00000"/>
                </a:solidFill>
                <a:latin typeface="Arial"/>
                <a:ea typeface="Arial"/>
                <a:cs typeface="Arial"/>
                <a:sym typeface="Arial"/>
              </a:rPr>
              <a:t>३. पढ़िए और समझिए।</a:t>
            </a:r>
            <a:endParaRPr b="0" i="0" sz="2000" u="none" cap="none" strike="noStrike">
              <a:solidFill>
                <a:srgbClr val="C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C00000"/>
                </a:solidFill>
                <a:latin typeface="Arial"/>
                <a:ea typeface="Arial"/>
                <a:cs typeface="Arial"/>
                <a:sym typeface="Arial"/>
              </a:rPr>
              <a:t>रिक्त स्थान भरिए।</a:t>
            </a:r>
            <a:endParaRPr>
              <a:solidFill>
                <a:srgbClr val="C00000"/>
              </a:solidFill>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क)वर्षा हो रही है। यह ………काल का उदाहरण है।</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ख)कल छुट्टी थी। यह….. काल का उदाहरण है।</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ग)मेरे मामा मुंबई से आएँगे। यह …….काल का उदाहरण है।</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घ)बच्चा खाना खा रहा है। यह……. काल का उदाहरण है।</a:t>
            </a:r>
            <a:endParaRPr b="0" i="0" sz="2000" u="none" cap="none" strike="noStrike">
              <a:solidFill>
                <a:srgbClr val="000000"/>
              </a:solidFill>
              <a:latin typeface="Arial"/>
              <a:ea typeface="Arial"/>
              <a:cs typeface="Arial"/>
              <a:sym typeface="Arial"/>
            </a:endParaRPr>
          </a:p>
        </p:txBody>
      </p:sp>
      <p:pic>
        <p:nvPicPr>
          <p:cNvPr id="99" name="Google Shape;99;p23"/>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4"/>
          <p:cNvSpPr txBox="1"/>
          <p:nvPr/>
        </p:nvSpPr>
        <p:spPr>
          <a:xfrm>
            <a:off x="2617578" y="1656738"/>
            <a:ext cx="2520300" cy="1631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C00000"/>
                </a:solidFill>
                <a:latin typeface="Arial"/>
                <a:ea typeface="Arial"/>
                <a:cs typeface="Arial"/>
                <a:sym typeface="Arial"/>
              </a:rPr>
              <a:t>उत्तर </a:t>
            </a:r>
            <a:endParaRPr b="0" i="0" sz="2000" u="none" cap="none" strike="noStrike">
              <a:solidFill>
                <a:srgbClr val="C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(क) वर्तमान काल</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 (ख) भूतकाल</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 (ग) भविष्य काल</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 (घ) वर्तमान काल</a:t>
            </a:r>
            <a:endParaRPr b="0" i="0" sz="2000" u="none" cap="none" strike="noStrike">
              <a:solidFill>
                <a:srgbClr val="000000"/>
              </a:solidFill>
              <a:latin typeface="Arial"/>
              <a:ea typeface="Arial"/>
              <a:cs typeface="Arial"/>
              <a:sym typeface="Arial"/>
            </a:endParaRPr>
          </a:p>
        </p:txBody>
      </p:sp>
      <p:pic>
        <p:nvPicPr>
          <p:cNvPr id="105" name="Google Shape;105;p24"/>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25"/>
          <p:cNvSpPr txBox="1"/>
          <p:nvPr/>
        </p:nvSpPr>
        <p:spPr>
          <a:xfrm>
            <a:off x="2822200" y="1825775"/>
            <a:ext cx="3120900" cy="1139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800" u="none" cap="none" strike="noStrike">
                <a:solidFill>
                  <a:srgbClr val="C00000"/>
                </a:solidFill>
                <a:latin typeface="Arial"/>
                <a:ea typeface="Arial"/>
                <a:cs typeface="Arial"/>
                <a:sym typeface="Arial"/>
              </a:rPr>
              <a:t>गृहकार्य</a:t>
            </a:r>
            <a:endParaRPr>
              <a:solidFill>
                <a:srgbClr val="C00000"/>
              </a:solidFill>
            </a:endParaRPr>
          </a:p>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p:txBody>
      </p:sp>
      <p:pic>
        <p:nvPicPr>
          <p:cNvPr id="111" name="Google Shape;111;p25"/>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sp>
        <p:nvSpPr>
          <p:cNvPr id="112" name="Google Shape;112;p25"/>
          <p:cNvSpPr txBox="1"/>
          <p:nvPr/>
        </p:nvSpPr>
        <p:spPr>
          <a:xfrm flipH="1">
            <a:off x="2161892" y="2393968"/>
            <a:ext cx="8923362" cy="150810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p:txBody>
      </p:sp>
      <p:sp>
        <p:nvSpPr>
          <p:cNvPr id="113" name="Google Shape;113;p25"/>
          <p:cNvSpPr txBox="1"/>
          <p:nvPr/>
        </p:nvSpPr>
        <p:spPr>
          <a:xfrm>
            <a:off x="2418505" y="2656771"/>
            <a:ext cx="5490637"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800" u="none" cap="none" strike="noStrike">
                <a:solidFill>
                  <a:srgbClr val="000000"/>
                </a:solidFill>
                <a:latin typeface="Arial"/>
                <a:ea typeface="Arial"/>
                <a:cs typeface="Arial"/>
                <a:sym typeface="Arial"/>
              </a:rPr>
              <a:t>पाठ का अभ्यास करें।</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