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4167" r:id="rId1"/>
  </p:sldMasterIdLst>
  <p:notesMasterIdLst>
    <p:notesMasterId r:id="rId10"/>
  </p:notesMasterIdLst>
  <p:sldIdLst>
    <p:sldId id="256" r:id="rId2"/>
    <p:sldId id="321" r:id="rId3"/>
    <p:sldId id="328" r:id="rId4"/>
    <p:sldId id="326" r:id="rId5"/>
    <p:sldId id="329" r:id="rId6"/>
    <p:sldId id="327" r:id="rId7"/>
    <p:sldId id="330" r:id="rId8"/>
    <p:sldId id="259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  <a:srgbClr val="BA8CD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07" autoAdjust="0"/>
  </p:normalViewPr>
  <p:slideViewPr>
    <p:cSldViewPr snapToGrid="0">
      <p:cViewPr>
        <p:scale>
          <a:sx n="100" d="100"/>
          <a:sy n="100" d="100"/>
        </p:scale>
        <p:origin x="-1104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251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791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224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81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70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880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9947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581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875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5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263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904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2/28/2022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97524" y="21422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7;p13"/>
          <p:cNvSpPr txBox="1"/>
          <p:nvPr/>
        </p:nvSpPr>
        <p:spPr>
          <a:xfrm>
            <a:off x="1673869" y="970700"/>
            <a:ext cx="7202055" cy="244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SESSION           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1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n-US" alt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  <a:r>
              <a:rPr lang="en-US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	                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NUMBER</a:t>
            </a:r>
            <a:r>
              <a:rPr lang="en-US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 :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NAME</a:t>
            </a:r>
            <a:r>
              <a:rPr lang="en-US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LIVING AND NON LIVING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SUB-TOPIC </a:t>
            </a:r>
            <a:r>
              <a:rPr lang="en-US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GB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	 </a:t>
            </a:r>
            <a:r>
              <a:rPr lang="en-GB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TEXTUAL </a:t>
            </a:r>
            <a:r>
              <a:rPr lang="en-GB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ANSWERS-</a:t>
            </a:r>
          </a:p>
          <a:p>
            <a:pPr lvl="0"/>
            <a:r>
              <a:rPr lang="en-GB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</a:t>
            </a:r>
            <a:r>
              <a:rPr lang="en-GB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ANSWER </a:t>
            </a:r>
            <a:r>
              <a:rPr lang="en-GB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QUESTIONS. </a:t>
            </a:r>
            <a:r>
              <a:rPr lang="en-GB" altLang="en-GB" b="1" dirty="0" smtClean="0"/>
              <a:t>	</a:t>
            </a:r>
            <a:r>
              <a:rPr lang="en-GB" altLang="en-GB" b="1" dirty="0"/>
              <a:t>	</a:t>
            </a:r>
            <a:endParaRPr lang="en-GB" alt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78025" y="36956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400" b="1" i="0" u="none" strike="noStrike" cap="none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LEARNING OBJECTIVE : </a:t>
            </a:r>
            <a:endParaRPr sz="2400" b="1" i="0" u="none" strike="noStrike" cap="none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1181100"/>
            <a:ext cx="8191500" cy="3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400" b="1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enable the learner to: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write and learn long question and answer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</a:pPr>
            <a:endParaRPr lang="en-GB" sz="2400" dirty="0" smtClean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</a:pPr>
            <a:r>
              <a:rPr lang="en-GB" sz="2000" dirty="0" smtClean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</a:pP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83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87575" y="25526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1707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LET’S RECAPITULATE: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Match the statements of Column A with Column B.</a:t>
            </a:r>
            <a:endParaRPr sz="1800" b="1" i="0" u="none" strike="noStrike" cap="none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0575" y="2976561"/>
            <a:ext cx="952500" cy="296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7257"/>
              </p:ext>
            </p:extLst>
          </p:nvPr>
        </p:nvGraphicFramePr>
        <p:xfrm>
          <a:off x="954181" y="951650"/>
          <a:ext cx="732528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800"/>
                <a:gridCol w="36704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</a:t>
                      </a:r>
                      <a:r>
                        <a:rPr lang="en-US" baseline="0" dirty="0" smtClean="0"/>
                        <a:t> thing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r>
                        <a:rPr lang="en-US" baseline="0" dirty="0" smtClean="0"/>
                        <a:t> on plant and other animals for food.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Dolls, computer and mobile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purrs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Its gills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Animals and human being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Lays eggs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</a:t>
                      </a:r>
                      <a:r>
                        <a:rPr lang="en-US" baseline="0" dirty="0" smtClean="0"/>
                        <a:t> you touch a cat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Grows</a:t>
                      </a:r>
                      <a:r>
                        <a:rPr lang="en-US" baseline="0" dirty="0" smtClean="0"/>
                        <a:t> from egg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Fish breathes through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Can’t move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Snake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Sun, The moon and  The stars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63362"/>
              </p:ext>
            </p:extLst>
          </p:nvPr>
        </p:nvGraphicFramePr>
        <p:xfrm>
          <a:off x="882487" y="951650"/>
          <a:ext cx="7468676" cy="327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488"/>
                <a:gridCol w="3798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Column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Column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</a:t>
                      </a:r>
                      <a:r>
                        <a:rPr lang="en-US" baseline="0" dirty="0" smtClean="0"/>
                        <a:t> thing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Depends</a:t>
                      </a:r>
                      <a:r>
                        <a:rPr lang="en-US" baseline="0" dirty="0" smtClean="0"/>
                        <a:t> on plant and other animals for food.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8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Dolls, computer and mobile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 purrs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Its gills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Animals and human being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Lays eggs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</a:t>
                      </a:r>
                      <a:r>
                        <a:rPr lang="en-US" baseline="0" dirty="0" smtClean="0"/>
                        <a:t> you touch a cat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Grows</a:t>
                      </a:r>
                      <a:r>
                        <a:rPr lang="en-US" baseline="0" dirty="0" smtClean="0"/>
                        <a:t> from egg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Fish breathes through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Can’t move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Snake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Sun, The moon and  The stars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295650" y="1619250"/>
            <a:ext cx="2667000" cy="23717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48125" y="2223268"/>
            <a:ext cx="2143125" cy="1396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14650" y="2533650"/>
            <a:ext cx="3324225" cy="719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924300" y="1619250"/>
            <a:ext cx="2038350" cy="1274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14725" y="2152650"/>
            <a:ext cx="2628900" cy="11906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829050" y="2571750"/>
            <a:ext cx="2333625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047999" y="3067050"/>
            <a:ext cx="3095626" cy="9894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93137" y="2358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285050"/>
            <a:ext cx="8688300" cy="5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ANSWERS THESE QUESTIONS.</a:t>
            </a:r>
            <a:endParaRPr sz="24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58803" y="838200"/>
            <a:ext cx="8191500" cy="3531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are man-made things ? Give three examples.</a:t>
            </a:r>
          </a:p>
          <a:p>
            <a:pPr lvl="0">
              <a:lnSpc>
                <a:spcPct val="150000"/>
              </a:lnSpc>
              <a:buSzPts val="1400"/>
            </a:pPr>
            <a:r>
              <a:rPr lang="en-GB" sz="20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 :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Things which are made by humans are called man-made things. Ex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.-car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bridges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oad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lvl="0">
              <a:lnSpc>
                <a:spcPct val="150000"/>
              </a:lnSpc>
              <a:buSzPts val="1400"/>
            </a:pPr>
            <a:endParaRPr lang="en-US" sz="2000" dirty="0" smtClean="0">
              <a:latin typeface="+mn-lt"/>
            </a:endParaRPr>
          </a:p>
          <a:p>
            <a:pPr lvl="0">
              <a:lnSpc>
                <a:spcPct val="150000"/>
              </a:lnSpc>
              <a:buSzPts val="1400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2.  What are natural things? Give three examples.</a:t>
            </a:r>
          </a:p>
          <a:p>
            <a:pPr>
              <a:lnSpc>
                <a:spcPct val="150000"/>
              </a:lnSpc>
              <a:buSzPts val="1400"/>
            </a:pPr>
            <a:r>
              <a:rPr lang="en-US" sz="2000" dirty="0" err="1" smtClean="0">
                <a:solidFill>
                  <a:srgbClr val="FF000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Ans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 :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Things which are given by the nature to us are called natural things.  Example :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Sun,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moon and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Air.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lvl="0">
              <a:lnSpc>
                <a:spcPct val="150000"/>
              </a:lnSpc>
              <a:buSzPts val="1400"/>
            </a:pPr>
            <a:endParaRPr lang="en-US" sz="2000" dirty="0" smtClean="0">
              <a:solidFill>
                <a:srgbClr val="FF0000"/>
              </a:solidFill>
              <a:latin typeface="+mn-lt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50000"/>
              </a:lnSpc>
              <a:buSzPts val="1400"/>
            </a:pPr>
            <a:endParaRPr lang="en-GB" sz="2000" dirty="0">
              <a:solidFill>
                <a:schemeClr val="tx1"/>
              </a:solidFill>
              <a:latin typeface="+mn-lt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</a:pPr>
            <a:r>
              <a:rPr lang="en-GB" sz="2000" dirty="0" smtClean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</a:pP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1152525"/>
            <a:ext cx="678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r>
              <a:rPr lang="en-US" b="1" dirty="0"/>
              <a:t>                         </a:t>
            </a: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33188" y="2263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285050"/>
            <a:ext cx="8688300" cy="5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ANSWERS THESE QUESTIONS.</a:t>
            </a:r>
            <a:endParaRPr sz="24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58803" y="838200"/>
            <a:ext cx="8191500" cy="4133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Why do living things need food ?</a:t>
            </a:r>
          </a:p>
          <a:p>
            <a:pPr lvl="0">
              <a:lnSpc>
                <a:spcPct val="150000"/>
              </a:lnSpc>
              <a:buSzPts val="1400"/>
            </a:pPr>
            <a:r>
              <a:rPr lang="en-GB" sz="20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 :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Living things need food to get energy and to keep our body healthy and fit.</a:t>
            </a:r>
          </a:p>
          <a:p>
            <a:pPr lvl="0">
              <a:lnSpc>
                <a:spcPct val="150000"/>
              </a:lnSpc>
              <a:buSzPts val="1400"/>
            </a:pPr>
            <a:endParaRPr lang="en-US" sz="2000" dirty="0" smtClean="0">
              <a:latin typeface="+mn-lt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Why do you need to breathe? Name two organs that animals use to breathe.</a:t>
            </a:r>
          </a:p>
          <a:p>
            <a:pPr>
              <a:lnSpc>
                <a:spcPct val="150000"/>
              </a:lnSpc>
              <a:buSzPts val="1400"/>
            </a:pPr>
            <a:r>
              <a:rPr lang="en-US" sz="2000" dirty="0" err="1" smtClean="0">
                <a:solidFill>
                  <a:srgbClr val="FF000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Ans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  :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Human beings cannot live without breathing.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They need air to breathe. The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two organs that animals use to breathe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are - lungs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gills. </a:t>
            </a:r>
            <a:endParaRPr lang="en-US" sz="2000" dirty="0" smtClean="0">
              <a:solidFill>
                <a:srgbClr val="FF0000"/>
              </a:solidFill>
              <a:latin typeface="+mn-lt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50000"/>
              </a:lnSpc>
              <a:buSzPts val="1400"/>
            </a:pPr>
            <a:endParaRPr lang="en-GB" sz="2000" dirty="0">
              <a:solidFill>
                <a:srgbClr val="FF0000"/>
              </a:solidFill>
              <a:latin typeface="+mn-lt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</a:pPr>
            <a:r>
              <a:rPr lang="en-GB" sz="2000" dirty="0" smtClean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</a:pP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1181100"/>
            <a:ext cx="678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r>
              <a:rPr lang="en-US" b="1" dirty="0"/>
              <a:t>                         </a:t>
            </a: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58975" y="187369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1801" y="127424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GB" sz="2800" b="1" dirty="0">
                <a:solidFill>
                  <a:srgbClr val="FF0000"/>
                </a:solidFill>
              </a:rPr>
              <a:t>LEARNING OUTCOME 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034" y="967447"/>
            <a:ext cx="8229601" cy="321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400" b="1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learner will be able to:</a:t>
            </a:r>
          </a:p>
          <a:p>
            <a:pPr marL="342900" lvl="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write and learn long question and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answer.</a:t>
            </a:r>
            <a:endParaRPr lang="en-GB" sz="240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lvl="0">
              <a:lnSpc>
                <a:spcPct val="150000"/>
              </a:lnSpc>
              <a:buClr>
                <a:schemeClr val="bg2">
                  <a:lumMod val="50000"/>
                </a:schemeClr>
              </a:buClr>
              <a:buSzPts val="1400"/>
            </a:pPr>
            <a:endParaRPr lang="en-GB" sz="240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82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620000" y="2926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1801" y="127424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GB" sz="4000" b="1" dirty="0" smtClean="0">
                <a:solidFill>
                  <a:srgbClr val="FF0000"/>
                </a:solidFill>
                <a:latin typeface="+mn-lt"/>
              </a:rPr>
              <a:t>Let’s watch a video: </a:t>
            </a:r>
            <a:endParaRPr lang="en-GB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03035" y="753107"/>
            <a:ext cx="8229601" cy="35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0" y="10287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06600" y="2164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3927</TotalTime>
  <Words>326</Words>
  <Application>Microsoft Office PowerPoint</Application>
  <PresentationFormat>On-screen Show (16:9)</PresentationFormat>
  <Paragraphs>110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591</cp:revision>
  <dcterms:created xsi:type="dcterms:W3CDTF">2021-04-07T05:01:00Z</dcterms:created>
  <dcterms:modified xsi:type="dcterms:W3CDTF">2022-02-27T20:05:28Z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