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4167" r:id="rId1"/>
  </p:sldMasterIdLst>
  <p:notesMasterIdLst>
    <p:notesMasterId r:id="rId12"/>
  </p:notesMasterIdLst>
  <p:sldIdLst>
    <p:sldId id="256" r:id="rId2"/>
    <p:sldId id="321" r:id="rId3"/>
    <p:sldId id="289" r:id="rId4"/>
    <p:sldId id="326" r:id="rId5"/>
    <p:sldId id="327" r:id="rId6"/>
    <p:sldId id="331" r:id="rId7"/>
    <p:sldId id="330" r:id="rId8"/>
    <p:sldId id="316" r:id="rId9"/>
    <p:sldId id="328" r:id="rId10"/>
    <p:sldId id="259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30D1D"/>
    <a:srgbClr val="FC95A6"/>
    <a:srgbClr val="996600"/>
    <a:srgbClr val="FF3399"/>
    <a:srgbClr val="E43CD8"/>
    <a:srgbClr val="66FF33"/>
    <a:srgbClr val="BA8CD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07" autoAdjust="0"/>
  </p:normalViewPr>
  <p:slideViewPr>
    <p:cSldViewPr snapToGrid="0">
      <p:cViewPr>
        <p:scale>
          <a:sx n="100" d="100"/>
          <a:sy n="100" d="100"/>
        </p:scale>
        <p:origin x="-1104" y="-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9251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469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7472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95475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3918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6622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021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122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7621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3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712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3923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2/27/2022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7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223550" y="21422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874275" y="98375"/>
            <a:ext cx="3176100" cy="12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57;p13"/>
          <p:cNvSpPr txBox="1"/>
          <p:nvPr/>
        </p:nvSpPr>
        <p:spPr>
          <a:xfrm>
            <a:off x="1511945" y="1333500"/>
            <a:ext cx="7470130" cy="244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SESSION            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	: 4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en-US" alt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IN" sz="2000" b="1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alt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III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SUBJECT </a:t>
            </a:r>
            <a:r>
              <a:rPr lang="en-US" alt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	              </a:t>
            </a:r>
            <a:r>
              <a:rPr lang="en-US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CHAPTER NUMBER</a:t>
            </a:r>
            <a:r>
              <a:rPr lang="en-US" alt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 4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CHAPTER NAME</a:t>
            </a:r>
            <a:r>
              <a:rPr lang="en-US" alt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: LIVING AND NON LIVING</a:t>
            </a: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SUB-TOPIC </a:t>
            </a:r>
            <a:r>
              <a:rPr lang="en-US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GB" altLang="en-GB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	 : NEW WORDS AND WORD MEANINGS 	</a:t>
            </a:r>
            <a:r>
              <a:rPr lang="en-GB" altLang="en-GB" b="1" dirty="0"/>
              <a:t>	</a:t>
            </a:r>
            <a:endParaRPr lang="en-GB" alt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63750" y="283125"/>
            <a:ext cx="1232526" cy="7074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</a:t>
            </a:r>
            <a:r>
              <a:rPr lang="en-GB" sz="4000" b="1" i="0" u="none" strike="noStrike" cap="none" dirty="0" smtClean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EDUCATIONAL GROUP</a:t>
            </a:r>
            <a:endParaRPr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01825" y="285051"/>
            <a:ext cx="1232526" cy="780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2675" y="285050"/>
            <a:ext cx="625195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GB" sz="22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LEARNING </a:t>
            </a:r>
            <a:r>
              <a:rPr lang="en-GB" sz="2200" b="1" i="0" u="none" strike="noStrike" cap="none" dirty="0" smtClean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OBJECTIVE: </a:t>
            </a:r>
            <a:endParaRPr sz="22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5" y="1181100"/>
            <a:ext cx="8191500" cy="31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To enable the learner to: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know new words and their meanings.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</a:pPr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83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06600" y="190500"/>
            <a:ext cx="1232526" cy="7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2675" y="285050"/>
            <a:ext cx="5880475" cy="467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GB" sz="2200" b="1" dirty="0" smtClean="0">
                <a:solidFill>
                  <a:srgbClr val="FF0000"/>
                </a:solidFill>
              </a:rPr>
              <a:t>LET’S RECAPITULATE:</a:t>
            </a:r>
            <a:r>
              <a:rPr lang="en-GB" sz="2200" b="1" i="0" u="none" strike="noStrike" cap="none" dirty="0" smtClean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 </a:t>
            </a:r>
            <a:endParaRPr sz="22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12338" y="683174"/>
            <a:ext cx="8191500" cy="369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See the pictures and say True or False.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               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            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Chairs and Table  move of their own.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  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18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     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 baby plant grows into a tree.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1800" b="1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             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All living things need food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.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1800" b="1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                                 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1800" b="1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                   </a:t>
            </a: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Living things cannot feel.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1800" b="1" i="0" u="none" strike="noStrike" cap="none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1800" b="1" i="0" u="none" strike="noStrike" cap="none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" y="1106242"/>
            <a:ext cx="1076331" cy="6892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410199" y="1322263"/>
            <a:ext cx="742951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3449" y="2140904"/>
            <a:ext cx="742951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771775"/>
            <a:ext cx="1057275" cy="714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4371974" y="3128962"/>
            <a:ext cx="742951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True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1974" y="4004773"/>
            <a:ext cx="742951" cy="2571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578529"/>
            <a:ext cx="1057276" cy="8715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892435"/>
            <a:ext cx="1057275" cy="754115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712187" y="285050"/>
            <a:ext cx="1232526" cy="71109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GB" sz="2200" b="1" dirty="0" smtClean="0">
                <a:solidFill>
                  <a:srgbClr val="FF0000"/>
                </a:solidFill>
                <a:latin typeface="+mn-lt"/>
              </a:rPr>
              <a:t>NEW WORDS AND MEANING</a:t>
            </a:r>
            <a:r>
              <a:rPr lang="en-GB" sz="2200" b="1" i="0" u="none" strike="noStrike" cap="none" dirty="0" smtClean="0">
                <a:solidFill>
                  <a:srgbClr val="FF0000"/>
                </a:solidFill>
                <a:latin typeface="+mn-lt"/>
                <a:sym typeface="Arial" panose="020B0604020202020204"/>
              </a:rPr>
              <a:t> </a:t>
            </a:r>
            <a:endParaRPr sz="2200" b="1" i="0" u="none" strike="noStrike" cap="none" dirty="0">
              <a:solidFill>
                <a:srgbClr val="FF0000"/>
              </a:solidFill>
              <a:latin typeface="+mn-lt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5" y="1133460"/>
            <a:ext cx="8191500" cy="31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 smtClean="0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 smtClean="0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</a:pPr>
            <a:r>
              <a:rPr lang="en-GB" sz="2000" dirty="0" smtClean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</a:pPr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49650"/>
              </p:ext>
            </p:extLst>
          </p:nvPr>
        </p:nvGraphicFramePr>
        <p:xfrm>
          <a:off x="1323975" y="1443355"/>
          <a:ext cx="6638925" cy="2176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850"/>
                <a:gridCol w="1685925"/>
                <a:gridCol w="4248150"/>
              </a:tblGrid>
              <a:tr h="34734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SL.NO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NEW</a:t>
                      </a:r>
                      <a:r>
                        <a:rPr lang="en-US" sz="1600" b="1" baseline="0" dirty="0" smtClean="0"/>
                        <a:t>  WORDS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WORD</a:t>
                      </a:r>
                      <a:r>
                        <a:rPr lang="en-US" sz="1600" b="1" baseline="0" dirty="0" smtClean="0"/>
                        <a:t>  MEANING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584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Wonderful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584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Natural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584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Movement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584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Stranger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584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Stroke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43325" y="1760576"/>
            <a:ext cx="161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beautiful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3325" y="2160686"/>
            <a:ext cx="2771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derived from nature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3325" y="2506505"/>
            <a:ext cx="2495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act of moving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3325" y="2817017"/>
            <a:ext cx="415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 person whom one does not know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90974" y="3217127"/>
            <a:ext cx="329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gently moving hand over </a:t>
            </a:r>
          </a:p>
        </p:txBody>
      </p:sp>
    </p:spTree>
    <p:extLst>
      <p:ext uri="{BB962C8B-B14F-4D97-AF65-F5344CB8AC3E}">
        <p14:creationId xmlns:p14="http://schemas.microsoft.com/office/powerpoint/2010/main" val="295775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27612" y="152400"/>
            <a:ext cx="1232526" cy="7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72675" y="285050"/>
            <a:ext cx="8688300" cy="7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 panose="020B0604020202020204"/>
              <a:buNone/>
            </a:pPr>
            <a:r>
              <a:rPr lang="en-GB" sz="2200" b="1" dirty="0" smtClean="0">
                <a:solidFill>
                  <a:srgbClr val="FF0000"/>
                </a:solidFill>
              </a:rPr>
              <a:t>NEW WORDS AND MEANING</a:t>
            </a:r>
            <a:r>
              <a:rPr lang="en-GB" sz="2200" b="1" i="0" u="none" strike="noStrike" cap="none" dirty="0" smtClean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endParaRPr sz="22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76225" y="1181100"/>
            <a:ext cx="8191500" cy="31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 smtClean="0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 smtClean="0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ts val="1400"/>
            </a:pPr>
            <a:r>
              <a:rPr lang="en-GB" sz="2000" dirty="0" smtClean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90000"/>
            </a:pPr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	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17605"/>
              </p:ext>
            </p:extLst>
          </p:nvPr>
        </p:nvGraphicFramePr>
        <p:xfrm>
          <a:off x="1052512" y="1386230"/>
          <a:ext cx="7615238" cy="2187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4850"/>
                <a:gridCol w="1576388"/>
                <a:gridCol w="5334000"/>
              </a:tblGrid>
              <a:tr h="35849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SL.NO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en-US" sz="16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WORDS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WORD</a:t>
                      </a:r>
                      <a:r>
                        <a:rPr lang="en-US" sz="16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MEANING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584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LUNGS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584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ADULT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584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PURR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584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REPRODUCE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584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BREATHING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62325" y="1727536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pair of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8022" y="2054725"/>
            <a:ext cx="5038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person or an animal that is fully  grown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0425" y="2454835"/>
            <a:ext cx="527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make a continuous low sound that shows   pleasure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2325" y="2812838"/>
            <a:ext cx="392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produce a copy of some thing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5237" y="3212948"/>
            <a:ext cx="2543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take in oxygen</a:t>
            </a: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44700" y="219081"/>
            <a:ext cx="1232526" cy="72354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31801" y="127424"/>
            <a:ext cx="8688300" cy="62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56197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Fill in the blanks.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628">
              <a:lnSpc>
                <a:spcPct val="150000"/>
              </a:lnSpc>
              <a:buAutoNum type="arabicPeriod"/>
            </a:pPr>
            <a:r>
              <a:rPr lang="en-US" sz="1800" dirty="0" smtClean="0"/>
              <a:t>Our Earth is made up of _________ and ________        things.</a:t>
            </a:r>
          </a:p>
          <a:p>
            <a:pPr marL="452628">
              <a:lnSpc>
                <a:spcPct val="150000"/>
              </a:lnSpc>
              <a:buAutoNum type="arabicPeriod"/>
            </a:pPr>
            <a:r>
              <a:rPr lang="en-US" sz="1800" dirty="0" smtClean="0"/>
              <a:t> Plants, Rocks, the sun, the moon and ______        are natural things.</a:t>
            </a:r>
          </a:p>
          <a:p>
            <a:pPr marL="452628">
              <a:lnSpc>
                <a:spcPct val="150000"/>
              </a:lnSpc>
              <a:buAutoNum type="arabicPeriod"/>
            </a:pPr>
            <a:r>
              <a:rPr lang="en-US" sz="1800" dirty="0" smtClean="0"/>
              <a:t>A human baby grows into an _________   .</a:t>
            </a:r>
          </a:p>
          <a:p>
            <a:pPr marL="452628">
              <a:lnSpc>
                <a:spcPct val="150000"/>
              </a:lnSpc>
              <a:buAutoNum type="arabicPeriod"/>
            </a:pPr>
            <a:r>
              <a:rPr lang="en-US" sz="1800" dirty="0" smtClean="0"/>
              <a:t>Living things need food to _________ .</a:t>
            </a:r>
          </a:p>
          <a:p>
            <a:pPr marL="452628">
              <a:lnSpc>
                <a:spcPct val="150000"/>
              </a:lnSpc>
              <a:buAutoNum type="arabicPeriod"/>
            </a:pPr>
            <a:r>
              <a:rPr lang="en-US" sz="1800" dirty="0" smtClean="0"/>
              <a:t>Plants grow towards the    ________ .  </a:t>
            </a:r>
          </a:p>
          <a:p>
            <a:pPr marL="452628">
              <a:lnSpc>
                <a:spcPct val="150000"/>
              </a:lnSpc>
              <a:buAutoNum type="arabicPeriod"/>
            </a:pPr>
            <a:r>
              <a:rPr lang="en-US" sz="1800" dirty="0" smtClean="0"/>
              <a:t>Human beings cannot live without ___________ .</a:t>
            </a:r>
          </a:p>
          <a:p>
            <a:pPr marL="452628">
              <a:lnSpc>
                <a:spcPct val="150000"/>
              </a:lnSpc>
              <a:buAutoNum type="arabicPeriod"/>
            </a:pPr>
            <a:r>
              <a:rPr lang="en-US" sz="1800" dirty="0" smtClean="0"/>
              <a:t>A bird lays  ________ but cats and cows give birth to ________  .</a:t>
            </a:r>
          </a:p>
          <a:p>
            <a:pPr marL="109728" indent="0">
              <a:buNone/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US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6125" y="1247775"/>
            <a:ext cx="1009650" cy="2857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l</a:t>
            </a:r>
            <a:r>
              <a:rPr lang="en-US" sz="1800" dirty="0" smtClean="0">
                <a:solidFill>
                  <a:schemeClr val="tx1"/>
                </a:solidFill>
              </a:rPr>
              <a:t>iving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74075" y="1247776"/>
            <a:ext cx="1143824" cy="2857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non-</a:t>
            </a:r>
            <a:r>
              <a:rPr lang="en-US" sz="1800" dirty="0">
                <a:solidFill>
                  <a:schemeClr val="tx1"/>
                </a:solidFill>
              </a:rPr>
              <a:t>l</a:t>
            </a:r>
            <a:r>
              <a:rPr lang="en-US" sz="1800" dirty="0" smtClean="0">
                <a:solidFill>
                  <a:schemeClr val="tx1"/>
                </a:solidFill>
              </a:rPr>
              <a:t>iving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86082" y="1752593"/>
            <a:ext cx="909843" cy="2476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stars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85327" y="3086102"/>
            <a:ext cx="824941" cy="247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light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80770" y="2638425"/>
            <a:ext cx="1019586" cy="2571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grow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85982" y="2178362"/>
            <a:ext cx="1019586" cy="2686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adult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10268" y="3571877"/>
            <a:ext cx="1185657" cy="247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breathing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90402" y="4019556"/>
            <a:ext cx="962848" cy="247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babies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32777" y="4010027"/>
            <a:ext cx="824941" cy="2476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eggs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654225" y="257176"/>
            <a:ext cx="1232526" cy="6854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31801" y="127424"/>
            <a:ext cx="8688300" cy="62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GB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SUMMARISE</a:t>
            </a:r>
            <a:r>
              <a:rPr lang="en-GB" sz="2800" b="1" dirty="0" smtClean="0">
                <a:solidFill>
                  <a:srgbClr val="FF0000"/>
                </a:solidFill>
              </a:rPr>
              <a:t>: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03034" y="753107"/>
            <a:ext cx="8229601" cy="342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Our earth is made up of living and non-living things.</a:t>
            </a:r>
          </a:p>
          <a:p>
            <a:pPr marL="342900" lvl="0" indent="-342900">
              <a:lnSpc>
                <a:spcPct val="150000"/>
              </a:lnSpc>
              <a:buSzPts val="14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sun, the moon, rocks</a:t>
            </a:r>
            <a:r>
              <a:rPr lang="en-GB" sz="2000" dirty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, the stars </a:t>
            </a:r>
            <a:r>
              <a:rPr lang="en-GB" sz="2000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and plants are given to us by the nature are called natural things.     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i="0" u="none" strike="noStrike" cap="none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Things made by humans are called man-made things.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Living things include humans, animals and plants.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i="0" u="none" strike="noStrike" cap="none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Living things can move, grow, eat, feel, breathe and reproduce.</a:t>
            </a:r>
            <a:endParaRPr sz="2000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928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78025" y="247072"/>
            <a:ext cx="1232526" cy="69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31801" y="316942"/>
            <a:ext cx="8688300" cy="62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GB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ASSIGNMENT </a:t>
            </a:r>
            <a:r>
              <a:rPr lang="en-GB" sz="2800" b="1" dirty="0">
                <a:solidFill>
                  <a:srgbClr val="FF0000"/>
                </a:solidFill>
              </a:rPr>
              <a:t>: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035" y="1405597"/>
            <a:ext cx="8229601" cy="2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Write all the new words in your rough note book.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44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58975" y="243897"/>
            <a:ext cx="1232526" cy="7235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331801" y="127424"/>
            <a:ext cx="8688300" cy="62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200"/>
            </a:pPr>
            <a:r>
              <a:rPr lang="en-GB" sz="2800" b="1" dirty="0">
                <a:solidFill>
                  <a:srgbClr val="FF0000"/>
                </a:solidFill>
              </a:rPr>
              <a:t>LEARNING OUTCOME : </a:t>
            </a:r>
          </a:p>
        </p:txBody>
      </p:sp>
      <p:sp>
        <p:nvSpPr>
          <p:cNvPr id="65" name="Google Shape;65;p14"/>
          <p:cNvSpPr txBox="1"/>
          <p:nvPr/>
        </p:nvSpPr>
        <p:spPr>
          <a:xfrm>
            <a:off x="303034" y="967447"/>
            <a:ext cx="8229601" cy="321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400" b="1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The learner will be able to:</a:t>
            </a:r>
          </a:p>
          <a:p>
            <a:pPr marL="342900" indent="-342900">
              <a:lnSpc>
                <a:spcPct val="150000"/>
              </a:lnSpc>
              <a:buSzPts val="1400"/>
              <a:buFont typeface="Arial" panose="020B0604020202020204" pitchFamily="34" charset="0"/>
              <a:buChar char="•"/>
            </a:pPr>
            <a:r>
              <a:rPr lang="en-GB" sz="240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know </a:t>
            </a:r>
            <a:r>
              <a:rPr lang="en-GB" sz="24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new words and their meanings.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dirty="0" smtClean="0">
              <a:solidFill>
                <a:srgbClr val="00206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lang="en-GB" sz="2000" b="1" dirty="0" smtClean="0"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2000" b="1" dirty="0" smtClean="0"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    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sz="2000" b="1" i="0" u="none" strike="noStrike" cap="none" dirty="0" smtClean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endParaRPr sz="2000" b="1" i="0" u="none" strike="noStrike" cap="none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07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3876</TotalTime>
  <Words>338</Words>
  <Application>Microsoft Office PowerPoint</Application>
  <PresentationFormat>On-screen Show (16:9)</PresentationFormat>
  <Paragraphs>134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Fill in the blanks.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582</cp:revision>
  <dcterms:created xsi:type="dcterms:W3CDTF">2021-04-07T05:01:00Z</dcterms:created>
  <dcterms:modified xsi:type="dcterms:W3CDTF">2022-02-27T18:44:35Z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1033-11.2.0.9926</vt:lpwstr>
  </property>
</Properties>
</file>