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4180" r:id="rId1"/>
  </p:sldMasterIdLst>
  <p:notesMasterIdLst>
    <p:notesMasterId r:id="rId13"/>
  </p:notesMasterIdLst>
  <p:sldIdLst>
    <p:sldId id="256" r:id="rId2"/>
    <p:sldId id="325" r:id="rId3"/>
    <p:sldId id="321" r:id="rId4"/>
    <p:sldId id="317" r:id="rId5"/>
    <p:sldId id="322" r:id="rId6"/>
    <p:sldId id="328" r:id="rId7"/>
    <p:sldId id="330" r:id="rId8"/>
    <p:sldId id="327" r:id="rId9"/>
    <p:sldId id="316" r:id="rId10"/>
    <p:sldId id="324" r:id="rId11"/>
    <p:sldId id="259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  <a:srgbClr val="BA8CD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>
        <p:scale>
          <a:sx n="100" d="100"/>
          <a:sy n="100" d="100"/>
        </p:scale>
        <p:origin x="-1104" y="-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251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776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3052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9819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3179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1597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4490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5493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061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2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1553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8651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2/27/2022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777640"/>
            <a:ext cx="9144000" cy="13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395002" y="168887"/>
            <a:ext cx="1578401" cy="78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874275" y="98375"/>
            <a:ext cx="3176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7;p13"/>
          <p:cNvSpPr txBox="1"/>
          <p:nvPr/>
        </p:nvSpPr>
        <p:spPr>
          <a:xfrm>
            <a:off x="2054871" y="1333502"/>
            <a:ext cx="6031854" cy="244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SESSION            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	  </a:t>
            </a:r>
            <a:r>
              <a:rPr lang="en-US" alt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I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III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	      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: LIVING AND NON LIVING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SUB-TOPIC </a:t>
            </a:r>
            <a:r>
              <a:rPr lang="en-US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GB" alt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: LIVING THINGS BREATHE ,			          LIVING THINGS REPRODUCE 	</a:t>
            </a:r>
            <a:r>
              <a:rPr lang="en-GB" alt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GB" altLang="en-GB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01825" y="355572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>
                <a:solidFill>
                  <a:srgbClr val="FF0000"/>
                </a:solidFill>
                <a:latin typeface="+mn-lt"/>
              </a:rPr>
              <a:t>LEARNING OUTCOME 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036" y="967447"/>
            <a:ext cx="8229601" cy="321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 will be able to:</a:t>
            </a:r>
          </a:p>
          <a:p>
            <a:pPr marL="342900" lvl="0" indent="-3429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</a:t>
            </a: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living things breathe and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reproduce</a:t>
            </a: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	</a:t>
            </a:r>
          </a:p>
          <a:p>
            <a:pPr lvl="0">
              <a:lnSpc>
                <a:spcPct val="150000"/>
              </a:lnSpc>
              <a:buSzPts val="1400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6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78025" y="264076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44450" y="178788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189800"/>
            <a:ext cx="8688300" cy="66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200" b="1" dirty="0" smtClean="0">
                <a:solidFill>
                  <a:srgbClr val="FF0000"/>
                </a:solidFill>
              </a:rPr>
              <a:t>LET’S RECAPITULATE: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000" b="1" dirty="0" smtClean="0">
                <a:solidFill>
                  <a:schemeClr val="tx1"/>
                </a:solidFill>
                <a:latin typeface="+mn-lt"/>
              </a:rPr>
              <a:t>Match the picture with the correct statements given in the box: </a:t>
            </a:r>
            <a:r>
              <a:rPr lang="en-GB" sz="2200" b="1" dirty="0" smtClean="0">
                <a:solidFill>
                  <a:schemeClr val="tx1"/>
                </a:solidFill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200" b="1" i="0" u="none" strike="noStrike" cap="none" dirty="0" smtClean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endParaRPr sz="2200" b="1" i="0" u="none" strike="noStrike" cap="none" dirty="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33852" y="1098600"/>
            <a:ext cx="8191500" cy="3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07" y="1766385"/>
            <a:ext cx="1192467" cy="96904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13" y="3323636"/>
            <a:ext cx="1190530" cy="91383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91" y="3323636"/>
            <a:ext cx="1317707" cy="92116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864512" y="1009650"/>
            <a:ext cx="7526689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>
              <a:buAutoNum type="alphaUcParenBoth"/>
            </a:pPr>
            <a:r>
              <a:rPr lang="en-US" dirty="0" smtClean="0">
                <a:solidFill>
                  <a:schemeClr val="tx1"/>
                </a:solidFill>
              </a:rPr>
              <a:t>I  can walk (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 ) When touched, I move  ( C ) I  can’t live without food  ( D ) I  can grow  (E) I am happy and laughing.  (F) I  can’t move of my own. (G) I can fly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2" y="1766385"/>
            <a:ext cx="1122252" cy="893875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14" y="3323637"/>
            <a:ext cx="1298665" cy="92116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50" y="1803968"/>
            <a:ext cx="1222094" cy="89387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19" name="Rounded Rectangle 18"/>
          <p:cNvSpPr/>
          <p:nvPr/>
        </p:nvSpPr>
        <p:spPr>
          <a:xfrm>
            <a:off x="6680933" y="2811789"/>
            <a:ext cx="2167792" cy="312411"/>
          </a:xfrm>
          <a:prstGeom prst="roundRect">
            <a:avLst>
              <a:gd name="adj" fmla="val 71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 C ) I can’t live without food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32095" y="4382875"/>
            <a:ext cx="2082210" cy="352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(E) I am happy &amp; laughing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13964" y="2844686"/>
            <a:ext cx="1581150" cy="2000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(D) I can grow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0924" y="2811788"/>
            <a:ext cx="1581150" cy="2000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(A) I can walk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20471" y="4387387"/>
            <a:ext cx="1581150" cy="2974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(G) I can fly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47392" y="2783212"/>
            <a:ext cx="2082210" cy="2634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(F) I can’t move of my own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87022" y="4346335"/>
            <a:ext cx="1990103" cy="3384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(B) When touched, I move</a:t>
            </a:r>
            <a:endParaRPr lang="en-US" sz="1100" b="1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34" y="1785176"/>
            <a:ext cx="1240282" cy="93145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18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97075" y="235938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200" b="1" i="0" u="none" strike="noStrike" cap="none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LEARNING OBJECTIVE </a:t>
            </a:r>
            <a:r>
              <a:rPr lang="en-GB" sz="2200" b="1" i="0" u="none" strike="noStrike" cap="none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endParaRPr sz="2200" b="1" i="0" u="none" strike="noStrike" cap="none" dirty="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1181100"/>
            <a:ext cx="8191500" cy="3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 to:</a:t>
            </a:r>
          </a:p>
          <a:p>
            <a:pPr marL="342900" lvl="0" indent="-3429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know how living things breathe </a:t>
            </a: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reproduce.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83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73275" y="159301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4421174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THINGS BREATHE </a:t>
            </a:r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37326" y="753107"/>
            <a:ext cx="4038600" cy="392218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Animals and human beings cannot stay without breathing.</a:t>
            </a:r>
          </a:p>
          <a:p>
            <a:pPr marL="109728" indent="0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They need air to breathe.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Animals have lungs, gills, or air holes to breathe. </a:t>
            </a: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Only living things breathe.</a:t>
            </a:r>
          </a:p>
          <a:p>
            <a:pPr marL="109728" indent="0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Whereas things like teddy bear which are called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non living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not breathe.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20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20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25574" y="1169367"/>
            <a:ext cx="2124001" cy="47022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being breathe through lungs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25574" y="2701600"/>
            <a:ext cx="1914451" cy="4607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breathe through its gills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16049" y="4258884"/>
            <a:ext cx="1914451" cy="41640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Butterfly breathe  through air holes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18" y="335027"/>
            <a:ext cx="1733550" cy="1298539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18" y="1862137"/>
            <a:ext cx="1733550" cy="1300163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18" y="3350155"/>
            <a:ext cx="1733550" cy="1325132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386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92325" y="127424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THINGS REPRODUCE </a:t>
            </a:r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27801" y="753108"/>
            <a:ext cx="4038600" cy="3789462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living things like human and animals reproduce.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bird lays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eggs. Baby birds come out of the eggs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plants grow from seeds.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Human beings and animals like cow and cats give birth to babies.</a:t>
            </a: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Only living things reproduce.</a:t>
            </a:r>
          </a:p>
          <a:p>
            <a:pPr marL="109728" indent="0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Where as non-living things cannot reproduce.</a:t>
            </a:r>
          </a:p>
          <a:p>
            <a:pPr marL="109728" indent="0">
              <a:buNone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US" sz="20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58713" y="4039312"/>
            <a:ext cx="1937919" cy="42433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 with calf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52" y="410196"/>
            <a:ext cx="1778137" cy="1247153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03" y="1887751"/>
            <a:ext cx="1778138" cy="119655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03" y="3295650"/>
            <a:ext cx="1796385" cy="1167993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9" name="Rounded Rectangle 18"/>
          <p:cNvSpPr/>
          <p:nvPr/>
        </p:nvSpPr>
        <p:spPr>
          <a:xfrm>
            <a:off x="7036789" y="2683387"/>
            <a:ext cx="1937919" cy="42339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Plants grow from seeds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32373" y="1193163"/>
            <a:ext cx="1937919" cy="46609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Baby bird comes out of eggs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11350" y="23550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THE FOLLOWING:</a:t>
            </a:r>
          </a:p>
          <a:p>
            <a:pPr lvl="0">
              <a:buSzPts val="2200"/>
            </a:pPr>
            <a:endParaRPr lang="en-GB" sz="2800" b="1" dirty="0">
              <a:solidFill>
                <a:srgbClr val="FF0000"/>
              </a:solidFill>
            </a:endParaRPr>
          </a:p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034" y="753106"/>
            <a:ext cx="8229601" cy="3952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Q.1. How living things are different from non-living things?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Living things are different from non-living things in many ways.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Living things move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They grow.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They need food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They feel  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They breathe and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They reproduce.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38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73275" y="25455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THE FOLLOWING: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31800" y="753107"/>
            <a:ext cx="8229601" cy="362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Why do living things need food?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Living things need energy to grow, move and keep their bodies fit and</a:t>
            </a:r>
          </a:p>
          <a:p>
            <a:pPr lvl="0">
              <a:buSzPts val="1400"/>
            </a:pPr>
            <a:r>
              <a:rPr lang="en-GB" sz="2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healthy</a:t>
            </a:r>
            <a:r>
              <a:rPr lang="en-GB" sz="2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They get energy from food.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Plants make their own food by using air, water and sunlight.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Animals move from place to place in search food and shelter.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endParaRPr lang="en-GB" sz="200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 How do animals reproduce?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 err="1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:- Animals reproduce by giving birth to young ones or by laying eggs from which young ones hatch.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Plants mainly reproduce from seeds. Some plants also reproduce through body parts such as stems, roots and leaves.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1">
              <a:lnSpc>
                <a:spcPct val="150000"/>
              </a:lnSpc>
              <a:buSzPts val="1400"/>
            </a:pPr>
            <a:endParaRPr lang="en-GB" sz="200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24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92300" y="235501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127424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+mn-lt"/>
              </a:rPr>
              <a:t>Let’s Summarise</a:t>
            </a:r>
            <a:endParaRPr lang="en-GB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036" y="967447"/>
            <a:ext cx="8229601" cy="321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Our earth is made up of living and non-living things.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Living things can move on their own but non-living cannot move.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Living things grow but non-living things cannot.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Living things need food but non-living do not 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Living things can feel but non-living things cannot.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Living things cannot live without breathing.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Living things reproduce but non-living things cannot.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endParaRPr lang="en-GB" sz="2000" dirty="0" smtClean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2000" b="1" i="0" u="none" strike="noStrike" cap="none" dirty="0" smtClea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239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54225" y="368851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31801" y="485775"/>
            <a:ext cx="86883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200"/>
            </a:pPr>
            <a:r>
              <a:rPr lang="en-GB" sz="2800" b="1" dirty="0" smtClean="0">
                <a:solidFill>
                  <a:srgbClr val="FF0000"/>
                </a:solidFill>
                <a:latin typeface="+mn-lt"/>
              </a:rPr>
              <a:t>HOME ASSIGNMENT</a:t>
            </a:r>
            <a:r>
              <a:rPr lang="en-GB" sz="2800" b="1" dirty="0" smtClean="0">
                <a:solidFill>
                  <a:srgbClr val="FF0000"/>
                </a:solidFill>
              </a:rPr>
              <a:t>: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31801" y="1076325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v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Draw an animal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that 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breathe through gills/lungs/air holes in your note book.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44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3903</TotalTime>
  <Words>543</Words>
  <Application>Microsoft Office PowerPoint</Application>
  <PresentationFormat>On-screen Show (16:9)</PresentationFormat>
  <Paragraphs>107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593</cp:revision>
  <dcterms:created xsi:type="dcterms:W3CDTF">2021-04-07T05:01:00Z</dcterms:created>
  <dcterms:modified xsi:type="dcterms:W3CDTF">2022-02-27T18:28:48Z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