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4167" r:id="rId1"/>
  </p:sldMasterIdLst>
  <p:notesMasterIdLst>
    <p:notesMasterId r:id="rId10"/>
  </p:notesMasterIdLst>
  <p:sldIdLst>
    <p:sldId id="256" r:id="rId2"/>
    <p:sldId id="375" r:id="rId3"/>
    <p:sldId id="382" r:id="rId4"/>
    <p:sldId id="383" r:id="rId5"/>
    <p:sldId id="381" r:id="rId6"/>
    <p:sldId id="384" r:id="rId7"/>
    <p:sldId id="337" r:id="rId8"/>
    <p:sldId id="259" r:id="rId9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5pPr>
    <a:lvl6pPr marL="22860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6pPr>
    <a:lvl7pPr marL="27432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7pPr>
    <a:lvl8pPr marL="32004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8pPr>
    <a:lvl9pPr marL="36576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CC3300"/>
    <a:srgbClr val="F30D1D"/>
    <a:srgbClr val="FC95A6"/>
    <a:srgbClr val="996600"/>
    <a:srgbClr val="FF3399"/>
    <a:srgbClr val="E43CD8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4" autoAdjust="0"/>
    <p:restoredTop sz="98932" autoAdjust="0"/>
  </p:normalViewPr>
  <p:slideViewPr>
    <p:cSldViewPr snapToGrid="0">
      <p:cViewPr varScale="1">
        <p:scale>
          <a:sx n="108" d="100"/>
          <a:sy n="108" d="100"/>
        </p:scale>
        <p:origin x="562" y="69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21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Google Shape;3;n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custGeom>
            <a:avLst/>
            <a:gdLst>
              <a:gd name="T0" fmla="*/ 0 w 120000"/>
              <a:gd name="T1" fmla="*/ 0 h 120000"/>
              <a:gd name="T2" fmla="*/ 2147483647 w 120000"/>
              <a:gd name="T3" fmla="*/ 0 h 120000"/>
              <a:gd name="T4" fmla="*/ 2147483647 w 120000"/>
              <a:gd name="T5" fmla="*/ 2147483647 h 120000"/>
              <a:gd name="T6" fmla="*/ 0 w 120000"/>
              <a:gd name="T7" fmla="*/ 2147483647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Google Shape;4;n"/>
          <p:cNvSpPr txBox="1"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>
              <a:sym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8632368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L="457200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charset="0"/>
      </a:defRPr>
    </a:lvl1pPr>
    <a:lvl2pPr marL="914400" lvl="1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charset="0"/>
      </a:defRPr>
    </a:lvl2pPr>
    <a:lvl3pPr marL="1371600" lvl="2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charset="0"/>
      </a:defRPr>
    </a:lvl3pPr>
    <a:lvl4pPr marL="1828800" lvl="3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charset="0"/>
      </a:defRPr>
    </a:lvl4pPr>
    <a:lvl5pPr marL="2286000" lvl="4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charset="0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Google Shape;51;p1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3555" name="Google Shape;52;p1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4579" name="Google Shape;61;p2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4579" name="Google Shape;61;p2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4579" name="Google Shape;61;p2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4579" name="Google Shape;61;p2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8675" name="Google Shape;61;p2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8675" name="Google Shape;61;p2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Google Shape;74;p4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30723" name="Google Shape;75;p4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CB2523-4984-4181-A731-F499DE54D512}" type="datetimeFigureOut">
              <a:rPr lang="en-US" altLang="en-US"/>
              <a:pPr>
                <a:defRPr/>
              </a:pPr>
              <a:t>1/4/2023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60A76C-4AF3-4EEF-BB15-269D1D5A7C2D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136676912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DA4667-5B06-4A5A-8B66-79934B5C95F0}" type="datetimeFigureOut">
              <a:rPr lang="en-US" altLang="en-US"/>
              <a:pPr>
                <a:defRPr/>
              </a:pPr>
              <a:t>1/4/2023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FB478-A471-4D6F-96C9-FD914E2533BB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832873600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2"/>
            <a:ext cx="2057400" cy="3290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2"/>
            <a:ext cx="601980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6407C6-FBB5-42CC-B485-F1ADB14EF2C2}" type="datetimeFigureOut">
              <a:rPr lang="en-US" altLang="en-US"/>
              <a:pPr>
                <a:defRPr/>
              </a:pPr>
              <a:t>1/4/2023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E186CE-EADB-463B-BB1F-064446FD7391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649317525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 anchor="t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" name="Google Shape;16;p3"/>
          <p:cNvSpPr txBox="1">
            <a:spLocks noGrp="1"/>
          </p:cNvSpPr>
          <p:nvPr>
            <p:ph type="sldNum" idx="10"/>
          </p:nvPr>
        </p:nvSpPr>
        <p:spPr>
          <a:xfrm>
            <a:off x="8472488" y="4662488"/>
            <a:ext cx="549275" cy="393700"/>
          </a:xfrm>
        </p:spPr>
        <p:txBody>
          <a:bodyPr lIns="91425" tIns="91425" rIns="91425" bIns="91425"/>
          <a:lstStyle>
            <a:lvl1pPr>
              <a:buSzPts val="1000"/>
              <a:defRPr sz="1000">
                <a:solidFill>
                  <a:srgbClr val="1F497D"/>
                </a:solidFill>
              </a:defRPr>
            </a:lvl1pPr>
          </a:lstStyle>
          <a:p>
            <a:pPr>
              <a:defRPr/>
            </a:pPr>
            <a:fld id="{0EF08A74-54A1-490F-99A2-E9FF019826ED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519745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AA94F8-92CA-461F-8BFB-EEC528C37DCF}" type="datetimeFigureOut">
              <a:rPr lang="en-US" altLang="en-US"/>
              <a:pPr>
                <a:defRPr/>
              </a:pPr>
              <a:t>1/4/2023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95A67E-6044-40BC-9E3E-9BE8F1F99999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323560546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26553B-72F6-4710-9153-1409D3D8CEA2}" type="datetimeFigureOut">
              <a:rPr lang="en-US" altLang="en-US"/>
              <a:pPr>
                <a:defRPr/>
              </a:pPr>
              <a:t>1/4/2023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D215BE-C6DF-499C-855A-3527FDF47475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132922806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5956BE-D0ED-45A0-96D0-44335BCB1F7D}" type="datetimeFigureOut">
              <a:rPr lang="en-US" altLang="en-US"/>
              <a:pPr>
                <a:defRPr/>
              </a:pPr>
              <a:t>1/4/2023</a:t>
            </a:fld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5D15C6-C8C8-4C44-AB74-EE462521F009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769468762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78EE87-C656-42D6-86DB-4A5664FE1674}" type="datetimeFigureOut">
              <a:rPr lang="en-US" altLang="en-US"/>
              <a:pPr>
                <a:defRPr/>
              </a:pPr>
              <a:t>1/4/2023</a:t>
            </a:fld>
            <a:endParaRPr lang="en-US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902140-A7F2-4305-B682-4644FB4C81AD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86416103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061593-33CC-40F0-835C-2E149D5A5DED}" type="datetimeFigureOut">
              <a:rPr lang="en-US" altLang="en-US"/>
              <a:pPr>
                <a:defRPr/>
              </a:pPr>
              <a:t>1/4/2023</a:t>
            </a:fld>
            <a:endParaRPr lang="en-US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0CFCDA-263C-4D3A-8EAC-145726B62653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57316008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56DF53-482E-4AED-AE59-91F87E5C9177}" type="datetimeFigureOut">
              <a:rPr lang="en-US" altLang="en-US"/>
              <a:pPr>
                <a:defRPr/>
              </a:pPr>
              <a:t>1/4/2023</a:t>
            </a:fld>
            <a:endParaRPr lang="en-US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2E63F-CAC3-4987-A585-A4D9738AA9D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344181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1A5E2-118A-40B6-8013-4A7D4AB208EC}" type="datetimeFigureOut">
              <a:rPr lang="en-US" altLang="en-US"/>
              <a:pPr>
                <a:defRPr/>
              </a:pPr>
              <a:t>1/4/2023</a:t>
            </a:fld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CCE952-66C8-4BDB-89B5-7E8121775C9F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457060115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4D4E69-F11D-43DA-B248-D25F8BE63B14}" type="datetimeFigureOut">
              <a:rPr lang="en-US" altLang="en-US"/>
              <a:pPr>
                <a:defRPr/>
              </a:pPr>
              <a:t>1/4/2023</a:t>
            </a:fld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724AE-E4A4-46AD-8326-689DB84AA589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87178422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457200" y="4767263"/>
            <a:ext cx="2133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buClr>
                <a:srgbClr val="000000"/>
              </a:buClr>
              <a:buFont typeface="Arial" charset="0"/>
              <a:buNone/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B70C8813-6A3B-4E43-9ABC-31C60D498A42}" type="datetimeFigureOut">
              <a:rPr lang="en-US" altLang="en-US"/>
              <a:pPr>
                <a:defRPr/>
              </a:pPr>
              <a:t>1/4/2023</a:t>
            </a:fld>
            <a:endParaRPr lang="en-US" altLang="en-US" dirty="0">
              <a:solidFill>
                <a:srgbClr val="1D4577"/>
              </a:solidFill>
            </a:endParaRPr>
          </a:p>
        </p:txBody>
      </p:sp>
      <p:sp>
        <p:nvSpPr>
          <p:cNvPr id="1029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4767263"/>
            <a:ext cx="2895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buClr>
                <a:srgbClr val="000000"/>
              </a:buClr>
              <a:buFont typeface="Arial" charset="0"/>
              <a:buNone/>
              <a:defRPr sz="1200">
                <a:solidFill>
                  <a:srgbClr val="1D4577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30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4767263"/>
            <a:ext cx="2133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Font typeface="Arial" charset="0"/>
              <a:buNone/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02A1D2D4-DF0D-4E5D-9E0A-082BAE7D41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  <p:sldLayoutId id="2147484391" r:id="rId8"/>
    <p:sldLayoutId id="2147484392" r:id="rId9"/>
    <p:sldLayoutId id="2147484393" r:id="rId10"/>
    <p:sldLayoutId id="2147484394" r:id="rId11"/>
    <p:sldLayoutId id="2147484395" r:id="rId12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Google Shape;54;p13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778250"/>
            <a:ext cx="9144000" cy="1365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39" name="Google Shape;55;p13"/>
          <p:cNvPicPr preferRelativeResize="0"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2176" y="214248"/>
            <a:ext cx="157956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0" name="Google Shape;57;p13"/>
          <p:cNvSpPr txBox="1">
            <a:spLocks noChangeArrowheads="1"/>
          </p:cNvSpPr>
          <p:nvPr/>
        </p:nvSpPr>
        <p:spPr bwMode="auto">
          <a:xfrm>
            <a:off x="5873750" y="98425"/>
            <a:ext cx="3176588" cy="126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endParaRPr lang="en-US" altLang="en-US" sz="14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4341" name="Google Shape;57;p13"/>
          <p:cNvSpPr txBox="1">
            <a:spLocks noChangeArrowheads="1"/>
          </p:cNvSpPr>
          <p:nvPr/>
        </p:nvSpPr>
        <p:spPr bwMode="auto">
          <a:xfrm>
            <a:off x="2054225" y="1333500"/>
            <a:ext cx="6358256" cy="2444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r>
              <a:rPr lang="en-US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SESSION             	  	   :  5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r>
              <a:rPr lang="en-IN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CLASS</a:t>
            </a:r>
            <a:r>
              <a:rPr lang="en-US" altLang="en-IN" sz="2000" b="1" dirty="0">
                <a:solidFill>
                  <a:srgbClr val="000000"/>
                </a:solidFill>
                <a:cs typeface="Calibri" panose="020F0502020204030204" pitchFamily="34" charset="0"/>
              </a:rPr>
              <a:t>                 </a:t>
            </a:r>
            <a:r>
              <a:rPr lang="en-IN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 </a:t>
            </a:r>
            <a:r>
              <a:rPr lang="en-US" altLang="en-IN" sz="2000" b="1" dirty="0">
                <a:solidFill>
                  <a:srgbClr val="000000"/>
                </a:solidFill>
                <a:cs typeface="Calibri" panose="020F0502020204030204" pitchFamily="34" charset="0"/>
              </a:rPr>
              <a:t>	   	   </a:t>
            </a:r>
            <a:r>
              <a:rPr lang="en-IN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:  3</a:t>
            </a:r>
            <a:endParaRPr lang="en-GB" altLang="en-US" sz="2000" b="1" dirty="0">
              <a:solidFill>
                <a:srgbClr val="000000"/>
              </a:solidFill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r>
              <a:rPr lang="en-GB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SUBJECT </a:t>
            </a:r>
            <a:r>
              <a:rPr lang="en-US" altLang="en-GB" sz="2000" b="1" dirty="0">
                <a:solidFill>
                  <a:srgbClr val="000000"/>
                </a:solidFill>
                <a:cs typeface="Calibri" panose="020F0502020204030204" pitchFamily="34" charset="0"/>
              </a:rPr>
              <a:t>	                   :</a:t>
            </a:r>
            <a:r>
              <a:rPr lang="en-GB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  </a:t>
            </a:r>
            <a:r>
              <a:rPr lang="en-US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SCIENCE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r>
              <a:rPr lang="en-GB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CHAPTER NUMBER</a:t>
            </a:r>
            <a:r>
              <a:rPr lang="en-US" altLang="en-GB" sz="2000" b="1" dirty="0">
                <a:solidFill>
                  <a:srgbClr val="000000"/>
                </a:solidFill>
                <a:cs typeface="Calibri" panose="020F0502020204030204" pitchFamily="34" charset="0"/>
              </a:rPr>
              <a:t>                :</a:t>
            </a:r>
            <a:r>
              <a:rPr lang="en-GB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 </a:t>
            </a:r>
            <a:r>
              <a:rPr lang="en-US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 13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r>
              <a:rPr lang="en-GB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CHAPTER NAME</a:t>
            </a:r>
            <a:r>
              <a:rPr lang="en-US" altLang="en-GB" sz="2000" b="1" dirty="0">
                <a:solidFill>
                  <a:srgbClr val="000000"/>
                </a:solidFill>
                <a:cs typeface="Calibri" panose="020F0502020204030204" pitchFamily="34" charset="0"/>
              </a:rPr>
              <a:t>       </a:t>
            </a:r>
            <a:r>
              <a:rPr lang="en-GB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              :  WATER AND WEATHER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r>
              <a:rPr lang="en-GB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SUB-TOPIC </a:t>
            </a:r>
            <a:r>
              <a:rPr lang="en-US" altLang="en-GB" sz="2000" b="1" dirty="0">
                <a:solidFill>
                  <a:srgbClr val="000000"/>
                </a:solidFill>
                <a:cs typeface="Calibri" panose="020F0502020204030204" pitchFamily="34" charset="0"/>
              </a:rPr>
              <a:t>                </a:t>
            </a:r>
            <a:r>
              <a:rPr lang="en-GB" altLang="en-GB" sz="2000" b="1" dirty="0">
                <a:solidFill>
                  <a:srgbClr val="000000"/>
                </a:solidFill>
                <a:cs typeface="Calibri" panose="020F0502020204030204" pitchFamily="34" charset="0"/>
              </a:rPr>
              <a:t>              :  LONG Q/A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687" y="285750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" name="Google Shape;64;p14"/>
          <p:cNvSpPr txBox="1"/>
          <p:nvPr/>
        </p:nvSpPr>
        <p:spPr>
          <a:xfrm>
            <a:off x="273050" y="285750"/>
            <a:ext cx="7244637" cy="516683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 panose="020B0604020202020204"/>
              <a:buNone/>
              <a:defRPr/>
            </a:pPr>
            <a:r>
              <a:rPr lang="en-GB" sz="2400" b="1" kern="0" dirty="0">
                <a:solidFill>
                  <a:srgbClr val="FF0000"/>
                </a:solidFill>
                <a:latin typeface="Calibri" panose="020F0502020204030204" pitchFamily="34" charset="0"/>
                <a:ea typeface="Arial" panose="020B0604020202020204"/>
                <a:cs typeface="Calibri" panose="020F0502020204030204" pitchFamily="34" charset="0"/>
                <a:sym typeface="Arial" panose="020B0604020202020204"/>
              </a:rPr>
              <a:t>LET’S RECAPITULATE</a:t>
            </a:r>
            <a:endParaRPr sz="2400" b="1" kern="0" dirty="0">
              <a:solidFill>
                <a:srgbClr val="FF0000"/>
              </a:solidFill>
              <a:latin typeface="Calibri" panose="020F0502020204030204" pitchFamily="34" charset="0"/>
              <a:ea typeface="Arial" panose="020B0604020202020204"/>
              <a:cs typeface="Calibri" panose="020F0502020204030204" pitchFamily="34" charset="0"/>
              <a:sym typeface="Arial" panose="020B060402020202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5273" y="898525"/>
            <a:ext cx="8649478" cy="4112014"/>
          </a:xfrm>
        </p:spPr>
        <p:txBody>
          <a:bodyPr/>
          <a:lstStyle/>
          <a:p>
            <a:pPr marL="0" indent="0">
              <a:buNone/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1.    Assertion (A): The water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vapour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comes out from the hot water.</a:t>
            </a:r>
          </a:p>
          <a:p>
            <a:pPr marL="0" indent="0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Reason     (R):  When water is heated it changes its form.</a:t>
            </a:r>
          </a:p>
          <a:p>
            <a:pPr marL="457200" indent="-457200">
              <a:buAutoNum type="alphaLcPeriod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Both A and R are true and R is the correct explanation of A.</a:t>
            </a:r>
          </a:p>
          <a:p>
            <a:pPr marL="457200" indent="-457200">
              <a:buAutoNum type="alphaLcPeriod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A is true but R is not true</a:t>
            </a:r>
          </a:p>
          <a:p>
            <a:pPr marL="457200" indent="-457200">
              <a:buAutoNum type="alphaLcPeriod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Both A and R are true and R is the false explanation of A.</a:t>
            </a:r>
          </a:p>
          <a:p>
            <a:pPr marL="457200" indent="-457200">
              <a:buAutoNum type="alphaLcPeriod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R is true but A is not true.</a:t>
            </a:r>
          </a:p>
          <a:p>
            <a:pPr marL="0" indent="0">
              <a:buNone/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</a:t>
            </a:r>
          </a:p>
          <a:p>
            <a:pPr marL="0" indent="0">
              <a:buNone/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026" name="Picture 2" descr="C:\Users\user\Desktop\images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9999" y="2009350"/>
            <a:ext cx="547688" cy="3252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24358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687" y="285750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" name="Google Shape;64;p14"/>
          <p:cNvSpPr txBox="1"/>
          <p:nvPr/>
        </p:nvSpPr>
        <p:spPr>
          <a:xfrm>
            <a:off x="273050" y="285750"/>
            <a:ext cx="7244637" cy="516683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 panose="020B0604020202020204"/>
              <a:buNone/>
              <a:defRPr/>
            </a:pPr>
            <a:r>
              <a:rPr lang="en-GB" sz="2400" b="1" kern="0" dirty="0">
                <a:solidFill>
                  <a:srgbClr val="FF0000"/>
                </a:solidFill>
                <a:latin typeface="Calibri" panose="020F0502020204030204" pitchFamily="34" charset="0"/>
                <a:ea typeface="Arial" panose="020B0604020202020204"/>
                <a:cs typeface="Calibri" panose="020F0502020204030204" pitchFamily="34" charset="0"/>
                <a:sym typeface="Arial" panose="020B0604020202020204"/>
              </a:rPr>
              <a:t>LET’S RECAPITULATE</a:t>
            </a:r>
            <a:endParaRPr sz="2400" b="1" kern="0" dirty="0">
              <a:solidFill>
                <a:srgbClr val="FF0000"/>
              </a:solidFill>
              <a:latin typeface="Calibri" panose="020F0502020204030204" pitchFamily="34" charset="0"/>
              <a:ea typeface="Arial" panose="020B0604020202020204"/>
              <a:cs typeface="Calibri" panose="020F0502020204030204" pitchFamily="34" charset="0"/>
              <a:sym typeface="Arial" panose="020B060402020202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2007" y="786104"/>
            <a:ext cx="8262866" cy="3793847"/>
          </a:xfrm>
        </p:spPr>
        <p:txBody>
          <a:bodyPr/>
          <a:lstStyle/>
          <a:p>
            <a:pPr marL="457200" indent="-457200">
              <a:buAutoNum type="arabicPeriod" startAt="2"/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AutoNum type="arabicPeriod" startAt="2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Assertion (A): Storms can uproot trees and blow off the roofs of houses. </a:t>
            </a:r>
          </a:p>
          <a:p>
            <a:pPr marL="0" indent="0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Reason     (R) : Strong winds cause storms.</a:t>
            </a:r>
          </a:p>
          <a:p>
            <a:pPr marL="457200" indent="-457200">
              <a:buAutoNum type="alphaLcPeriod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A is false  and R is true</a:t>
            </a:r>
          </a:p>
          <a:p>
            <a:pPr marL="457200" indent="-457200">
              <a:buAutoNum type="alphaLcPeriod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A is true and R is false and A is the correct reason of R.</a:t>
            </a:r>
          </a:p>
          <a:p>
            <a:pPr marL="457200" indent="-457200">
              <a:buAutoNum type="alphaLcPeriod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A is true and R is false and A is not correct reason of R.</a:t>
            </a:r>
          </a:p>
          <a:p>
            <a:pPr marL="457200" indent="-457200">
              <a:buAutoNum type="alphaLcPeriod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A is true and R is true.</a:t>
            </a:r>
          </a:p>
          <a:p>
            <a:pPr marL="0" indent="0">
              <a:buNone/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</a:t>
            </a:r>
          </a:p>
          <a:p>
            <a:pPr marL="0" indent="0">
              <a:buNone/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Picture 2" descr="C:\Users\user\Desktop\images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680" y="3032739"/>
            <a:ext cx="547688" cy="3252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9812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687" y="285750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" name="Google Shape;64;p14"/>
          <p:cNvSpPr txBox="1"/>
          <p:nvPr/>
        </p:nvSpPr>
        <p:spPr>
          <a:xfrm>
            <a:off x="273050" y="285750"/>
            <a:ext cx="7244637" cy="516683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 panose="020B0604020202020204"/>
              <a:buNone/>
              <a:defRPr/>
            </a:pPr>
            <a:r>
              <a:rPr lang="en-GB" sz="2400" b="1" kern="0" dirty="0">
                <a:solidFill>
                  <a:srgbClr val="FF0000"/>
                </a:solidFill>
                <a:latin typeface="Calibri" panose="020F0502020204030204" pitchFamily="34" charset="0"/>
                <a:ea typeface="Arial" panose="020B0604020202020204"/>
                <a:cs typeface="Calibri" panose="020F0502020204030204" pitchFamily="34" charset="0"/>
                <a:sym typeface="Arial" panose="020B0604020202020204"/>
              </a:rPr>
              <a:t>LET’S RECAPITULATE</a:t>
            </a:r>
            <a:endParaRPr sz="2400" b="1" kern="0" dirty="0">
              <a:solidFill>
                <a:srgbClr val="FF0000"/>
              </a:solidFill>
              <a:latin typeface="Calibri" panose="020F0502020204030204" pitchFamily="34" charset="0"/>
              <a:ea typeface="Arial" panose="020B0604020202020204"/>
              <a:cs typeface="Calibri" panose="020F0502020204030204" pitchFamily="34" charset="0"/>
              <a:sym typeface="Arial" panose="020B060402020202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5273" y="718457"/>
            <a:ext cx="7312414" cy="4357396"/>
          </a:xfrm>
        </p:spPr>
        <p:txBody>
          <a:bodyPr/>
          <a:lstStyle/>
          <a:p>
            <a:pPr marL="457200" indent="-457200">
              <a:buAutoNum type="arabicPeriod" startAt="3"/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AutoNum type="arabicPeriod" startAt="3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Assertion (A) : Floods damage crops, buildings and roads</a:t>
            </a:r>
          </a:p>
          <a:p>
            <a:pPr marL="0" indent="0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Reason   (  R ) : Too much of rain causes floods.</a:t>
            </a:r>
          </a:p>
          <a:p>
            <a:pPr marL="457200" indent="-457200">
              <a:buAutoNum type="alphaLcPeriod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A is false  but R is true.</a:t>
            </a:r>
          </a:p>
          <a:p>
            <a:pPr marL="457200" indent="-457200">
              <a:buAutoNum type="alphaLcPeriod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Both A and R are true and R is the correct explanation of A.</a:t>
            </a:r>
          </a:p>
          <a:p>
            <a:pPr marL="457200" indent="-457200">
              <a:buAutoNum type="alphaLcPeriod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Both A and R are false</a:t>
            </a:r>
          </a:p>
          <a:p>
            <a:pPr marL="457200" indent="-457200">
              <a:buAutoNum type="alphaLcPeriod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A is true but R is false</a:t>
            </a:r>
          </a:p>
          <a:p>
            <a:pPr marL="457200" indent="-457200">
              <a:buAutoNum type="alphaLcPeriod"/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</a:t>
            </a:r>
          </a:p>
          <a:p>
            <a:pPr marL="0" indent="0">
              <a:buNone/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Picture 2" descr="C:\Users\user\Desktop\images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9999" y="2144522"/>
            <a:ext cx="547688" cy="3252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3655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687" y="285750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" name="Google Shape;64;p14"/>
          <p:cNvSpPr txBox="1"/>
          <p:nvPr/>
        </p:nvSpPr>
        <p:spPr>
          <a:xfrm>
            <a:off x="273050" y="285750"/>
            <a:ext cx="7244637" cy="516683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 panose="020B0604020202020204"/>
              <a:buNone/>
              <a:defRPr/>
            </a:pPr>
            <a:r>
              <a:rPr lang="en-GB" sz="2400" b="1" kern="0" dirty="0">
                <a:solidFill>
                  <a:srgbClr val="FF0000"/>
                </a:solidFill>
                <a:latin typeface="Calibri" panose="020F0502020204030204" pitchFamily="34" charset="0"/>
                <a:ea typeface="Arial" panose="020B0604020202020204"/>
                <a:cs typeface="Calibri" panose="020F0502020204030204" pitchFamily="34" charset="0"/>
                <a:sym typeface="Arial" panose="020B0604020202020204"/>
              </a:rPr>
              <a:t>LONG QUESTION AND ANSWER</a:t>
            </a:r>
            <a:endParaRPr sz="2400" b="1" kern="0" dirty="0">
              <a:solidFill>
                <a:srgbClr val="FF0000"/>
              </a:solidFill>
              <a:latin typeface="Calibri" panose="020F0502020204030204" pitchFamily="34" charset="0"/>
              <a:ea typeface="Arial" panose="020B0604020202020204"/>
              <a:cs typeface="Calibri" panose="020F0502020204030204" pitchFamily="34" charset="0"/>
              <a:sym typeface="Arial" panose="020B060402020202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5272" y="802433"/>
            <a:ext cx="8453535" cy="4208106"/>
          </a:xfrm>
        </p:spPr>
        <p:txBody>
          <a:bodyPr/>
          <a:lstStyle/>
          <a:p>
            <a:pPr marL="0" indent="0">
              <a:buNone/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2000" dirty="0"/>
              <a:t>1. Which are the three forms of water? </a:t>
            </a:r>
          </a:p>
          <a:p>
            <a:pPr marL="0" indent="0">
              <a:buNone/>
            </a:pPr>
            <a:r>
              <a:rPr lang="en-US" sz="20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Ans</a:t>
            </a:r>
            <a:r>
              <a:rPr lang="en-US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The three forms of water are ice, water and water </a:t>
            </a:r>
            <a:r>
              <a:rPr lang="en-US" sz="20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vapour</a:t>
            </a:r>
            <a:r>
              <a:rPr lang="en-US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 </a:t>
            </a:r>
          </a:p>
          <a:p>
            <a:pPr marL="0" indent="0">
              <a:buNone/>
            </a:pPr>
            <a:endParaRPr lang="en-US" sz="20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2000" dirty="0"/>
              <a:t>2. How do floods affect our life ?</a:t>
            </a:r>
          </a:p>
          <a:p>
            <a:pPr marL="0" indent="0">
              <a:buNone/>
            </a:pPr>
            <a:r>
              <a:rPr lang="en-US" sz="2000" dirty="0" err="1">
                <a:solidFill>
                  <a:srgbClr val="FF0000"/>
                </a:solidFill>
              </a:rPr>
              <a:t>Ans</a:t>
            </a:r>
            <a:r>
              <a:rPr lang="en-US" sz="2000" dirty="0">
                <a:solidFill>
                  <a:srgbClr val="FF0000"/>
                </a:solidFill>
              </a:rPr>
              <a:t>: Floods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dirty="0">
                <a:solidFill>
                  <a:srgbClr val="FF0000"/>
                </a:solidFill>
              </a:rPr>
              <a:t> causes damage to crops, buildings and roads and even harm living things</a:t>
            </a:r>
            <a:r>
              <a:rPr lang="en-US" sz="2000" dirty="0"/>
              <a:t>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3. Does weather affect what we eat ?  Give an example.</a:t>
            </a:r>
          </a:p>
          <a:p>
            <a:pPr marL="0" indent="0">
              <a:buNone/>
            </a:pPr>
            <a:r>
              <a:rPr lang="en-US" sz="20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Ans</a:t>
            </a:r>
            <a:r>
              <a:rPr lang="en-US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Yes,</a:t>
            </a:r>
            <a:r>
              <a:rPr lang="en-US" sz="2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places where it rains a lot, people grow and eat rice because a crop of rice needs a lot of water.</a:t>
            </a:r>
            <a:endParaRPr lang="en-US" sz="20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20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8858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324" y="121783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Google Shape;64;p14"/>
          <p:cNvSpPr txBox="1">
            <a:spLocks noChangeArrowheads="1"/>
          </p:cNvSpPr>
          <p:nvPr/>
        </p:nvSpPr>
        <p:spPr bwMode="auto">
          <a:xfrm>
            <a:off x="331788" y="242596"/>
            <a:ext cx="8688387" cy="5098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SzPts val="2200"/>
              <a:buFont typeface="Arial" charset="0"/>
              <a:buNone/>
            </a:pPr>
            <a:r>
              <a:rPr lang="en-GB" altLang="en-US" sz="2400" b="1" dirty="0">
                <a:solidFill>
                  <a:srgbClr val="FF0000"/>
                </a:solidFill>
                <a:cs typeface="Calibri" panose="020F0502020204030204" pitchFamily="34" charset="0"/>
              </a:rPr>
              <a:t>EXTRA QUESTIONS</a:t>
            </a:r>
          </a:p>
        </p:txBody>
      </p:sp>
      <p:sp>
        <p:nvSpPr>
          <p:cNvPr id="65" name="Google Shape;65;p14"/>
          <p:cNvSpPr txBox="1"/>
          <p:nvPr/>
        </p:nvSpPr>
        <p:spPr>
          <a:xfrm>
            <a:off x="387447" y="831615"/>
            <a:ext cx="8229600" cy="3679857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defRPr/>
            </a:pPr>
            <a:r>
              <a:rPr lang="en-US" sz="2000" kern="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1. What is water cycle?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defRPr/>
            </a:pPr>
            <a:r>
              <a:rPr lang="en-US" sz="2000" kern="0" dirty="0">
                <a:solidFill>
                  <a:srgbClr val="FF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Ans. The repeated change of water to water </a:t>
            </a:r>
            <a:r>
              <a:rPr lang="en-US" sz="2000" kern="0" dirty="0" err="1">
                <a:solidFill>
                  <a:srgbClr val="FF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vapour</a:t>
            </a:r>
            <a:r>
              <a:rPr lang="en-US" sz="2000" kern="0" dirty="0">
                <a:solidFill>
                  <a:srgbClr val="FF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, and then back to water is called water cycle.  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defRPr/>
            </a:pPr>
            <a:r>
              <a:rPr lang="en-US" sz="20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2. Will there be rain if clouds do not form?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defRPr/>
            </a:pPr>
            <a:r>
              <a:rPr lang="en-US" sz="2000" kern="0" dirty="0">
                <a:solidFill>
                  <a:srgbClr val="FF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Ans. Clouds are formed with drops of water. Thus, if clouds do not form, the Earth will not get an rain.</a:t>
            </a:r>
          </a:p>
        </p:txBody>
      </p:sp>
    </p:spTree>
    <p:extLst>
      <p:ext uri="{BB962C8B-B14F-4D97-AF65-F5344CB8AC3E}">
        <p14:creationId xmlns:p14="http://schemas.microsoft.com/office/powerpoint/2010/main" val="1397399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324" y="121783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Google Shape;64;p14"/>
          <p:cNvSpPr txBox="1">
            <a:spLocks noChangeArrowheads="1"/>
          </p:cNvSpPr>
          <p:nvPr/>
        </p:nvSpPr>
        <p:spPr bwMode="auto">
          <a:xfrm>
            <a:off x="331788" y="242596"/>
            <a:ext cx="8688387" cy="5098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SzPts val="2200"/>
              <a:buFont typeface="Arial" charset="0"/>
              <a:buNone/>
            </a:pPr>
            <a:r>
              <a:rPr lang="en-GB" altLang="en-US" sz="2800" b="1" dirty="0">
                <a:solidFill>
                  <a:srgbClr val="FF0000"/>
                </a:solidFill>
                <a:latin typeface="+mn-lt"/>
              </a:rPr>
              <a:t>LEARNING OUTCOME</a:t>
            </a:r>
            <a:r>
              <a:rPr lang="en-GB" altLang="en-US" sz="2800" b="1" dirty="0">
                <a:solidFill>
                  <a:srgbClr val="FF0000"/>
                </a:solidFill>
                <a:latin typeface="Arial" charset="0"/>
              </a:rPr>
              <a:t>: </a:t>
            </a:r>
          </a:p>
        </p:txBody>
      </p:sp>
      <p:sp>
        <p:nvSpPr>
          <p:cNvPr id="65" name="Google Shape;65;p14"/>
          <p:cNvSpPr txBox="1"/>
          <p:nvPr/>
        </p:nvSpPr>
        <p:spPr>
          <a:xfrm>
            <a:off x="303213" y="966788"/>
            <a:ext cx="6835880" cy="3679857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endParaRPr lang="en-GB" sz="2400" b="1" kern="0" dirty="0">
              <a:solidFill>
                <a:schemeClr val="tx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sz="2000" b="1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The learner will be able to –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endParaRPr lang="en-GB" sz="2000" b="1" kern="0" dirty="0">
              <a:solidFill>
                <a:schemeClr val="tx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Char char="•"/>
              <a:defRPr/>
            </a:pPr>
            <a:r>
              <a:rPr lang="en-GB" sz="20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write down the long question and answers.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defRPr/>
            </a:pPr>
            <a:endParaRPr lang="en-GB" sz="2000" kern="0" dirty="0">
              <a:solidFill>
                <a:schemeClr val="tx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endParaRPr lang="en-GB" sz="1200" kern="0" dirty="0">
              <a:solidFill>
                <a:schemeClr val="tx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defRPr/>
            </a:pPr>
            <a:endParaRPr lang="en-US" sz="2000" kern="0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1828628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Google Shape;77;p16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009" y="272856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8" name="Google Shape;78;p16"/>
          <p:cNvSpPr txBox="1"/>
          <p:nvPr/>
        </p:nvSpPr>
        <p:spPr>
          <a:xfrm>
            <a:off x="620713" y="742950"/>
            <a:ext cx="7802562" cy="3562350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 anchor="ctr"/>
          <a:lstStyle/>
          <a:p>
            <a:pPr marL="457200" algn="ctr" eaLnBrk="1" fontAlgn="auto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  <a:defRPr/>
            </a:pPr>
            <a:r>
              <a:rPr lang="en-GB" sz="4000" b="1" kern="0" dirty="0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THANKING YOU</a:t>
            </a:r>
            <a:endParaRPr sz="4000" b="1" kern="0" dirty="0"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457200" algn="ctr" eaLnBrk="1" fontAlgn="auto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  <a:defRPr/>
            </a:pPr>
            <a:r>
              <a:rPr lang="en-GB" sz="4000" b="1" kern="0" dirty="0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sz="4000" b="1" kern="0" dirty="0">
              <a:solidFill>
                <a:srgbClr val="FF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endParaRPr kern="0" dirty="0"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11446</TotalTime>
  <Words>443</Words>
  <Application>Microsoft Office PowerPoint</Application>
  <PresentationFormat>On-screen Show (16:9)</PresentationFormat>
  <Paragraphs>90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Smruti Shasani</cp:lastModifiedBy>
  <cp:revision>1225</cp:revision>
  <dcterms:created xsi:type="dcterms:W3CDTF">2021-04-07T05:01:00Z</dcterms:created>
  <dcterms:modified xsi:type="dcterms:W3CDTF">2023-01-04T14:17:38Z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1033-11.2.0.9926</vt:lpwstr>
  </property>
</Properties>
</file>