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2"/>
  </p:notesMasterIdLst>
  <p:sldIdLst>
    <p:sldId id="256" r:id="rId2"/>
    <p:sldId id="347" r:id="rId3"/>
    <p:sldId id="368" r:id="rId4"/>
    <p:sldId id="369" r:id="rId5"/>
    <p:sldId id="370" r:id="rId6"/>
    <p:sldId id="365" r:id="rId7"/>
    <p:sldId id="367" r:id="rId8"/>
    <p:sldId id="371" r:id="rId9"/>
    <p:sldId id="337" r:id="rId10"/>
    <p:sldId id="259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5/18/2022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5/18/2022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5/18/2022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5/18/2022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5/18/2022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5/18/2022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5/18/2022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5/18/2022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5/18/2022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5/18/2022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5/18/2022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5/18/2022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2054224" y="1333500"/>
            <a:ext cx="6641907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SESSION             	   :  8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CLASS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              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	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:  III</a:t>
            </a:r>
            <a:endParaRPr lang="en-GB" altLang="en-US" sz="1400" b="1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SUBJECT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	                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NUMBER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7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NAME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  :  BIRDS:FOOD AND MORE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SUB-TOPIC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         </a:t>
            </a:r>
            <a:r>
              <a:rPr lang="en-GB" altLang="en-GB" sz="1400" b="1" dirty="0">
                <a:solidFill>
                  <a:srgbClr val="000000"/>
                </a:solidFill>
                <a:latin typeface="Arial" charset="0"/>
              </a:rPr>
              <a:t>   :  QUIZ AND CLASS TEST.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5" y="802434"/>
            <a:ext cx="8191500" cy="352509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learners to –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solve the quiz and assess themselves.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002" y="236311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-124732"/>
            <a:ext cx="8688387" cy="722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585302" y="159723"/>
            <a:ext cx="8229600" cy="530743"/>
          </a:xfrm>
        </p:spPr>
        <p:txBody>
          <a:bodyPr/>
          <a:lstStyle/>
          <a:p>
            <a:pPr algn="l"/>
            <a:r>
              <a:rPr lang="en-US" sz="2800" b="1" kern="0" dirty="0">
                <a:solidFill>
                  <a:srgbClr val="FF0000"/>
                </a:solidFill>
                <a:latin typeface="+mn-lt"/>
                <a:cs typeface="Arial" panose="020B0604020202020204"/>
                <a:sym typeface="Arial" panose="020B0604020202020204"/>
              </a:rPr>
              <a:t>Let’s Recapitulate:</a:t>
            </a:r>
            <a:endParaRPr lang="en-IN" sz="2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198" y="597354"/>
            <a:ext cx="8357703" cy="4413185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b="1" dirty="0"/>
              <a:t>B. Choose the correct answer.</a:t>
            </a:r>
          </a:p>
          <a:p>
            <a:pPr marL="457200" indent="-457200" algn="just">
              <a:buAutoNum type="arabicPeriod"/>
            </a:pPr>
            <a:r>
              <a:rPr lang="en-US" sz="2000" dirty="0"/>
              <a:t>Why don’t the birds fall when they sleep on the branch of a tree?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en-US" sz="2000" dirty="0"/>
              <a:t>a. Because of the shape of their claws that hold on to the branch very firmly.               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en-US" sz="2000" dirty="0"/>
              <a:t>b.  Birds do not sleep on the branches, they sleep in their nests.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en-US" sz="2000" dirty="0"/>
              <a:t>c.  Because their feathers balance their weight 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en-US" sz="2000" dirty="0"/>
              <a:t>d.  None of these</a:t>
            </a:r>
          </a:p>
          <a:p>
            <a:pPr marL="400050" lvl="1" indent="0" algn="just">
              <a:spcBef>
                <a:spcPts val="0"/>
              </a:spcBef>
              <a:buNone/>
            </a:pPr>
            <a:endParaRPr lang="en-US" sz="2000" dirty="0"/>
          </a:p>
          <a:p>
            <a:pPr marL="457200" indent="-457200" algn="just">
              <a:buAutoNum type="arabicPeriod" startAt="2"/>
            </a:pPr>
            <a:r>
              <a:rPr lang="en-US" sz="2000" dirty="0"/>
              <a:t>Birds have different kinds of beaks depending on _______</a:t>
            </a:r>
          </a:p>
          <a:p>
            <a:pPr marL="857250" lvl="1" indent="-457200" algn="just">
              <a:spcBef>
                <a:spcPts val="0"/>
              </a:spcBef>
              <a:buAutoNum type="alphaLcPeriod"/>
            </a:pPr>
            <a:r>
              <a:rPr lang="en-US" sz="2000" dirty="0"/>
              <a:t>how it drinks.</a:t>
            </a:r>
          </a:p>
          <a:p>
            <a:pPr marL="857250" lvl="1" indent="-457200" algn="just">
              <a:spcBef>
                <a:spcPts val="0"/>
              </a:spcBef>
              <a:buAutoNum type="alphaLcPeriod"/>
            </a:pPr>
            <a:r>
              <a:rPr lang="en-US" sz="2000" dirty="0"/>
              <a:t>how big it gets.</a:t>
            </a:r>
          </a:p>
          <a:p>
            <a:pPr marL="857250" lvl="1" indent="-457200" algn="just">
              <a:spcBef>
                <a:spcPts val="0"/>
              </a:spcBef>
              <a:buAutoNum type="alphaLcPeriod"/>
            </a:pPr>
            <a:r>
              <a:rPr lang="en-US" sz="2000" dirty="0"/>
              <a:t>where it lives.</a:t>
            </a:r>
          </a:p>
          <a:p>
            <a:pPr marL="857250" lvl="1" indent="-457200" algn="just">
              <a:spcBef>
                <a:spcPts val="0"/>
              </a:spcBef>
              <a:buAutoNum type="alphaLcPeriod"/>
            </a:pPr>
            <a:r>
              <a:rPr lang="en-US" sz="2000" dirty="0"/>
              <a:t>the kind of food it eats.</a:t>
            </a:r>
            <a:endParaRPr lang="en-US" sz="2000" dirty="0">
              <a:solidFill>
                <a:srgbClr val="FF0000"/>
              </a:solidFill>
            </a:endParaRPr>
          </a:p>
          <a:p>
            <a:pPr marL="400050" lvl="1" indent="0" algn="just">
              <a:spcBef>
                <a:spcPts val="0"/>
              </a:spcBef>
              <a:buNone/>
            </a:pPr>
            <a:endParaRPr lang="en-US" sz="2000" dirty="0"/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 </a:t>
            </a:r>
          </a:p>
          <a:p>
            <a:pPr marL="0" indent="0" algn="just">
              <a:buNone/>
            </a:pPr>
            <a:r>
              <a:rPr lang="en-US" sz="2000" dirty="0"/>
              <a:t>     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 </a:t>
            </a:r>
          </a:p>
          <a:p>
            <a:pPr marL="0" indent="0" algn="just">
              <a:buNone/>
            </a:pP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841" y="1623527"/>
            <a:ext cx="332153" cy="27119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975" y="4407160"/>
            <a:ext cx="332153" cy="27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45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002" y="236311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722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27001"/>
            <a:ext cx="8229600" cy="572796"/>
          </a:xfrm>
        </p:spPr>
        <p:txBody>
          <a:bodyPr/>
          <a:lstStyle/>
          <a:p>
            <a:pPr algn="l"/>
            <a:r>
              <a:rPr lang="en-US" sz="2400" b="1" kern="0" dirty="0">
                <a:solidFill>
                  <a:srgbClr val="FF0000"/>
                </a:solidFill>
                <a:cs typeface="Arial" panose="020B0604020202020204"/>
                <a:sym typeface="Arial" panose="020B0604020202020204"/>
              </a:rPr>
              <a:t>Let’s Recapitulate:</a:t>
            </a:r>
            <a:endParaRPr lang="en-IN" sz="2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198" y="542699"/>
            <a:ext cx="8357703" cy="4402526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b="1" dirty="0"/>
              <a:t>B. Choose the correct answer.</a:t>
            </a:r>
          </a:p>
          <a:p>
            <a:pPr marL="0" indent="0" algn="just">
              <a:buNone/>
            </a:pPr>
            <a:r>
              <a:rPr lang="en-US" sz="2000" dirty="0"/>
              <a:t>3. Which of the following part of a bird is most important to help the bird fly in the air?</a:t>
            </a:r>
          </a:p>
          <a:p>
            <a:pPr marL="856800" lvl="2" indent="-457200" algn="just">
              <a:spcBef>
                <a:spcPts val="0"/>
              </a:spcBef>
              <a:buAutoNum type="alphaLcPeriod"/>
            </a:pPr>
            <a:r>
              <a:rPr lang="en-US" dirty="0"/>
              <a:t>Down feathers</a:t>
            </a:r>
          </a:p>
          <a:p>
            <a:pPr marL="856800" lvl="2" indent="-457200" algn="just">
              <a:spcBef>
                <a:spcPts val="0"/>
              </a:spcBef>
              <a:buAutoNum type="alphaLcPeriod"/>
            </a:pPr>
            <a:r>
              <a:rPr lang="en-US" dirty="0"/>
              <a:t>Flight feathers</a:t>
            </a:r>
          </a:p>
          <a:p>
            <a:pPr marL="856800" lvl="2" indent="-457200" algn="just">
              <a:spcBef>
                <a:spcPts val="0"/>
              </a:spcBef>
              <a:buAutoNum type="alphaLcPeriod"/>
            </a:pPr>
            <a:r>
              <a:rPr lang="en-US" dirty="0"/>
              <a:t>Beak and legs</a:t>
            </a:r>
          </a:p>
          <a:p>
            <a:pPr marL="856800" lvl="2" indent="-457200" algn="just">
              <a:spcBef>
                <a:spcPts val="0"/>
              </a:spcBef>
              <a:buAutoNum type="alphaLcPeriod"/>
            </a:pPr>
            <a:r>
              <a:rPr lang="en-US" dirty="0"/>
              <a:t>Color of the bird</a:t>
            </a:r>
          </a:p>
          <a:p>
            <a:pPr marL="399600" lvl="2" indent="0" algn="just">
              <a:spcBef>
                <a:spcPts val="0"/>
              </a:spcBef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4. Which </a:t>
            </a:r>
            <a:r>
              <a:rPr lang="en-US" sz="2000"/>
              <a:t>of this </a:t>
            </a:r>
            <a:r>
              <a:rPr lang="en-US" sz="2000" dirty="0"/>
              <a:t>is not a function of the claws?</a:t>
            </a:r>
          </a:p>
          <a:p>
            <a:pPr marL="857250" lvl="1" indent="-457200" algn="just">
              <a:spcBef>
                <a:spcPts val="0"/>
              </a:spcBef>
              <a:buAutoNum type="alphaLcPeriod"/>
            </a:pPr>
            <a:r>
              <a:rPr lang="en-US" sz="2000" dirty="0"/>
              <a:t>Climbing</a:t>
            </a:r>
          </a:p>
          <a:p>
            <a:pPr marL="857250" lvl="1" indent="-457200" algn="just">
              <a:spcBef>
                <a:spcPts val="0"/>
              </a:spcBef>
              <a:buAutoNum type="alphaLcPeriod"/>
            </a:pPr>
            <a:r>
              <a:rPr lang="en-US" sz="2000" dirty="0"/>
              <a:t>Warming the body temperature</a:t>
            </a:r>
          </a:p>
          <a:p>
            <a:pPr marL="857250" lvl="1" indent="-457200" algn="just">
              <a:spcBef>
                <a:spcPts val="0"/>
              </a:spcBef>
              <a:buAutoNum type="alphaLcPeriod"/>
            </a:pPr>
            <a:r>
              <a:rPr lang="en-US" sz="2000" dirty="0"/>
              <a:t>Protection from prey</a:t>
            </a:r>
          </a:p>
          <a:p>
            <a:pPr marL="857250" lvl="1" indent="-457200" algn="just">
              <a:spcBef>
                <a:spcPts val="0"/>
              </a:spcBef>
              <a:buAutoNum type="alphaLcPeriod"/>
            </a:pPr>
            <a:r>
              <a:rPr lang="en-US" sz="2000" dirty="0"/>
              <a:t>Swimming</a:t>
            </a:r>
          </a:p>
          <a:p>
            <a:pPr marL="0" indent="0" algn="just">
              <a:buNone/>
            </a:pPr>
            <a:endParaRPr lang="en-US" sz="2000" dirty="0"/>
          </a:p>
          <a:p>
            <a:pPr marL="457200" indent="-457200" algn="just">
              <a:buAutoNum type="alphaLcPeriod"/>
            </a:pPr>
            <a:endParaRPr lang="en-US" sz="20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 </a:t>
            </a:r>
          </a:p>
          <a:p>
            <a:pPr marL="0" indent="0" algn="just">
              <a:buNone/>
            </a:pPr>
            <a:r>
              <a:rPr lang="en-US" sz="2000" dirty="0"/>
              <a:t>     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 </a:t>
            </a:r>
          </a:p>
          <a:p>
            <a:pPr marL="0" indent="0" algn="just">
              <a:buNone/>
            </a:pPr>
            <a:endParaRPr lang="en-US" sz="20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4587" y="1927075"/>
            <a:ext cx="332153" cy="2711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282" y="3788229"/>
            <a:ext cx="332153" cy="27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5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002" y="236311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199" y="732352"/>
            <a:ext cx="8357703" cy="3277461"/>
          </a:xfrm>
        </p:spPr>
        <p:txBody>
          <a:bodyPr/>
          <a:lstStyle/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5. Group of animals which have light body due to hollow bones are known as:</a:t>
            </a:r>
          </a:p>
          <a:p>
            <a:pPr marL="857250" lvl="1" indent="-457200" algn="just">
              <a:buAutoNum type="alphaLcPeriod"/>
            </a:pPr>
            <a:r>
              <a:rPr lang="en-US" sz="2000" dirty="0"/>
              <a:t>Reptiles </a:t>
            </a:r>
          </a:p>
          <a:p>
            <a:pPr marL="857250" lvl="1" indent="-457200" algn="just">
              <a:buAutoNum type="alphaLcPeriod"/>
            </a:pPr>
            <a:r>
              <a:rPr lang="en-US" sz="2000" dirty="0"/>
              <a:t>Birds</a:t>
            </a:r>
          </a:p>
          <a:p>
            <a:pPr marL="857250" lvl="1" indent="-457200" algn="just">
              <a:buAutoNum type="alphaLcPeriod"/>
            </a:pPr>
            <a:r>
              <a:rPr lang="en-US" sz="2000" dirty="0"/>
              <a:t>Mammals</a:t>
            </a:r>
          </a:p>
          <a:p>
            <a:pPr marL="857250" lvl="1" indent="-457200" algn="just">
              <a:buAutoNum type="alphaLcPeriod"/>
            </a:pPr>
            <a:r>
              <a:rPr lang="en-US" sz="2000" dirty="0"/>
              <a:t>Aquatic  animals</a:t>
            </a:r>
          </a:p>
          <a:p>
            <a:pPr marL="457200" indent="-457200" algn="just">
              <a:buAutoNum type="alphaLcPeriod"/>
            </a:pPr>
            <a:endParaRPr lang="en-US" sz="2000" dirty="0"/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 </a:t>
            </a:r>
          </a:p>
          <a:p>
            <a:pPr marL="0" indent="0" algn="just">
              <a:buNone/>
            </a:pPr>
            <a:r>
              <a:rPr lang="en-US" sz="2000" dirty="0"/>
              <a:t>     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 </a:t>
            </a:r>
          </a:p>
          <a:p>
            <a:pPr marL="0" indent="0" algn="just">
              <a:buNone/>
            </a:pPr>
            <a:endParaRPr lang="en-US" sz="20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9" y="1759125"/>
            <a:ext cx="332153" cy="27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75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002" y="236311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722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27001"/>
            <a:ext cx="8229600" cy="507481"/>
          </a:xfrm>
        </p:spPr>
        <p:txBody>
          <a:bodyPr/>
          <a:lstStyle/>
          <a:p>
            <a:pPr algn="l"/>
            <a:r>
              <a:rPr lang="en-US" sz="2800" b="1" kern="0" dirty="0">
                <a:solidFill>
                  <a:srgbClr val="FF0000"/>
                </a:solidFill>
                <a:latin typeface="+mn-lt"/>
                <a:cs typeface="Arial" panose="020B0604020202020204"/>
                <a:sym typeface="Arial" panose="020B0604020202020204"/>
              </a:rPr>
              <a:t>CLASS TEST.</a:t>
            </a:r>
            <a:endParaRPr lang="en-IN" sz="2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198" y="542698"/>
            <a:ext cx="8357703" cy="4467841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A. Rewrite the sentences after correcting the underlined words. </a:t>
            </a:r>
          </a:p>
          <a:p>
            <a:pPr marL="457200" indent="-457200">
              <a:buAutoNum type="arabicPeriod"/>
            </a:pPr>
            <a:r>
              <a:rPr lang="en-US" sz="2000" dirty="0"/>
              <a:t>The </a:t>
            </a:r>
            <a:r>
              <a:rPr lang="en-US" sz="2000" u="sng" dirty="0"/>
              <a:t>Penguin</a:t>
            </a:r>
            <a:r>
              <a:rPr lang="en-US" sz="2000" dirty="0"/>
              <a:t> birds makes a beautiful nest with twigs and grass.</a:t>
            </a:r>
          </a:p>
          <a:p>
            <a:pPr marL="0" indent="0">
              <a:buNone/>
            </a:pPr>
            <a:r>
              <a:rPr lang="en-US" sz="2000" dirty="0"/>
              <a:t>Ans: The Weaver bird makes a beautiful nest with twigs and grass.</a:t>
            </a:r>
          </a:p>
          <a:p>
            <a:pPr marL="0" indent="0">
              <a:buNone/>
            </a:pPr>
            <a:r>
              <a:rPr lang="en-US" sz="2000" dirty="0"/>
              <a:t>2.   The </a:t>
            </a:r>
            <a:r>
              <a:rPr lang="en-US" sz="2000" u="sng" dirty="0"/>
              <a:t>sparrow</a:t>
            </a:r>
            <a:r>
              <a:rPr lang="en-US" sz="2000" dirty="0"/>
              <a:t> scratches the ground to bring out insects.</a:t>
            </a:r>
          </a:p>
          <a:p>
            <a:pPr marL="0" indent="0">
              <a:buNone/>
            </a:pPr>
            <a:r>
              <a:rPr lang="en-US" sz="2000" dirty="0"/>
              <a:t>Ans: The Hen/Rooster scratches the ground to bring out insects.</a:t>
            </a:r>
          </a:p>
          <a:p>
            <a:pPr marL="0" indent="0">
              <a:buNone/>
            </a:pPr>
            <a:r>
              <a:rPr lang="en-US" sz="2000" dirty="0"/>
              <a:t>3.   </a:t>
            </a:r>
            <a:r>
              <a:rPr lang="en-US" sz="2000" u="sng" dirty="0"/>
              <a:t>Ducks</a:t>
            </a:r>
            <a:r>
              <a:rPr lang="en-US" sz="2000" dirty="0"/>
              <a:t> have long legs with which it can wade through the muddy water.</a:t>
            </a:r>
          </a:p>
          <a:p>
            <a:pPr marL="0" indent="0">
              <a:buNone/>
            </a:pPr>
            <a:r>
              <a:rPr lang="en-US" sz="2000" dirty="0"/>
              <a:t>Ans: Cranes/Herons have long legs with which it can wade through the muddy water.</a:t>
            </a:r>
          </a:p>
          <a:p>
            <a:pPr marL="0" indent="0">
              <a:buNone/>
            </a:pPr>
            <a:r>
              <a:rPr lang="en-US" sz="2000" dirty="0"/>
              <a:t>4. The strong and sharp claws of </a:t>
            </a:r>
            <a:r>
              <a:rPr lang="en-US" sz="2000" u="sng" dirty="0"/>
              <a:t>sparrows</a:t>
            </a:r>
            <a:r>
              <a:rPr lang="en-US" sz="2000" dirty="0"/>
              <a:t> are called as talons.</a:t>
            </a:r>
          </a:p>
          <a:p>
            <a:pPr marL="0" indent="0">
              <a:buNone/>
            </a:pPr>
            <a:r>
              <a:rPr lang="en-US" sz="2000" dirty="0"/>
              <a:t>Ans: The strong and sharp claws of eagles are called as talons. </a:t>
            </a:r>
          </a:p>
          <a:p>
            <a:pPr marL="0" indent="0">
              <a:buNone/>
            </a:pPr>
            <a:r>
              <a:rPr lang="en-US" sz="2000" dirty="0"/>
              <a:t>5. The </a:t>
            </a:r>
            <a:r>
              <a:rPr lang="en-US" sz="2000" u="sng" dirty="0"/>
              <a:t>crow</a:t>
            </a:r>
            <a:r>
              <a:rPr lang="en-US" sz="2000" dirty="0"/>
              <a:t> uses its beak to make a hole on the trunk of a tree.</a:t>
            </a:r>
          </a:p>
          <a:p>
            <a:pPr marL="0" indent="0">
              <a:buNone/>
            </a:pPr>
            <a:r>
              <a:rPr lang="en-US" sz="2000" dirty="0"/>
              <a:t>Ans: The Woodpecker uses its beak to make a hole on the trunk of a tree.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 </a:t>
            </a:r>
          </a:p>
          <a:p>
            <a:pPr marL="0" indent="0" algn="just">
              <a:buNone/>
            </a:pPr>
            <a:r>
              <a:rPr lang="en-US" sz="2000" dirty="0"/>
              <a:t>     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 </a:t>
            </a:r>
          </a:p>
          <a:p>
            <a:pPr marL="0" indent="0" algn="just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28106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002" y="236311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722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b="1" kern="0" dirty="0">
                <a:solidFill>
                  <a:srgbClr val="FF0000"/>
                </a:solidFill>
                <a:latin typeface="+mn-lt"/>
                <a:cs typeface="Arial" panose="020B0604020202020204"/>
                <a:sym typeface="Arial" panose="020B0604020202020204"/>
              </a:rPr>
              <a:t>CLASS TEST.</a:t>
            </a:r>
            <a:endParaRPr lang="en-IN" sz="2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198" y="900113"/>
            <a:ext cx="8357703" cy="4110426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B. Choose the correct answer and fill up the gaps.</a:t>
            </a:r>
          </a:p>
          <a:p>
            <a:pPr marL="457200" indent="-457200">
              <a:buAutoNum type="arabicPeriod"/>
            </a:pPr>
            <a:r>
              <a:rPr lang="en-US" sz="2000" dirty="0"/>
              <a:t>______ has webbed feet.</a:t>
            </a:r>
          </a:p>
          <a:p>
            <a:pPr marL="457200" indent="-457200">
              <a:buAutoNum type="alphaLcPeriod"/>
            </a:pPr>
            <a:r>
              <a:rPr lang="en-US" sz="2000" dirty="0"/>
              <a:t>Parrot  b. woodpecker c. duck  d. crane   </a:t>
            </a:r>
          </a:p>
          <a:p>
            <a:pPr marL="0" indent="0">
              <a:buNone/>
            </a:pPr>
            <a:r>
              <a:rPr lang="en-US" sz="2000" dirty="0"/>
              <a:t>2.   ________ can climb the tree using its feet.</a:t>
            </a:r>
          </a:p>
          <a:p>
            <a:pPr marL="457200" indent="-457200">
              <a:buAutoNum type="alphaLcPeriod"/>
            </a:pPr>
            <a:r>
              <a:rPr lang="en-US" sz="2000" dirty="0"/>
              <a:t>Owl      b. parakeet  c. sparrow  d. eagle</a:t>
            </a:r>
          </a:p>
          <a:p>
            <a:pPr marL="0" indent="0">
              <a:buNone/>
            </a:pPr>
            <a:r>
              <a:rPr lang="en-US" sz="2000" dirty="0"/>
              <a:t>3. _________ uses its beak as a needle to sew the leaves.</a:t>
            </a:r>
          </a:p>
          <a:p>
            <a:pPr marL="457200" indent="-457200">
              <a:buAutoNum type="alphaLcPeriod"/>
            </a:pPr>
            <a:r>
              <a:rPr lang="en-US" sz="2000" dirty="0"/>
              <a:t>Parrot  b. sparrow c. tailor bird d. woodpecker.</a:t>
            </a:r>
          </a:p>
          <a:p>
            <a:pPr marL="0" indent="0">
              <a:buNone/>
            </a:pPr>
            <a:r>
              <a:rPr lang="en-US" sz="2000" dirty="0"/>
              <a:t>4. ________  are also known as birds of prey.</a:t>
            </a:r>
          </a:p>
          <a:p>
            <a:pPr marL="457200" indent="-457200">
              <a:buAutoNum type="alphaLcPeriod"/>
            </a:pPr>
            <a:r>
              <a:rPr lang="en-US" sz="2000" dirty="0"/>
              <a:t>Vultures  b. peacocks  c. hens  c. tailor birds</a:t>
            </a:r>
          </a:p>
          <a:p>
            <a:pPr marL="0" indent="0">
              <a:buNone/>
            </a:pPr>
            <a:r>
              <a:rPr lang="en-US" sz="2000" dirty="0"/>
              <a:t>5. ________ can not crush grain with its beak.</a:t>
            </a:r>
          </a:p>
          <a:p>
            <a:pPr marL="0" indent="0">
              <a:buNone/>
            </a:pPr>
            <a:r>
              <a:rPr lang="en-US" sz="2000" dirty="0"/>
              <a:t>a.    Kite  b. mynah  c. sparrow d. pigeon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 </a:t>
            </a:r>
          </a:p>
          <a:p>
            <a:pPr marL="0" indent="0" algn="just">
              <a:buNone/>
            </a:pPr>
            <a:r>
              <a:rPr lang="en-US" sz="2000" dirty="0"/>
              <a:t>     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 </a:t>
            </a:r>
          </a:p>
          <a:p>
            <a:pPr marL="0" indent="0" algn="just">
              <a:buNone/>
            </a:pPr>
            <a:endParaRPr lang="en-US" sz="2000" b="1" dirty="0"/>
          </a:p>
        </p:txBody>
      </p:sp>
      <p:sp>
        <p:nvSpPr>
          <p:cNvPr id="3" name="Rectangle 2"/>
          <p:cNvSpPr/>
          <p:nvPr/>
        </p:nvSpPr>
        <p:spPr>
          <a:xfrm>
            <a:off x="970382" y="1324945"/>
            <a:ext cx="709126" cy="2892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Duck</a:t>
            </a:r>
          </a:p>
        </p:txBody>
      </p:sp>
      <p:sp>
        <p:nvSpPr>
          <p:cNvPr id="7" name="Rectangle 6"/>
          <p:cNvSpPr/>
          <p:nvPr/>
        </p:nvSpPr>
        <p:spPr>
          <a:xfrm>
            <a:off x="929949" y="2077613"/>
            <a:ext cx="886409" cy="2892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Parakeet</a:t>
            </a:r>
          </a:p>
        </p:txBody>
      </p:sp>
      <p:sp>
        <p:nvSpPr>
          <p:cNvPr id="8" name="Rectangle 7"/>
          <p:cNvSpPr/>
          <p:nvPr/>
        </p:nvSpPr>
        <p:spPr>
          <a:xfrm>
            <a:off x="833535" y="3486539"/>
            <a:ext cx="982823" cy="2892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Vultures</a:t>
            </a:r>
          </a:p>
        </p:txBody>
      </p:sp>
      <p:sp>
        <p:nvSpPr>
          <p:cNvPr id="9" name="Rectangle 8"/>
          <p:cNvSpPr/>
          <p:nvPr/>
        </p:nvSpPr>
        <p:spPr>
          <a:xfrm>
            <a:off x="833534" y="2822508"/>
            <a:ext cx="982823" cy="2892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Tailor bird</a:t>
            </a:r>
          </a:p>
        </p:txBody>
      </p:sp>
      <p:sp>
        <p:nvSpPr>
          <p:cNvPr id="10" name="Rectangle 9"/>
          <p:cNvSpPr/>
          <p:nvPr/>
        </p:nvSpPr>
        <p:spPr>
          <a:xfrm>
            <a:off x="833535" y="4236098"/>
            <a:ext cx="878631" cy="2892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Kite</a:t>
            </a:r>
          </a:p>
        </p:txBody>
      </p:sp>
    </p:spTree>
    <p:extLst>
      <p:ext uri="{BB962C8B-B14F-4D97-AF65-F5344CB8AC3E}">
        <p14:creationId xmlns:p14="http://schemas.microsoft.com/office/powerpoint/2010/main" val="364444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Summary: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867747"/>
            <a:ext cx="8229600" cy="3313728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+mn-lt"/>
                <a:ea typeface="Calibri" panose="020F0502020204030204"/>
                <a:cs typeface="Calibri" panose="020F0502020204030204"/>
                <a:sym typeface="Calibri" panose="020F0502020204030204"/>
              </a:rPr>
              <a:t>Birds have different feeding habits.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+mn-lt"/>
                <a:ea typeface="Calibri" panose="020F0502020204030204"/>
                <a:cs typeface="Calibri" panose="020F0502020204030204"/>
                <a:sym typeface="Calibri" panose="020F0502020204030204"/>
              </a:rPr>
              <a:t>Birds use their beaks and claws to catch, hold and eat food.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+mn-lt"/>
                <a:ea typeface="Calibri" panose="020F0502020204030204"/>
                <a:cs typeface="Calibri" panose="020F0502020204030204"/>
                <a:sym typeface="Calibri" panose="020F0502020204030204"/>
              </a:rPr>
              <a:t>Birds also use their claws to protect themselves and move about.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+mn-lt"/>
                <a:ea typeface="Calibri" panose="020F0502020204030204"/>
                <a:cs typeface="Calibri" panose="020F0502020204030204"/>
                <a:sym typeface="Calibri" panose="020F0502020204030204"/>
              </a:rPr>
              <a:t>Their beaks tells us about its feeding habits.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+mn-lt"/>
                <a:ea typeface="Calibri" panose="020F0502020204030204"/>
                <a:cs typeface="Calibri" panose="020F0502020204030204"/>
                <a:sym typeface="Calibri" panose="020F0502020204030204"/>
              </a:rPr>
              <a:t>Their special body features of birds help them to fly.</a:t>
            </a:r>
            <a:r>
              <a:rPr lang="en-US" sz="2000" kern="0" dirty="0">
                <a:latin typeface="+mn-lt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latin typeface="+mn-lt"/>
                <a:ea typeface="Calibri" panose="020F0502020204030204"/>
                <a:cs typeface="Calibri" panose="020F0502020204030204"/>
                <a:sym typeface="Calibri" panose="020F0502020204030204"/>
              </a:rPr>
              <a:t>They build nests to lay eggs.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latin typeface="+mn-lt"/>
                <a:ea typeface="Calibri" panose="020F0502020204030204"/>
                <a:cs typeface="Calibri" panose="020F0502020204030204"/>
                <a:sym typeface="Calibri" panose="020F0502020204030204"/>
              </a:rPr>
              <a:t>Baby birds are looked after by their parents.</a:t>
            </a:r>
            <a:endParaRPr sz="2000" kern="0" dirty="0">
              <a:latin typeface="+mn-lt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98095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LEARNING OUTCOME: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learners </a:t>
            </a:r>
            <a:r>
              <a:rPr lang="en-GB" sz="2400" b="1" ker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will be able </a:t>
            </a: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–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endParaRPr lang="en-GB" sz="24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solve the quiz and assess themselves.</a:t>
            </a: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82862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8111</TotalTime>
  <Words>645</Words>
  <Application>Microsoft Office PowerPoint</Application>
  <PresentationFormat>On-screen Show (16:9)</PresentationFormat>
  <Paragraphs>132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Let’s Recapitulate:</vt:lpstr>
      <vt:lpstr>Let’s Recapitulate:</vt:lpstr>
      <vt:lpstr>PowerPoint Presentation</vt:lpstr>
      <vt:lpstr>CLASS TEST.</vt:lpstr>
      <vt:lpstr>CLASS TEST.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1025</cp:revision>
  <dcterms:created xsi:type="dcterms:W3CDTF">2021-04-07T05:01:00Z</dcterms:created>
  <dcterms:modified xsi:type="dcterms:W3CDTF">2022-05-18T06:20:34Z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