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167" r:id="rId1"/>
  </p:sldMasterIdLst>
  <p:notesMasterIdLst>
    <p:notesMasterId r:id="rId14"/>
  </p:notesMasterIdLst>
  <p:sldIdLst>
    <p:sldId id="256" r:id="rId2"/>
    <p:sldId id="347" r:id="rId3"/>
    <p:sldId id="350" r:id="rId4"/>
    <p:sldId id="351" r:id="rId5"/>
    <p:sldId id="352" r:id="rId6"/>
    <p:sldId id="354" r:id="rId7"/>
    <p:sldId id="353" r:id="rId8"/>
    <p:sldId id="337" r:id="rId9"/>
    <p:sldId id="356" r:id="rId10"/>
    <p:sldId id="346" r:id="rId11"/>
    <p:sldId id="355" r:id="rId12"/>
    <p:sldId id="259" r:id="rId13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3300"/>
    <a:srgbClr val="F30D1D"/>
    <a:srgbClr val="FC95A6"/>
    <a:srgbClr val="996600"/>
    <a:srgbClr val="FF3399"/>
    <a:srgbClr val="E43CD8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07" autoAdjust="0"/>
  </p:normalViewPr>
  <p:slideViewPr>
    <p:cSldViewPr snapToGrid="0">
      <p:cViewPr>
        <p:scale>
          <a:sx n="102" d="100"/>
          <a:sy n="102" d="100"/>
        </p:scale>
        <p:origin x="-1044" y="-3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Google Shape;3;n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Google Shape;4;n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6323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charset="0"/>
      <a:defRPr sz="1400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51;p1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3555" name="Google Shape;52;p1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Google Shape;74;p4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30723" name="Google Shape;75;p4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4579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6627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60;p2:notes"/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8675" name="Google Shape;61;p2:notes"/>
          <p:cNvSpPr txBox="1"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indent="0" eaLnBrk="1" hangingPunct="1">
              <a:buSzPts val="1100"/>
            </a:pPr>
            <a:endParaRPr lang="en-US" altLang="en-US" sz="11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2523-4984-4181-A731-F499DE54D51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0A76C-4AF3-4EEF-BB15-269D1D5A7C2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667691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A4667-5B06-4A5A-8B66-79934B5C95F0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FB478-A471-4D6F-96C9-FD914E2533BB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3287360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07C6-FBB5-42CC-B485-F1ADB14EF2C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186CE-EADB-463B-BB1F-064446FD7391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931752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16;p3"/>
          <p:cNvSpPr txBox="1">
            <a:spLocks noGrp="1"/>
          </p:cNvSpPr>
          <p:nvPr>
            <p:ph type="sldNum" idx="10"/>
          </p:nvPr>
        </p:nvSpPr>
        <p:spPr>
          <a:xfrm>
            <a:off x="8472488" y="4662488"/>
            <a:ext cx="549275" cy="393700"/>
          </a:xfrm>
        </p:spPr>
        <p:txBody>
          <a:bodyPr lIns="91425" tIns="91425" rIns="91425" bIns="91425"/>
          <a:lstStyle>
            <a:lvl1pPr>
              <a:buSzPts val="1000"/>
              <a:defRPr sz="1000">
                <a:solidFill>
                  <a:srgbClr val="1F497D"/>
                </a:solidFill>
              </a:defRPr>
            </a:lvl1pPr>
          </a:lstStyle>
          <a:p>
            <a:pPr>
              <a:defRPr/>
            </a:pPr>
            <a:fld id="{0EF08A74-54A1-490F-99A2-E9FF019826E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19745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A94F8-92CA-461F-8BFB-EEC528C37DCF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5A67E-6044-40BC-9E3E-9BE8F1F9999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356054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553B-72F6-4710-9153-1409D3D8CEA2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5BE-C6DF-499C-855A-3527FDF47475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3292280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956BE-D0ED-45A0-96D0-44335BCB1F7D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D15C6-C8C8-4C44-AB74-EE462521F00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6946876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8EE87-C656-42D6-86DB-4A5664FE1674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02140-A7F2-4305-B682-4644FB4C81AD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8641610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61593-33CC-40F0-835C-2E149D5A5DED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CFCDA-263C-4D3A-8EAC-145726B62653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7316008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6DF53-482E-4AED-AE59-91F87E5C9177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2E63F-CAC3-4987-A585-A4D9738AA9D8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4181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A5E2-118A-40B6-8013-4A7D4AB208EC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CE952-66C8-4BDB-89B5-7E8121775C9F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5706011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D4E69-F11D-43DA-B248-D25F8BE63B14}" type="datetimeFigureOut">
              <a:rPr lang="en-US" altLang="en-US"/>
              <a:pPr>
                <a:defRPr/>
              </a:pPr>
              <a:t>11/1/2021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724AE-E4A4-46AD-8326-689DB84AA589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1784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70C8813-6A3B-4E43-9ABC-31C60D498A42}" type="datetimeFigureOut">
              <a:rPr lang="en-US" altLang="en-US"/>
              <a:pPr>
                <a:defRPr/>
              </a:pPr>
              <a:t>11/1/2021</a:t>
            </a:fld>
            <a:endParaRPr lang="en-US" altLang="en-US" dirty="0">
              <a:solidFill>
                <a:srgbClr val="1D4577"/>
              </a:solidFill>
            </a:endParaRPr>
          </a:p>
        </p:txBody>
      </p:sp>
      <p:sp>
        <p:nvSpPr>
          <p:cNvPr id="102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767263"/>
            <a:ext cx="2895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1D4577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767263"/>
            <a:ext cx="213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Font typeface="Arial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A1D2D4-DF0D-4E5D-9E0A-082BAE7D414C}" type="slidenum">
              <a:rPr lang="en-GB" altLang="en-US"/>
              <a:pPr>
                <a:defRPr/>
              </a:pPr>
              <a:t>‹#›</a:t>
            </a:fld>
            <a:endParaRPr lang="en-GB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54;p13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oogle Shape;55;p13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2176" y="214248"/>
            <a:ext cx="1579563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Google Shape;57;p13"/>
          <p:cNvSpPr txBox="1">
            <a:spLocks noChangeArrowheads="1"/>
          </p:cNvSpPr>
          <p:nvPr/>
        </p:nvSpPr>
        <p:spPr bwMode="auto">
          <a:xfrm>
            <a:off x="5873750" y="98425"/>
            <a:ext cx="317658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endParaRPr lang="en-US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341" name="Google Shape;57;p13"/>
          <p:cNvSpPr txBox="1">
            <a:spLocks noChangeArrowheads="1"/>
          </p:cNvSpPr>
          <p:nvPr/>
        </p:nvSpPr>
        <p:spPr bwMode="auto">
          <a:xfrm>
            <a:off x="2054224" y="1333500"/>
            <a:ext cx="6641907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SESSION             	   :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</a:rPr>
              <a:t> 2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CLASS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               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IN" sz="1400" b="1" dirty="0">
                <a:solidFill>
                  <a:srgbClr val="000000"/>
                </a:solidFill>
                <a:latin typeface="Arial" charset="0"/>
              </a:rPr>
              <a:t>	  </a:t>
            </a:r>
            <a:r>
              <a:rPr lang="en-US" altLang="en-IN" sz="1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IN" altLang="en-US" sz="1400" b="1" dirty="0" smtClean="0">
                <a:solidFill>
                  <a:srgbClr val="000000"/>
                </a:solidFill>
                <a:latin typeface="Arial" charset="0"/>
              </a:rPr>
              <a:t>:  </a:t>
            </a:r>
            <a:r>
              <a:rPr lang="en-IN" altLang="en-US" sz="1400" b="1" dirty="0">
                <a:solidFill>
                  <a:srgbClr val="000000"/>
                </a:solidFill>
                <a:latin typeface="Arial" charset="0"/>
              </a:rPr>
              <a:t>III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SUBJECT 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	                    </a:t>
            </a:r>
            <a:r>
              <a:rPr lang="en-US" altLang="en-GB" sz="1400" b="1" dirty="0" smtClean="0">
                <a:solidFill>
                  <a:srgbClr val="000000"/>
                </a:solidFill>
                <a:latin typeface="Arial" charset="0"/>
              </a:rPr>
              <a:t>  :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altLang="en-US" sz="1400" b="1" dirty="0" smtClean="0">
                <a:solidFill>
                  <a:srgbClr val="000000"/>
                </a:solidFill>
                <a:latin typeface="Arial" charset="0"/>
              </a:rPr>
              <a:t>SCIENCE</a:t>
            </a:r>
            <a:endParaRPr lang="en-US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NUMBER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: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en-US" sz="1400" b="1" dirty="0">
                <a:solidFill>
                  <a:srgbClr val="000000"/>
                </a:solidFill>
                <a:latin typeface="Arial" charset="0"/>
              </a:rPr>
              <a:t>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CHAPTER NAME</a:t>
            </a:r>
            <a:r>
              <a:rPr lang="en-US" altLang="en-GB" sz="14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GB" altLang="en-US" sz="1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:  BIRDS:FOOD AND MORE</a:t>
            </a:r>
            <a:endParaRPr lang="en-GB" altLang="en-US" sz="1400" b="1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Arial" charset="0"/>
              <a:buNone/>
            </a:pPr>
            <a:r>
              <a:rPr lang="en-GB" altLang="en-US" sz="1400" b="1" dirty="0" smtClean="0">
                <a:solidFill>
                  <a:srgbClr val="000000"/>
                </a:solidFill>
                <a:latin typeface="Arial" charset="0"/>
              </a:rPr>
              <a:t>SUB-TOPIC </a:t>
            </a:r>
            <a:r>
              <a:rPr lang="en-US" altLang="en-GB" sz="1400" b="1" dirty="0" smtClean="0">
                <a:solidFill>
                  <a:srgbClr val="000000"/>
                </a:solidFill>
                <a:latin typeface="Arial" charset="0"/>
              </a:rPr>
              <a:t>                </a:t>
            </a:r>
            <a:r>
              <a:rPr lang="en-GB" altLang="en-GB" sz="1400" b="1" dirty="0" smtClean="0">
                <a:solidFill>
                  <a:srgbClr val="000000"/>
                </a:solidFill>
                <a:latin typeface="Arial" charset="0"/>
              </a:rPr>
              <a:t>   :  DIFFERENT KINDS OF </a:t>
            </a:r>
            <a:r>
              <a:rPr lang="en-GB" altLang="en-GB" sz="1400" b="1" dirty="0" smtClean="0">
                <a:solidFill>
                  <a:srgbClr val="000000"/>
                </a:solidFill>
                <a:latin typeface="Arial" charset="0"/>
              </a:rPr>
              <a:t>BEAKS…. </a:t>
            </a:r>
            <a:r>
              <a:rPr lang="en-GB" altLang="en-GB" sz="1400" b="1" dirty="0" smtClean="0">
                <a:solidFill>
                  <a:srgbClr val="000000"/>
                </a:solidFill>
                <a:latin typeface="Arial" charset="0"/>
              </a:rPr>
              <a:t>CONTD.			</a:t>
            </a:r>
            <a:endParaRPr lang="en-GB" altLang="en-GB" sz="1400" b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23553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699795" y="235532"/>
            <a:ext cx="7833017" cy="731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HOME ASSIGNMENT: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699795" y="1119673"/>
            <a:ext cx="7833017" cy="306180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Draw any 3 beaks in Project Record.</a:t>
            </a:r>
            <a:endParaRPr lang="en-GB" sz="20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5617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LEARNING 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OUTCOME: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will be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able to– </a:t>
            </a:r>
            <a:endParaRPr lang="en-GB" sz="2400" b="1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Ø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et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knowledge about the nature and  types of beaks.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5647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Google Shape;77;p1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009" y="272856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Google Shape;78;p16"/>
          <p:cNvSpPr txBox="1"/>
          <p:nvPr/>
        </p:nvSpPr>
        <p:spPr>
          <a:xfrm>
            <a:off x="620713" y="742950"/>
            <a:ext cx="7802562" cy="35623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/>
          <a:lstStyle/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THANKING YOU</a:t>
            </a:r>
            <a:endParaRPr sz="4000" b="1"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algn="ctr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 panose="020B0604020202020204"/>
              <a:buNone/>
              <a:defRPr/>
            </a:pPr>
            <a:r>
              <a:rPr lang="en-GB" sz="4000" b="1" kern="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ODM EDUCATIONAL GROUP</a:t>
            </a:r>
            <a:endParaRPr sz="4000" b="1" kern="0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kern="0" dirty="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273050" y="285750"/>
            <a:ext cx="8688388" cy="7794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LEARNING OBJECTIVE : </a:t>
            </a:r>
            <a:endParaRPr sz="2400" b="1" kern="0" dirty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276225" y="802434"/>
            <a:ext cx="8191500" cy="3525092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Learners will be able to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know </a:t>
            </a:r>
            <a:r>
              <a:rPr lang="en-GB" sz="24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–</a:t>
            </a:r>
            <a:endParaRPr lang="en-GB" sz="2400" b="1" kern="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anose="05000000000000000000" pitchFamily="2" charset="2"/>
              <a:buChar char="§"/>
              <a:defRPr/>
            </a:pPr>
            <a:r>
              <a:rPr lang="en-GB" sz="24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get knowledge about the nature and  types of beaks.</a:t>
            </a:r>
            <a:endParaRPr lang="en-GB" sz="24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4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9339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687" y="285750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Google Shape;64;p14"/>
          <p:cNvSpPr txBox="1"/>
          <p:nvPr/>
        </p:nvSpPr>
        <p:spPr>
          <a:xfrm>
            <a:off x="455612" y="217520"/>
            <a:ext cx="8688388" cy="749234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 panose="020B0604020202020204"/>
              <a:buNone/>
              <a:defRPr/>
            </a:pPr>
            <a:r>
              <a:rPr lang="en-GB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LET’S RECAPITULATE</a:t>
            </a:r>
            <a:r>
              <a:rPr lang="en-GB" sz="2000" b="1" kern="0" dirty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GB" sz="2000" b="1" kern="0" dirty="0" smtClean="0">
              <a:solidFill>
                <a:srgbClr val="FF0000"/>
              </a:solidFill>
              <a:latin typeface="+mn-lt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401980" y="790978"/>
            <a:ext cx="6960637" cy="399628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Give two examples of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following.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  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Birds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having strong , sharp and hooked beak.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 </a:t>
            </a:r>
            <a:r>
              <a:rPr lang="en-GB" sz="2000" kern="0" dirty="0" err="1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</a:t>
            </a: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b.    Birds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having short , hard and horny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beak.</a:t>
            </a:r>
            <a:endParaRPr lang="en-GB" sz="2000" kern="0" dirty="0" smtClean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defRPr/>
            </a:pPr>
            <a:r>
              <a:rPr lang="en-GB" sz="2000" kern="0" dirty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 </a:t>
            </a:r>
            <a:r>
              <a:rPr lang="en-GB" sz="2000" kern="0" dirty="0" err="1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Ans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  </a:t>
            </a: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defRPr/>
            </a:pP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c.    Birds having curved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beak.</a:t>
            </a:r>
            <a:endParaRPr lang="en-GB" sz="2000" kern="0" dirty="0">
              <a:solidFill>
                <a:schemeClr val="tx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r>
              <a:rPr lang="en-GB" sz="2000" kern="0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</a:t>
            </a:r>
            <a:r>
              <a:rPr lang="en-GB" sz="2000" kern="0" dirty="0" smtClean="0">
                <a:solidFill>
                  <a:schemeClr val="tx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Ans</a:t>
            </a:r>
            <a:r>
              <a:rPr lang="en-GB" sz="2000" kern="0" dirty="0" smtClean="0">
                <a:solidFill>
                  <a:srgbClr val="00206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  </a:t>
            </a:r>
            <a:endParaRPr lang="en-GB" sz="2000" kern="0" dirty="0">
              <a:solidFill>
                <a:srgbClr val="00206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50000"/>
                </a:schemeClr>
              </a:buClr>
              <a:buSzPct val="90000"/>
              <a:buFont typeface="Arial" panose="020B0604020202020204"/>
              <a:buNone/>
              <a:defRPr/>
            </a:pPr>
            <a:endParaRPr lang="en-GB" sz="2000" kern="0" dirty="0">
              <a:solidFill>
                <a:schemeClr val="accent1">
                  <a:lumMod val="50000"/>
                </a:schemeClr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kern="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GB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 </a:t>
            </a: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48882" y="1959426"/>
            <a:ext cx="839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EAGLE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65918" y="1959426"/>
            <a:ext cx="1026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VULTURE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48882" y="2855168"/>
            <a:ext cx="1119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SPARROW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43187" y="2855167"/>
            <a:ext cx="1139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PEACOCK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548882" y="3709318"/>
            <a:ext cx="951722" cy="3079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PARROT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808502" y="3709318"/>
            <a:ext cx="1268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PARAKEET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63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Strong</a:t>
            </a:r>
            <a:r>
              <a:rPr lang="en-US" sz="2400" b="1" dirty="0"/>
              <a:t> </a:t>
            </a:r>
            <a:r>
              <a:rPr lang="en-US" sz="2400" b="1" dirty="0" smtClean="0"/>
              <a:t>and chisel-shaped </a:t>
            </a:r>
            <a:r>
              <a:rPr lang="en-US" sz="2400" b="1" dirty="0" smtClean="0"/>
              <a:t>beak: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A woodpecker  has a strong and </a:t>
            </a:r>
          </a:p>
          <a:p>
            <a:pPr marL="0" indent="0">
              <a:buNone/>
            </a:pPr>
            <a:r>
              <a:rPr lang="en-US" sz="2000" dirty="0"/>
              <a:t>c</a:t>
            </a:r>
            <a:r>
              <a:rPr lang="en-US" sz="2000" dirty="0" smtClean="0"/>
              <a:t>hisel-shaped </a:t>
            </a:r>
            <a:r>
              <a:rPr lang="en-US" sz="2000" dirty="0" smtClean="0"/>
              <a:t>beak.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This helps it to tap the bark of trees 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and take out insects.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5647" y="3654255"/>
            <a:ext cx="1679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WOOD PECKER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309" y="1642186"/>
            <a:ext cx="2129644" cy="1727635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915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Broad and short </a:t>
            </a:r>
            <a:r>
              <a:rPr lang="en-US" sz="2400" b="1" dirty="0" smtClean="0"/>
              <a:t>beak: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</a:t>
            </a:r>
            <a:r>
              <a:rPr lang="en-US" sz="2000" dirty="0" smtClean="0"/>
              <a:t>swallow </a:t>
            </a:r>
            <a:r>
              <a:rPr lang="en-US" sz="2000" dirty="0" smtClean="0"/>
              <a:t>has a broad and short beak</a:t>
            </a:r>
          </a:p>
          <a:p>
            <a:pPr marL="0" indent="0">
              <a:buNone/>
            </a:pPr>
            <a:r>
              <a:rPr lang="en-US" sz="2000" dirty="0"/>
              <a:t>w</a:t>
            </a:r>
            <a:r>
              <a:rPr lang="en-US" sz="2000" dirty="0" smtClean="0"/>
              <a:t>hich </a:t>
            </a:r>
            <a:r>
              <a:rPr lang="en-US" sz="2000" dirty="0" smtClean="0"/>
              <a:t>is sticky on the inside.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bird </a:t>
            </a:r>
            <a:r>
              <a:rPr lang="en-US" sz="2000" dirty="0" smtClean="0"/>
              <a:t>open its beak while flying and tiny </a:t>
            </a:r>
          </a:p>
          <a:p>
            <a:pPr marL="0" indent="0">
              <a:buNone/>
            </a:pPr>
            <a:r>
              <a:rPr lang="en-US" sz="2000" dirty="0"/>
              <a:t>f</a:t>
            </a:r>
            <a:r>
              <a:rPr lang="en-US" sz="2000" dirty="0" smtClean="0"/>
              <a:t>lying insects get stuck inside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0537" y="3597778"/>
            <a:ext cx="110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SWALLOW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199" y="1502228"/>
            <a:ext cx="1915689" cy="202124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49617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Long and slender </a:t>
            </a:r>
            <a:r>
              <a:rPr lang="en-US" sz="2400" b="1" dirty="0" smtClean="0"/>
              <a:t>beak:</a:t>
            </a:r>
            <a:endParaRPr lang="en-US" sz="2400" b="1" dirty="0" smtClean="0"/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bird hoopoe is having long and slender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beak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It is able to pull out insects from holes in the </a:t>
            </a:r>
          </a:p>
          <a:p>
            <a:pPr marL="0" indent="0">
              <a:buNone/>
            </a:pPr>
            <a:r>
              <a:rPr lang="en-US" sz="2000" dirty="0"/>
              <a:t>g</a:t>
            </a:r>
            <a:r>
              <a:rPr lang="en-US" sz="2000" dirty="0" smtClean="0"/>
              <a:t>round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870537" y="3663092"/>
            <a:ext cx="1107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HOOPOE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077" y="1097465"/>
            <a:ext cx="1666875" cy="2500313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0557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002" y="236311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Google Shape;64;p14"/>
          <p:cNvSpPr txBox="1">
            <a:spLocks noChangeArrowheads="1"/>
          </p:cNvSpPr>
          <p:nvPr/>
        </p:nvSpPr>
        <p:spPr bwMode="auto">
          <a:xfrm>
            <a:off x="331788" y="127000"/>
            <a:ext cx="8688387" cy="72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endParaRPr lang="en-GB" altLang="en-US" sz="1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14604"/>
            <a:ext cx="8229600" cy="615819"/>
          </a:xfrm>
        </p:spPr>
        <p:txBody>
          <a:bodyPr/>
          <a:lstStyle/>
          <a:p>
            <a:pPr algn="l"/>
            <a:r>
              <a:rPr lang="en-US" sz="2800" b="1" kern="0" dirty="0" smtClean="0">
                <a:solidFill>
                  <a:srgbClr val="FF0000"/>
                </a:solidFill>
                <a:latin typeface="+mn-lt"/>
                <a:ea typeface="Arial" panose="020B0604020202020204"/>
                <a:cs typeface="Arial" panose="020B0604020202020204"/>
                <a:sym typeface="Arial" panose="020B0604020202020204"/>
              </a:rPr>
              <a:t>DIFFERENT KINDS OF BEAKS</a:t>
            </a:r>
            <a:endParaRPr lang="en-IN" sz="2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849086"/>
            <a:ext cx="8229600" cy="3745139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Broad and flat </a:t>
            </a:r>
            <a:r>
              <a:rPr lang="en-US" sz="2400" b="1" dirty="0" smtClean="0"/>
              <a:t>beak</a:t>
            </a:r>
            <a:r>
              <a:rPr lang="en-US" sz="2400" b="1" dirty="0"/>
              <a:t>:</a:t>
            </a:r>
            <a:endParaRPr lang="en-US" sz="2400" b="1" dirty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/>
              <a:t>The duck has a broad and flat beak with</a:t>
            </a:r>
          </a:p>
          <a:p>
            <a:pPr marL="0" indent="0" algn="just">
              <a:buNone/>
            </a:pPr>
            <a:r>
              <a:rPr lang="en-US" sz="2000" dirty="0" smtClean="0"/>
              <a:t>tiny holes on the sides</a:t>
            </a:r>
            <a:r>
              <a:rPr lang="en-US" sz="2000" dirty="0" smtClean="0"/>
              <a:t>.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/>
              <a:t>The duck takes in muddy water with 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Insects , worms and water plants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endParaRPr lang="en-US" sz="2000" dirty="0" smtClean="0"/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/>
              <a:t>The mud and water flow out </a:t>
            </a:r>
            <a:r>
              <a:rPr lang="en-US" sz="2000" dirty="0" smtClean="0"/>
              <a:t>through the </a:t>
            </a:r>
            <a:r>
              <a:rPr lang="en-US" sz="2000" dirty="0" smtClean="0"/>
              <a:t>tiny </a:t>
            </a: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holes </a:t>
            </a:r>
            <a:r>
              <a:rPr lang="en-US" sz="2000" dirty="0" smtClean="0"/>
              <a:t>leaving the plants and </a:t>
            </a:r>
            <a:r>
              <a:rPr lang="en-US" sz="2000" dirty="0" smtClean="0"/>
              <a:t>i</a:t>
            </a:r>
            <a:r>
              <a:rPr lang="en-US" sz="2000" dirty="0"/>
              <a:t>nsects inside the beak</a:t>
            </a:r>
            <a:r>
              <a:rPr lang="en-US" sz="2400" dirty="0"/>
              <a:t>.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marL="0" indent="0" algn="just">
              <a:buNone/>
            </a:pPr>
            <a:r>
              <a:rPr lang="en-US" sz="2000" dirty="0" smtClean="0"/>
              <a:t>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6590764" y="3878588"/>
            <a:ext cx="77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DUCK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08" y="1447979"/>
            <a:ext cx="2164539" cy="2164539"/>
          </a:xfrm>
          <a:prstGeom prst="rect">
            <a:avLst/>
          </a:prstGeom>
          <a:ln w="254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52796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Summary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: 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Wingdings" panose="05000000000000000000" pitchFamily="2" charset="2"/>
              <a:buChar char="§"/>
              <a:defRPr/>
            </a:pPr>
            <a:r>
              <a:rPr lang="en-GB" sz="2000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 woodpecker tap the bark of trees and take out insects with its strong and chisel shaped beak</a:t>
            </a:r>
            <a:r>
              <a:rPr lang="en-GB" sz="2000" b="1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lang="en-GB" sz="2000" b="1" kern="0" dirty="0" smtClean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n-lt"/>
              </a:rPr>
              <a:t>The </a:t>
            </a:r>
            <a:r>
              <a:rPr lang="en-US" sz="2000" dirty="0">
                <a:latin typeface="+mn-lt"/>
              </a:rPr>
              <a:t>swallow has a broad and short </a:t>
            </a:r>
            <a:r>
              <a:rPr lang="en-US" sz="2000" dirty="0" smtClean="0">
                <a:latin typeface="+mn-lt"/>
              </a:rPr>
              <a:t>beak. While </a:t>
            </a:r>
            <a:r>
              <a:rPr lang="en-US" sz="2000" dirty="0">
                <a:latin typeface="+mn-lt"/>
              </a:rPr>
              <a:t>flying </a:t>
            </a:r>
            <a:r>
              <a:rPr lang="en-US" sz="2000" dirty="0" smtClean="0">
                <a:latin typeface="+mn-lt"/>
              </a:rPr>
              <a:t>it opens its beak and </a:t>
            </a:r>
            <a:r>
              <a:rPr lang="en-US" sz="2000" dirty="0">
                <a:latin typeface="+mn-lt"/>
              </a:rPr>
              <a:t>tiny </a:t>
            </a:r>
            <a:r>
              <a:rPr lang="en-US" sz="2000" dirty="0" smtClean="0">
                <a:latin typeface="+mn-lt"/>
              </a:rPr>
              <a:t>flying </a:t>
            </a:r>
            <a:r>
              <a:rPr lang="en-US" sz="2000" dirty="0">
                <a:latin typeface="+mn-lt"/>
              </a:rPr>
              <a:t>insects get stuck inside</a:t>
            </a:r>
            <a:r>
              <a:rPr lang="en-US" sz="2400" dirty="0" smtClean="0">
                <a:latin typeface="+mn-lt"/>
              </a:rPr>
              <a:t>.</a:t>
            </a:r>
          </a:p>
          <a:p>
            <a:endParaRPr lang="en-US" sz="2400" dirty="0">
              <a:latin typeface="+mn-lt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n-lt"/>
              </a:rPr>
              <a:t>     The </a:t>
            </a:r>
            <a:r>
              <a:rPr lang="en-US" sz="2000" dirty="0">
                <a:latin typeface="+mn-lt"/>
              </a:rPr>
              <a:t>bird hoopoe is having long and </a:t>
            </a:r>
            <a:r>
              <a:rPr lang="en-US" sz="2000" dirty="0" smtClean="0">
                <a:latin typeface="+mn-lt"/>
              </a:rPr>
              <a:t>slender beak.</a:t>
            </a:r>
          </a:p>
          <a:p>
            <a:endParaRPr lang="en-US" sz="2000" dirty="0" smtClean="0">
              <a:latin typeface="+mn-lt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+mn-lt"/>
              </a:rPr>
              <a:t>     The </a:t>
            </a:r>
            <a:r>
              <a:rPr lang="en-US" sz="2000" dirty="0">
                <a:latin typeface="+mn-lt"/>
              </a:rPr>
              <a:t>duck has a broad and flat beak </a:t>
            </a:r>
            <a:r>
              <a:rPr lang="en-US" sz="2000" dirty="0" smtClean="0">
                <a:latin typeface="+mn-lt"/>
              </a:rPr>
              <a:t>with tiny </a:t>
            </a:r>
            <a:r>
              <a:rPr lang="en-US" sz="2000" dirty="0">
                <a:latin typeface="+mn-lt"/>
              </a:rPr>
              <a:t>holes on the </a:t>
            </a:r>
            <a:r>
              <a:rPr lang="en-US" sz="2000" dirty="0" smtClean="0">
                <a:latin typeface="+mn-lt"/>
              </a:rPr>
              <a:t>sides.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 smtClean="0">
              <a:latin typeface="+mn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b="1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8286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Google Shape;63;p1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324" y="121783"/>
            <a:ext cx="12319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Google Shape;64;p14"/>
          <p:cNvSpPr txBox="1">
            <a:spLocks noChangeArrowheads="1"/>
          </p:cNvSpPr>
          <p:nvPr/>
        </p:nvSpPr>
        <p:spPr bwMode="auto">
          <a:xfrm>
            <a:off x="331788" y="242596"/>
            <a:ext cx="8688387" cy="50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SzPts val="2200"/>
              <a:buFont typeface="Arial" charset="0"/>
              <a:buNone/>
            </a:pPr>
            <a:r>
              <a:rPr lang="en-GB" altLang="en-US" sz="2800" b="1" dirty="0">
                <a:solidFill>
                  <a:srgbClr val="FF0000"/>
                </a:solidFill>
                <a:latin typeface="Arial" charset="0"/>
              </a:rPr>
              <a:t>C</a:t>
            </a:r>
            <a:r>
              <a:rPr lang="en-GB" altLang="en-US" sz="2800" b="1" dirty="0" smtClean="0">
                <a:solidFill>
                  <a:srgbClr val="FF0000"/>
                </a:solidFill>
                <a:latin typeface="Arial" charset="0"/>
              </a:rPr>
              <a:t>omplete the table.</a:t>
            </a:r>
            <a:endParaRPr lang="en-GB" altLang="en-US" sz="28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303213" y="966788"/>
            <a:ext cx="8229600" cy="32146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/>
          <a:lstStyle/>
          <a:p>
            <a:endParaRPr lang="en-US" sz="2400" dirty="0">
              <a:latin typeface="+mn-lt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r>
              <a:rPr lang="en-GB" sz="2000" b="1" kern="0" dirty="0" smtClean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   </a:t>
            </a:r>
            <a:endParaRPr lang="en-GB"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/>
            </a:pPr>
            <a:r>
              <a:rPr lang="en-US" sz="2000" b="1" kern="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endParaRPr sz="2000" b="1" kern="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423381"/>
              </p:ext>
            </p:extLst>
          </p:nvPr>
        </p:nvGraphicFramePr>
        <p:xfrm>
          <a:off x="923731" y="966787"/>
          <a:ext cx="6333720" cy="39481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1240"/>
                <a:gridCol w="2111240"/>
                <a:gridCol w="2111240"/>
              </a:tblGrid>
              <a:tr h="540317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r>
                        <a:rPr lang="en-US" baseline="0" dirty="0" smtClean="0"/>
                        <a:t> OF BEAK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EXAMPLES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FOOD</a:t>
                      </a:r>
                      <a:endParaRPr lang="en-IN" dirty="0"/>
                    </a:p>
                  </a:txBody>
                  <a:tcPr/>
                </a:tc>
              </a:tr>
              <a:tr h="704251">
                <a:tc>
                  <a:txBody>
                    <a:bodyPr/>
                    <a:lstStyle/>
                    <a:p>
                      <a:r>
                        <a:rPr lang="en-US" dirty="0" smtClean="0"/>
                        <a:t>Short</a:t>
                      </a:r>
                      <a:r>
                        <a:rPr lang="en-US" baseline="0" dirty="0" smtClean="0"/>
                        <a:t> hard and horny beak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grains</a:t>
                      </a:r>
                      <a:r>
                        <a:rPr lang="en-US" baseline="0" dirty="0" smtClean="0"/>
                        <a:t> and seeds</a:t>
                      </a:r>
                      <a:endParaRPr lang="en-IN" dirty="0"/>
                    </a:p>
                  </a:txBody>
                  <a:tcPr/>
                </a:tc>
              </a:tr>
              <a:tr h="54031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Eagles, vultures, kites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Small animals like chicks, mice, frogs</a:t>
                      </a:r>
                      <a:endParaRPr lang="en-IN" dirty="0"/>
                    </a:p>
                  </a:txBody>
                  <a:tcPr/>
                </a:tc>
              </a:tr>
              <a:tr h="540317">
                <a:tc>
                  <a:txBody>
                    <a:bodyPr/>
                    <a:lstStyle/>
                    <a:p>
                      <a:r>
                        <a:rPr lang="en-US" dirty="0" smtClean="0"/>
                        <a:t>Broad and flat beak with tiny holes on the sides.</a:t>
                      </a:r>
                    </a:p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Duck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</a:tr>
              <a:tr h="87477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woodpecker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insects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88433" y="1547764"/>
            <a:ext cx="1968759" cy="6655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1"/>
                </a:solidFill>
              </a:rPr>
              <a:t>Sparrows, pigeons, peacocks 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3494" y="2213348"/>
            <a:ext cx="1956318" cy="59516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Strong, sharp and hooked beak 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87822" y="2957804"/>
            <a:ext cx="2034074" cy="9517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Insects, water plants, worms</a:t>
            </a:r>
            <a:endParaRPr lang="en-IN" sz="18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4359" y="4076360"/>
            <a:ext cx="1875453" cy="7662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smtClean="0">
                <a:solidFill>
                  <a:schemeClr val="tx1"/>
                </a:solidFill>
              </a:rPr>
              <a:t>Strong and chisel-shaped beak</a:t>
            </a:r>
            <a:endParaRPr lang="en-IN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1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7011</TotalTime>
  <Words>428</Words>
  <Application>Microsoft Office PowerPoint</Application>
  <PresentationFormat>On-screen Show (16:9)</PresentationFormat>
  <Paragraphs>124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DIFFERENT KINDS OF BEAKS</vt:lpstr>
      <vt:lpstr>DIFFERENT KINDS OF BEAKS</vt:lpstr>
      <vt:lpstr>DIFFERENT KINDS OF BEAKS</vt:lpstr>
      <vt:lpstr>DIFFERENT KINDS OF BEAKS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898</cp:revision>
  <dcterms:created xsi:type="dcterms:W3CDTF">2021-04-07T05:01:00Z</dcterms:created>
  <dcterms:modified xsi:type="dcterms:W3CDTF">2021-11-01T14:31:29Z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1033-11.2.0.9926</vt:lpwstr>
  </property>
</Properties>
</file>