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4167" r:id="rId1"/>
  </p:sldMasterIdLst>
  <p:notesMasterIdLst>
    <p:notesMasterId r:id="rId13"/>
  </p:notesMasterIdLst>
  <p:sldIdLst>
    <p:sldId id="256" r:id="rId2"/>
    <p:sldId id="289" r:id="rId3"/>
    <p:sldId id="315" r:id="rId4"/>
    <p:sldId id="307" r:id="rId5"/>
    <p:sldId id="311" r:id="rId6"/>
    <p:sldId id="312" r:id="rId7"/>
    <p:sldId id="314" r:id="rId8"/>
    <p:sldId id="313" r:id="rId9"/>
    <p:sldId id="316" r:id="rId10"/>
    <p:sldId id="310"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CC3300"/>
    <a:srgbClr val="F30D1D"/>
    <a:srgbClr val="FC95A6"/>
    <a:srgbClr val="996600"/>
    <a:srgbClr val="FF3399"/>
    <a:srgbClr val="E43CD8"/>
    <a:srgbClr val="66FF33"/>
    <a:srgbClr val="BA8CDC"/>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4" autoAdjust="0"/>
    <p:restoredTop sz="94607" autoAdjust="0"/>
  </p:normalViewPr>
  <p:slideViewPr>
    <p:cSldViewPr snapToGrid="0">
      <p:cViewPr varScale="1">
        <p:scale>
          <a:sx n="103" d="100"/>
          <a:sy n="103" d="100"/>
        </p:scale>
        <p:origin x="874" y="77"/>
      </p:cViewPr>
      <p:guideLst>
        <p:guide orient="horz" pos="1620"/>
        <p:guide pos="2880"/>
      </p:guideLst>
    </p:cSldViewPr>
  </p:slideViewPr>
  <p:outlineViewPr>
    <p:cViewPr>
      <p:scale>
        <a:sx n="33" d="100"/>
        <a:sy n="33" d="100"/>
      </p:scale>
      <p:origin x="0" y="21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endParaRPr/>
          </a:p>
        </p:txBody>
      </p:sp>
    </p:spTree>
    <p:extLst>
      <p:ext uri="{BB962C8B-B14F-4D97-AF65-F5344CB8AC3E}">
        <p14:creationId xmlns:p14="http://schemas.microsoft.com/office/powerpoint/2010/main" val="315925100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a:t>Click to edit Master title style</a:t>
            </a:r>
            <a:endParaRPr lang="en-IN"/>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47C9B81F-C347-4BEF-BFDF-29C42F48304A}" type="datetimeFigureOut">
              <a:rPr lang="en-US" smtClean="0"/>
              <a:pPr/>
              <a:t>3/29/2022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pPr marL="0" lvl="0" indent="0" algn="r" rtl="0">
                <a:spcBef>
                  <a:spcPts val="0"/>
                </a:spcBef>
                <a:spcAft>
                  <a:spcPts val="0"/>
                </a:spcAft>
                <a:buNone/>
              </a:pPr>
              <a:t>‹#›</a:t>
            </a:fld>
            <a:endParaRPr lang="en-GB"/>
          </a:p>
        </p:txBody>
      </p:sp>
    </p:spTree>
    <p:extLst>
      <p:ext uri="{BB962C8B-B14F-4D97-AF65-F5344CB8AC3E}">
        <p14:creationId xmlns:p14="http://schemas.microsoft.com/office/powerpoint/2010/main" val="51439228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7C9B81F-C347-4BEF-BFDF-29C42F48304A}" type="datetimeFigureOut">
              <a:rPr lang="en-US" smtClean="0"/>
              <a:pPr/>
              <a:t>3/29/2022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pPr marL="0" lvl="0" indent="0" algn="r" rtl="0">
                <a:spcBef>
                  <a:spcPts val="0"/>
                </a:spcBef>
                <a:spcAft>
                  <a:spcPts val="0"/>
                </a:spcAft>
                <a:buNone/>
              </a:pPr>
              <a:t>‹#›</a:t>
            </a:fld>
            <a:endParaRPr lang="en-GB"/>
          </a:p>
        </p:txBody>
      </p:sp>
    </p:spTree>
    <p:extLst>
      <p:ext uri="{BB962C8B-B14F-4D97-AF65-F5344CB8AC3E}">
        <p14:creationId xmlns:p14="http://schemas.microsoft.com/office/powerpoint/2010/main" val="270291790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2"/>
            <a:ext cx="2057400" cy="329088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154782"/>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7C9B81F-C347-4BEF-BFDF-29C42F48304A}" type="datetimeFigureOut">
              <a:rPr lang="en-US" smtClean="0"/>
              <a:pPr/>
              <a:t>3/29/2022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pPr marL="0" lvl="0" indent="0" algn="r" rtl="0">
                <a:spcBef>
                  <a:spcPts val="0"/>
                </a:spcBef>
                <a:spcAft>
                  <a:spcPts val="0"/>
                </a:spcAft>
                <a:buNone/>
              </a:pPr>
              <a:t>‹#›</a:t>
            </a:fld>
            <a:endParaRPr lang="en-GB"/>
          </a:p>
        </p:txBody>
      </p:sp>
    </p:spTree>
    <p:extLst>
      <p:ext uri="{BB962C8B-B14F-4D97-AF65-F5344CB8AC3E}">
        <p14:creationId xmlns:p14="http://schemas.microsoft.com/office/powerpoint/2010/main" val="189795482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7C9B81F-C347-4BEF-BFDF-29C42F48304A}" type="datetimeFigureOut">
              <a:rPr lang="en-US" smtClean="0"/>
              <a:pPr/>
              <a:t>3/29/2022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pPr marL="0" lvl="0" indent="0" algn="r" rtl="0">
                <a:spcBef>
                  <a:spcPts val="0"/>
                </a:spcBef>
                <a:spcAft>
                  <a:spcPts val="0"/>
                </a:spcAft>
                <a:buNone/>
              </a:pPr>
              <a:t>‹#›</a:t>
            </a:fld>
            <a:endParaRPr lang="en-GB"/>
          </a:p>
        </p:txBody>
      </p:sp>
    </p:spTree>
    <p:extLst>
      <p:ext uri="{BB962C8B-B14F-4D97-AF65-F5344CB8AC3E}">
        <p14:creationId xmlns:p14="http://schemas.microsoft.com/office/powerpoint/2010/main" val="5632735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3/29/2022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pPr marL="0" lvl="0" indent="0" algn="r" rtl="0">
                <a:spcBef>
                  <a:spcPts val="0"/>
                </a:spcBef>
                <a:spcAft>
                  <a:spcPts val="0"/>
                </a:spcAft>
                <a:buNone/>
              </a:pPr>
              <a:t>‹#›</a:t>
            </a:fld>
            <a:endParaRPr lang="en-GB"/>
          </a:p>
        </p:txBody>
      </p:sp>
    </p:spTree>
    <p:extLst>
      <p:ext uri="{BB962C8B-B14F-4D97-AF65-F5344CB8AC3E}">
        <p14:creationId xmlns:p14="http://schemas.microsoft.com/office/powerpoint/2010/main" val="4070184961"/>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47C9B81F-C347-4BEF-BFDF-29C42F48304A}" type="datetimeFigureOut">
              <a:rPr lang="en-US" smtClean="0"/>
              <a:pPr/>
              <a:t>3/29/2022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pPr marL="0" lvl="0" indent="0" algn="r" rtl="0">
                <a:spcBef>
                  <a:spcPts val="0"/>
                </a:spcBef>
                <a:spcAft>
                  <a:spcPts val="0"/>
                </a:spcAft>
                <a:buNone/>
              </a:pPr>
              <a:t>‹#›</a:t>
            </a:fld>
            <a:endParaRPr lang="en-GB"/>
          </a:p>
        </p:txBody>
      </p:sp>
    </p:spTree>
    <p:extLst>
      <p:ext uri="{BB962C8B-B14F-4D97-AF65-F5344CB8AC3E}">
        <p14:creationId xmlns:p14="http://schemas.microsoft.com/office/powerpoint/2010/main" val="3216897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47C9B81F-C347-4BEF-BFDF-29C42F48304A}" type="datetimeFigureOut">
              <a:rPr lang="en-US" smtClean="0"/>
              <a:pPr/>
              <a:t>3/29/2022</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pPr marL="0" lvl="0" indent="0" algn="r" rtl="0">
                <a:spcBef>
                  <a:spcPts val="0"/>
                </a:spcBef>
                <a:spcAft>
                  <a:spcPts val="0"/>
                </a:spcAft>
                <a:buNone/>
              </a:pPr>
              <a:t>‹#›</a:t>
            </a:fld>
            <a:endParaRPr lang="en-GB"/>
          </a:p>
        </p:txBody>
      </p:sp>
    </p:spTree>
    <p:extLst>
      <p:ext uri="{BB962C8B-B14F-4D97-AF65-F5344CB8AC3E}">
        <p14:creationId xmlns:p14="http://schemas.microsoft.com/office/powerpoint/2010/main" val="2562736625"/>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47C9B81F-C347-4BEF-BFDF-29C42F48304A}" type="datetimeFigureOut">
              <a:rPr lang="en-US" smtClean="0"/>
              <a:pPr/>
              <a:t>3/29/2022</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pPr marL="0" lvl="0" indent="0" algn="r" rtl="0">
                <a:spcBef>
                  <a:spcPts val="0"/>
                </a:spcBef>
                <a:spcAft>
                  <a:spcPts val="0"/>
                </a:spcAft>
                <a:buNone/>
              </a:pPr>
              <a:t>‹#›</a:t>
            </a:fld>
            <a:endParaRPr lang="en-GB"/>
          </a:p>
        </p:txBody>
      </p:sp>
    </p:spTree>
    <p:extLst>
      <p:ext uri="{BB962C8B-B14F-4D97-AF65-F5344CB8AC3E}">
        <p14:creationId xmlns:p14="http://schemas.microsoft.com/office/powerpoint/2010/main" val="2205895043"/>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3/29/2022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pPr marL="0" lvl="0" indent="0" algn="r" rtl="0">
                <a:spcBef>
                  <a:spcPts val="0"/>
                </a:spcBef>
                <a:spcAft>
                  <a:spcPts val="0"/>
                </a:spcAft>
                <a:buNone/>
              </a:pPr>
              <a:t>‹#›</a:t>
            </a:fld>
            <a:endParaRPr lang="en-GB"/>
          </a:p>
        </p:txBody>
      </p:sp>
    </p:spTree>
    <p:extLst>
      <p:ext uri="{BB962C8B-B14F-4D97-AF65-F5344CB8AC3E}">
        <p14:creationId xmlns:p14="http://schemas.microsoft.com/office/powerpoint/2010/main" val="20728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3/29/2022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pPr marL="0" lvl="0" indent="0" algn="r" rtl="0">
                <a:spcBef>
                  <a:spcPts val="0"/>
                </a:spcBef>
                <a:spcAft>
                  <a:spcPts val="0"/>
                </a:spcAft>
                <a:buNone/>
              </a:pPr>
              <a:t>‹#›</a:t>
            </a:fld>
            <a:endParaRPr lang="en-GB"/>
          </a:p>
        </p:txBody>
      </p:sp>
    </p:spTree>
    <p:extLst>
      <p:ext uri="{BB962C8B-B14F-4D97-AF65-F5344CB8AC3E}">
        <p14:creationId xmlns:p14="http://schemas.microsoft.com/office/powerpoint/2010/main" val="3227723060"/>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3/29/2022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pPr marL="0" lvl="0" indent="0" algn="r" rtl="0">
                <a:spcBef>
                  <a:spcPts val="0"/>
                </a:spcBef>
                <a:spcAft>
                  <a:spcPts val="0"/>
                </a:spcAft>
                <a:buNone/>
              </a:pPr>
              <a:t>‹#›</a:t>
            </a:fld>
            <a:endParaRPr lang="en-GB"/>
          </a:p>
        </p:txBody>
      </p:sp>
    </p:spTree>
    <p:extLst>
      <p:ext uri="{BB962C8B-B14F-4D97-AF65-F5344CB8AC3E}">
        <p14:creationId xmlns:p14="http://schemas.microsoft.com/office/powerpoint/2010/main" val="149467953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7C9B81F-C347-4BEF-BFDF-29C42F48304A}" type="datetimeFigureOut">
              <a:rPr lang="en-US" smtClean="0"/>
              <a:pPr/>
              <a:t>3/29/2022</a:t>
            </a:fld>
            <a:endParaRPr lang="en-US" dirty="0">
              <a:solidFill>
                <a:schemeClr val="tx2">
                  <a:shade val="90000"/>
                </a:scheme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pPr algn="l" eaLnBrk="1" latinLnBrk="0" hangingPunct="1"/>
            <a:endParaRPr kumimoji="0" lang="en-US" dirty="0">
              <a:solidFill>
                <a:schemeClr val="tx2">
                  <a:shade val="90000"/>
                </a:scheme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GB" smtClean="0"/>
              <a:pPr marL="0" lvl="0" indent="0" algn="r" rtl="0">
                <a:spcBef>
                  <a:spcPts val="0"/>
                </a:spcBef>
                <a:spcAft>
                  <a:spcPts val="0"/>
                </a:spcAft>
                <a:buNone/>
              </a:pPr>
              <a:t>‹#›</a:t>
            </a:fld>
            <a:endParaRPr lang="en-GB"/>
          </a:p>
        </p:txBody>
      </p:sp>
    </p:spTree>
    <p:extLst>
      <p:ext uri="{BB962C8B-B14F-4D97-AF65-F5344CB8AC3E}">
        <p14:creationId xmlns:p14="http://schemas.microsoft.com/office/powerpoint/2010/main" val="2323780921"/>
      </p:ext>
    </p:extLst>
  </p:cSld>
  <p:clrMap bg1="lt1" tx1="dk1" bg2="lt2" tx2="dk2" accent1="accent1" accent2="accent2" accent3="accent3" accent4="accent4" accent5="accent5" accent6="accent6" hlink="hlink" folHlink="folHlink"/>
  <p:sldLayoutIdLst>
    <p:sldLayoutId id="2147484168" r:id="rId1"/>
    <p:sldLayoutId id="2147484169" r:id="rId2"/>
    <p:sldLayoutId id="2147484170" r:id="rId3"/>
    <p:sldLayoutId id="2147484171" r:id="rId4"/>
    <p:sldLayoutId id="2147484172" r:id="rId5"/>
    <p:sldLayoutId id="2147484173" r:id="rId6"/>
    <p:sldLayoutId id="2147484174" r:id="rId7"/>
    <p:sldLayoutId id="2147484175" r:id="rId8"/>
    <p:sldLayoutId id="2147484176" r:id="rId9"/>
    <p:sldLayoutId id="2147484177" r:id="rId10"/>
    <p:sldLayoutId id="2147484178" r:id="rId11"/>
    <p:sldLayoutId id="2147484179" r:id="rId1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srcRect/>
          <a:stretch>
            <a:fill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srcRect/>
          <a:stretch>
            <a:fillRect/>
          </a:stretch>
        </p:blipFill>
        <p:spPr>
          <a:xfrm>
            <a:off x="7227777" y="214227"/>
            <a:ext cx="1578401" cy="783575"/>
          </a:xfrm>
          <a:prstGeom prst="rect">
            <a:avLst/>
          </a:prstGeom>
          <a:noFill/>
          <a:ln>
            <a:noFill/>
          </a:ln>
        </p:spPr>
      </p:pic>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 name="Google Shape;57;p13"/>
          <p:cNvSpPr txBox="1"/>
          <p:nvPr/>
        </p:nvSpPr>
        <p:spPr>
          <a:xfrm>
            <a:off x="2054871" y="1333503"/>
            <a:ext cx="6031854" cy="244414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pPr marL="0" lvl="0" indent="0" algn="l" rtl="0">
              <a:spcBef>
                <a:spcPts val="0"/>
              </a:spcBef>
              <a:spcAft>
                <a:spcPts val="0"/>
              </a:spcAft>
              <a:buNone/>
            </a:pPr>
            <a:r>
              <a:rPr lang="en-US" b="1" dirty="0"/>
              <a:t>SESSION             	 : 2</a:t>
            </a:r>
          </a:p>
          <a:p>
            <a:pPr marL="0" lvl="0" indent="0" algn="l" rtl="0">
              <a:spcBef>
                <a:spcPts val="0"/>
              </a:spcBef>
              <a:spcAft>
                <a:spcPts val="0"/>
              </a:spcAft>
              <a:buNone/>
            </a:pPr>
            <a:r>
              <a:rPr lang="en-IN" b="1" dirty="0"/>
              <a:t>CLASS</a:t>
            </a:r>
            <a:r>
              <a:rPr lang="en-US" altLang="en-IN" b="1" dirty="0"/>
              <a:t>                 </a:t>
            </a:r>
            <a:r>
              <a:rPr lang="en-IN" b="1" dirty="0"/>
              <a:t> </a:t>
            </a:r>
            <a:r>
              <a:rPr lang="en-US" altLang="en-IN" b="1" dirty="0"/>
              <a:t>	 </a:t>
            </a:r>
            <a:r>
              <a:rPr lang="en-IN" b="1" dirty="0"/>
              <a:t>: III</a:t>
            </a:r>
            <a:endParaRPr lang="en-GB" b="1" dirty="0"/>
          </a:p>
          <a:p>
            <a:pPr marL="0" lvl="0" indent="0" algn="l" rtl="0">
              <a:spcBef>
                <a:spcPts val="0"/>
              </a:spcBef>
              <a:spcAft>
                <a:spcPts val="0"/>
              </a:spcAft>
              <a:buNone/>
            </a:pPr>
            <a:r>
              <a:rPr lang="en-GB" b="1" dirty="0"/>
              <a:t>SUBJECT </a:t>
            </a:r>
            <a:r>
              <a:rPr lang="en-US" altLang="en-GB" b="1" dirty="0"/>
              <a:t>	                    </a:t>
            </a:r>
            <a:r>
              <a:rPr lang="en-GB" b="1" dirty="0"/>
              <a:t>: </a:t>
            </a:r>
            <a:r>
              <a:rPr lang="en-US" b="1" dirty="0"/>
              <a:t>SCIENCE</a:t>
            </a:r>
            <a:endParaRPr b="1" dirty="0"/>
          </a:p>
          <a:p>
            <a:pPr marL="0" lvl="0" indent="0" algn="l" rtl="0">
              <a:spcBef>
                <a:spcPts val="0"/>
              </a:spcBef>
              <a:spcAft>
                <a:spcPts val="0"/>
              </a:spcAft>
              <a:buNone/>
            </a:pPr>
            <a:r>
              <a:rPr lang="en-GB" b="1" dirty="0"/>
              <a:t>CHAPTER NUMBER</a:t>
            </a:r>
            <a:r>
              <a:rPr lang="en-US" altLang="en-GB" b="1" dirty="0"/>
              <a:t>    </a:t>
            </a:r>
            <a:r>
              <a:rPr lang="en-GB" b="1" dirty="0"/>
              <a:t>: 3</a:t>
            </a:r>
            <a:endParaRPr b="1" dirty="0"/>
          </a:p>
          <a:p>
            <a:pPr marL="0" lvl="0" indent="0" algn="l" rtl="0">
              <a:spcBef>
                <a:spcPts val="0"/>
              </a:spcBef>
              <a:spcAft>
                <a:spcPts val="0"/>
              </a:spcAft>
              <a:buNone/>
            </a:pPr>
            <a:r>
              <a:rPr lang="en-GB" b="1" dirty="0"/>
              <a:t>CHAPTER NAME</a:t>
            </a:r>
            <a:r>
              <a:rPr lang="en-US" altLang="en-GB" b="1" dirty="0"/>
              <a:t>        </a:t>
            </a:r>
            <a:r>
              <a:rPr lang="en-GB" b="1" dirty="0"/>
              <a:t> : PRECIOUS SOIL</a:t>
            </a:r>
          </a:p>
          <a:p>
            <a:pPr lvl="0"/>
            <a:r>
              <a:rPr lang="en-GB" b="1" dirty="0"/>
              <a:t>SUBTOPIC </a:t>
            </a:r>
            <a:r>
              <a:rPr lang="en-US" altLang="en-GB" b="1" dirty="0"/>
              <a:t>                  </a:t>
            </a:r>
            <a:r>
              <a:rPr lang="en-GB" b="1" dirty="0"/>
              <a:t>:  WHAT DOES SOIL CONTAIN?</a:t>
            </a:r>
            <a:endParaRP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srcRect/>
          <a:stretch>
            <a:fillRect/>
          </a:stretch>
        </p:blipFill>
        <p:spPr>
          <a:xfrm>
            <a:off x="7737498" y="302237"/>
            <a:ext cx="1232526" cy="611875"/>
          </a:xfrm>
          <a:prstGeom prst="rect">
            <a:avLst/>
          </a:prstGeom>
          <a:noFill/>
          <a:ln>
            <a:noFill/>
          </a:ln>
        </p:spPr>
      </p:pic>
      <p:sp>
        <p:nvSpPr>
          <p:cNvPr id="64" name="Google Shape;64;p14"/>
          <p:cNvSpPr txBox="1"/>
          <p:nvPr/>
        </p:nvSpPr>
        <p:spPr>
          <a:xfrm>
            <a:off x="282415" y="127425"/>
            <a:ext cx="8688300" cy="625683"/>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800" b="1" i="0" u="none" strike="noStrike" cap="none" dirty="0">
                <a:solidFill>
                  <a:srgbClr val="FF0000"/>
                </a:solidFill>
                <a:latin typeface="Calibri" panose="020F0502020204030204" pitchFamily="34" charset="0"/>
                <a:cs typeface="Calibri" panose="020F0502020204030204" pitchFamily="34" charset="0"/>
                <a:sym typeface="Arial" panose="020B0604020202020204"/>
              </a:rPr>
              <a:t>LEARNING OUTCOME : </a:t>
            </a:r>
            <a:endParaRPr sz="28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14"/>
          <p:cNvSpPr txBox="1"/>
          <p:nvPr/>
        </p:nvSpPr>
        <p:spPr>
          <a:xfrm>
            <a:off x="303039" y="960324"/>
            <a:ext cx="8229601" cy="2889600"/>
          </a:xfrm>
          <a:prstGeom prst="rect">
            <a:avLst/>
          </a:prstGeom>
          <a:noFill/>
          <a:ln>
            <a:noFill/>
          </a:ln>
        </p:spPr>
        <p:txBody>
          <a:bodyPr spcFirstLastPara="1" wrap="square" lIns="91425" tIns="91425" rIns="91425" bIns="91425" anchor="t" anchorCtr="0">
            <a:noAutofit/>
          </a:bodyPr>
          <a:lstStyle/>
          <a:p>
            <a:pPr marR="0" lvl="0" algn="l" rtl="0">
              <a:lnSpc>
                <a:spcPct val="150000"/>
              </a:lnSpc>
              <a:spcBef>
                <a:spcPts val="0"/>
              </a:spcBef>
              <a:spcAft>
                <a:spcPts val="0"/>
              </a:spcAft>
              <a:buClr>
                <a:srgbClr val="000000"/>
              </a:buClr>
              <a:buSzPct val="90000"/>
            </a:pPr>
            <a:r>
              <a:rPr lang="en-GB" sz="2000" dirty="0">
                <a:latin typeface="Arial" pitchFamily="34" charset="0"/>
                <a:ea typeface="Calibri" panose="020F0502020204030204"/>
                <a:cs typeface="Arial" pitchFamily="34" charset="0"/>
                <a:sym typeface="Calibri" panose="020F0502020204030204"/>
              </a:rPr>
              <a:t> </a:t>
            </a:r>
            <a:r>
              <a:rPr lang="en-GB" sz="2000" b="1" dirty="0">
                <a:latin typeface="Calibri" panose="020F0502020204030204" pitchFamily="34" charset="0"/>
                <a:ea typeface="Calibri" panose="020F0502020204030204"/>
                <a:cs typeface="Calibri" panose="020F0502020204030204" pitchFamily="34" charset="0"/>
                <a:sym typeface="Calibri" panose="020F0502020204030204"/>
              </a:rPr>
              <a:t>The </a:t>
            </a:r>
            <a:r>
              <a:rPr lang="en-GB" sz="2000" b="1" dirty="0">
                <a:solidFill>
                  <a:schemeClr val="tx1"/>
                </a:solidFill>
                <a:latin typeface="Calibri" panose="020F0502020204030204" pitchFamily="34" charset="0"/>
                <a:ea typeface="Calibri" panose="020F0502020204030204"/>
                <a:cs typeface="Calibri" panose="020F0502020204030204" pitchFamily="34" charset="0"/>
                <a:sym typeface="Calibri" panose="020F0502020204030204"/>
              </a:rPr>
              <a:t>learners will be able to -</a:t>
            </a:r>
          </a:p>
          <a:p>
            <a:pPr marL="342900" marR="0" lvl="0" indent="-342900" algn="l" rtl="0">
              <a:lnSpc>
                <a:spcPct val="150000"/>
              </a:lnSpc>
              <a:spcBef>
                <a:spcPts val="0"/>
              </a:spcBef>
              <a:spcAft>
                <a:spcPts val="0"/>
              </a:spcAft>
              <a:buClr>
                <a:srgbClr val="000000"/>
              </a:buClr>
              <a:buSzPct val="90000"/>
              <a:buFont typeface="Arial" panose="020B0604020202020204" pitchFamily="34" charset="0"/>
              <a:buChar char="•"/>
            </a:pPr>
            <a:r>
              <a:rPr lang="en-GB" sz="2000" dirty="0">
                <a:latin typeface="Arial" pitchFamily="34" charset="0"/>
                <a:ea typeface="Calibri" panose="020F0502020204030204"/>
                <a:cs typeface="Arial" pitchFamily="34" charset="0"/>
                <a:sym typeface="Calibri" panose="020F0502020204030204"/>
              </a:rPr>
              <a:t>analyse and note down the observation. </a:t>
            </a: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r>
              <a:rPr lang="en-GB" sz="2000" b="1" dirty="0">
                <a:latin typeface="Calibri" panose="020F0502020204030204"/>
                <a:ea typeface="Calibri" panose="020F0502020204030204"/>
                <a:cs typeface="Calibri" panose="020F0502020204030204"/>
                <a:sym typeface="Calibri" panose="020F0502020204030204"/>
              </a:rPr>
              <a:t>     </a:t>
            </a:r>
          </a:p>
          <a:p>
            <a:pPr marL="0" marR="0" lvl="0" indent="0" algn="l" rtl="0">
              <a:lnSpc>
                <a:spcPct val="200000"/>
              </a:lnSpc>
              <a:spcBef>
                <a:spcPts val="0"/>
              </a:spcBef>
              <a:spcAft>
                <a:spcPts val="0"/>
              </a:spcAft>
              <a:buClr>
                <a:srgbClr val="000000"/>
              </a:buClr>
              <a:buSzPts val="1400"/>
            </a:pPr>
            <a:endParaRPr sz="2000" b="1"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1152001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srcRect/>
          <a:stretch>
            <a:fillRect/>
          </a:stretch>
        </p:blipFill>
        <p:spPr>
          <a:xfrm>
            <a:off x="7636500" y="212393"/>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srcRect/>
          <a:stretch>
            <a:fillRect/>
          </a:stretch>
        </p:blipFill>
        <p:spPr>
          <a:xfrm>
            <a:off x="7728449" y="164686"/>
            <a:ext cx="1232526" cy="611875"/>
          </a:xfrm>
          <a:prstGeom prst="rect">
            <a:avLst/>
          </a:prstGeom>
          <a:noFill/>
          <a:ln>
            <a:noFill/>
          </a:ln>
        </p:spPr>
      </p:pic>
      <p:sp>
        <p:nvSpPr>
          <p:cNvPr id="64" name="Google Shape;64;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200" b="1" i="0" u="none" strike="noStrike" cap="none" dirty="0">
                <a:solidFill>
                  <a:srgbClr val="FF0000"/>
                </a:solidFill>
                <a:latin typeface="Arial" panose="020B0604020202020204"/>
                <a:ea typeface="Arial" panose="020B0604020202020204"/>
                <a:cs typeface="Arial" panose="020B0604020202020204"/>
                <a:sym typeface="Arial" panose="020B0604020202020204"/>
              </a:rPr>
              <a:t>LEARNING OBJECTIVE : </a:t>
            </a:r>
            <a:endParaRPr sz="2200"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p:txBody>
      </p:sp>
      <p:sp>
        <p:nvSpPr>
          <p:cNvPr id="65" name="Google Shape;65;p14"/>
          <p:cNvSpPr txBox="1"/>
          <p:nvPr/>
        </p:nvSpPr>
        <p:spPr>
          <a:xfrm>
            <a:off x="276225" y="1181100"/>
            <a:ext cx="8191500" cy="3146200"/>
          </a:xfrm>
          <a:prstGeom prst="rect">
            <a:avLst/>
          </a:prstGeom>
          <a:noFill/>
          <a:ln>
            <a:noFill/>
          </a:ln>
        </p:spPr>
        <p:txBody>
          <a:bodyPr spcFirstLastPara="1" wrap="square" lIns="91425" tIns="91425" rIns="91425" bIns="91425" anchor="t" anchorCtr="0">
            <a:noAutofit/>
          </a:bodyPr>
          <a:lstStyle/>
          <a:p>
            <a:pPr marL="0" marR="0" lvl="0" indent="0" algn="l" rtl="0">
              <a:lnSpc>
                <a:spcPct val="150000"/>
              </a:lnSpc>
              <a:spcBef>
                <a:spcPts val="0"/>
              </a:spcBef>
              <a:spcAft>
                <a:spcPts val="0"/>
              </a:spcAft>
              <a:buClr>
                <a:srgbClr val="000000"/>
              </a:buClr>
              <a:buSzPts val="1400"/>
            </a:pPr>
            <a:r>
              <a:rPr lang="en-GB" sz="2000" b="1" dirty="0">
                <a:solidFill>
                  <a:schemeClr val="tx1"/>
                </a:solidFill>
                <a:latin typeface="Calibri" panose="020F0502020204030204"/>
                <a:ea typeface="Calibri" panose="020F0502020204030204"/>
                <a:cs typeface="Calibri" panose="020F0502020204030204"/>
                <a:sym typeface="Calibri" panose="020F0502020204030204"/>
              </a:rPr>
              <a:t>To enable the learner to - </a:t>
            </a:r>
            <a:endParaRPr lang="en-GB" sz="2000" dirty="0">
              <a:solidFill>
                <a:schemeClr val="tx1"/>
              </a:solidFill>
              <a:latin typeface="Calibri" panose="020F0502020204030204"/>
              <a:ea typeface="Calibri" panose="020F0502020204030204"/>
              <a:cs typeface="Calibri" panose="020F0502020204030204"/>
              <a:sym typeface="Calibri" panose="020F0502020204030204"/>
            </a:endParaRPr>
          </a:p>
          <a:p>
            <a:pPr marL="342900" lvl="0" indent="-342900">
              <a:lnSpc>
                <a:spcPct val="150000"/>
              </a:lnSpc>
              <a:buSzPct val="90000"/>
              <a:buFont typeface="Arial" panose="020B0604020202020204" pitchFamily="34" charset="0"/>
              <a:buChar char="•"/>
            </a:pPr>
            <a:r>
              <a:rPr lang="en-GB" sz="2000" dirty="0">
                <a:latin typeface="Arial" pitchFamily="34" charset="0"/>
                <a:ea typeface="Calibri" panose="020F0502020204030204"/>
                <a:cs typeface="Arial" pitchFamily="34" charset="0"/>
                <a:sym typeface="Calibri" panose="020F0502020204030204"/>
              </a:rPr>
              <a:t>analyse and note down the observation. </a:t>
            </a: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ct val="90000"/>
            </a:pPr>
            <a:endParaRPr lang="en-GB" sz="2000" dirty="0">
              <a:solidFill>
                <a:schemeClr val="tx1"/>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r>
              <a:rPr lang="en-GB" sz="2000" dirty="0">
                <a:solidFill>
                  <a:schemeClr val="accent1">
                    <a:lumMod val="50000"/>
                  </a:schemeClr>
                </a:solidFill>
                <a:latin typeface="Calibri" panose="020F0502020204030204"/>
                <a:ea typeface="Calibri" panose="020F0502020204030204"/>
                <a:cs typeface="Calibri" panose="020F0502020204030204"/>
                <a:sym typeface="Calibri" panose="020F0502020204030204"/>
              </a:rPr>
              <a:t>    	</a:t>
            </a:r>
          </a:p>
          <a:p>
            <a:pPr marL="0" marR="0" lvl="0" indent="0" algn="l" rtl="0">
              <a:lnSpc>
                <a:spcPct val="150000"/>
              </a:lnSpc>
              <a:spcBef>
                <a:spcPts val="0"/>
              </a:spcBef>
              <a:spcAft>
                <a:spcPts val="0"/>
              </a:spcAft>
              <a:buClr>
                <a:srgbClr val="000000"/>
              </a:buClr>
              <a:buSzPts val="1400"/>
            </a:pPr>
            <a:r>
              <a:rPr lang="en-GB" sz="2000" dirty="0">
                <a:solidFill>
                  <a:schemeClr val="accent1">
                    <a:lumMod val="50000"/>
                  </a:schemeClr>
                </a:solidFill>
                <a:latin typeface="Calibri" panose="020F0502020204030204"/>
                <a:ea typeface="Calibri" panose="020F0502020204030204"/>
                <a:cs typeface="Calibri" panose="020F0502020204030204"/>
                <a:sym typeface="Calibri" panose="020F0502020204030204"/>
              </a:rPr>
              <a:t>    	</a:t>
            </a:r>
          </a:p>
          <a:p>
            <a:pPr marL="0" marR="0" lvl="0" indent="0" algn="l" rtl="0">
              <a:lnSpc>
                <a:spcPct val="150000"/>
              </a:lnSpc>
              <a:spcBef>
                <a:spcPts val="0"/>
              </a:spcBef>
              <a:spcAft>
                <a:spcPts val="0"/>
              </a:spcAft>
              <a:buClr>
                <a:srgbClr val="000000"/>
              </a:buClr>
              <a:buSzPts val="1400"/>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r>
              <a:rPr lang="en-GB" sz="2000" b="1" dirty="0">
                <a:latin typeface="Calibri" panose="020F0502020204030204"/>
                <a:ea typeface="Calibri" panose="020F0502020204030204"/>
                <a:cs typeface="Calibri" panose="020F0502020204030204"/>
                <a:sym typeface="Calibri" panose="020F0502020204030204"/>
              </a:rPr>
              <a:t>     </a:t>
            </a:r>
          </a:p>
          <a:p>
            <a:pPr marL="0" marR="0" lvl="0" indent="0" algn="l" rtl="0">
              <a:lnSpc>
                <a:spcPct val="200000"/>
              </a:lnSpc>
              <a:spcBef>
                <a:spcPts val="0"/>
              </a:spcBef>
              <a:spcAft>
                <a:spcPts val="0"/>
              </a:spcAft>
              <a:buClr>
                <a:srgbClr val="000000"/>
              </a:buClr>
              <a:buSzPts val="1400"/>
            </a:pPr>
            <a:endParaRPr sz="2000" b="1"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srcRect/>
          <a:stretch>
            <a:fillRect/>
          </a:stretch>
        </p:blipFill>
        <p:spPr>
          <a:xfrm>
            <a:off x="7728449" y="164686"/>
            <a:ext cx="1232526" cy="611875"/>
          </a:xfrm>
          <a:prstGeom prst="rect">
            <a:avLst/>
          </a:prstGeom>
          <a:noFill/>
          <a:ln>
            <a:noFill/>
          </a:ln>
        </p:spPr>
      </p:pic>
      <p:sp>
        <p:nvSpPr>
          <p:cNvPr id="64" name="Google Shape;64;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400" b="1" i="0" u="none" strike="noStrike" cap="none" dirty="0">
                <a:solidFill>
                  <a:srgbClr val="FF0000"/>
                </a:solidFill>
                <a:latin typeface="Calibri" panose="020F0502020204030204" pitchFamily="34" charset="0"/>
                <a:cs typeface="Calibri" panose="020F0502020204030204" pitchFamily="34" charset="0"/>
                <a:sym typeface="Arial" panose="020B0604020202020204"/>
              </a:rPr>
              <a:t>LET’S RECAPITULATE: </a:t>
            </a:r>
            <a:endParaRPr sz="24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14"/>
          <p:cNvSpPr txBox="1"/>
          <p:nvPr/>
        </p:nvSpPr>
        <p:spPr>
          <a:xfrm>
            <a:off x="363689" y="776560"/>
            <a:ext cx="8191500" cy="3867001"/>
          </a:xfrm>
          <a:prstGeom prst="rect">
            <a:avLst/>
          </a:prstGeom>
          <a:noFill/>
          <a:ln>
            <a:noFill/>
          </a:ln>
        </p:spPr>
        <p:txBody>
          <a:bodyPr spcFirstLastPara="1" wrap="square" lIns="91425" tIns="91425" rIns="91425" bIns="91425" anchor="t" anchorCtr="0">
            <a:noAutofit/>
          </a:bodyPr>
          <a:lstStyle/>
          <a:p>
            <a:pPr marR="0" lvl="0" algn="l" rtl="0">
              <a:lnSpc>
                <a:spcPct val="150000"/>
              </a:lnSpc>
              <a:spcBef>
                <a:spcPts val="0"/>
              </a:spcBef>
              <a:spcAft>
                <a:spcPts val="0"/>
              </a:spcAft>
              <a:buClr>
                <a:srgbClr val="000000"/>
              </a:buClr>
              <a:buSzPct val="90000"/>
            </a:pPr>
            <a:r>
              <a:rPr lang="en-GB" sz="2000" b="1" dirty="0">
                <a:solidFill>
                  <a:schemeClr val="tx1"/>
                </a:solidFill>
                <a:latin typeface="Calibri" panose="020F0502020204030204"/>
                <a:ea typeface="Calibri" panose="020F0502020204030204"/>
                <a:cs typeface="Calibri" panose="020F0502020204030204"/>
                <a:sym typeface="Calibri" panose="020F0502020204030204"/>
              </a:rPr>
              <a:t>1. </a:t>
            </a:r>
            <a:r>
              <a:rPr lang="en-GB" sz="2000" b="1" dirty="0">
                <a:solidFill>
                  <a:schemeClr val="tx1"/>
                </a:solidFill>
                <a:latin typeface="Calibri" panose="020F0502020204030204" pitchFamily="34" charset="0"/>
                <a:ea typeface="Calibri" panose="020F0502020204030204"/>
                <a:cs typeface="Calibri" panose="020F0502020204030204" pitchFamily="34" charset="0"/>
                <a:sym typeface="Calibri" panose="020F0502020204030204"/>
              </a:rPr>
              <a:t>Fill in the blanks</a:t>
            </a:r>
            <a:r>
              <a:rPr lang="en-GB" sz="2000" dirty="0">
                <a:solidFill>
                  <a:schemeClr val="tx1"/>
                </a:solidFill>
                <a:latin typeface="Calibri" panose="020F0502020204030204" pitchFamily="34" charset="0"/>
                <a:ea typeface="Calibri" panose="020F0502020204030204"/>
                <a:cs typeface="Calibri" panose="020F0502020204030204" pitchFamily="34" charset="0"/>
                <a:sym typeface="Calibri" panose="020F0502020204030204"/>
              </a:rPr>
              <a:t>.</a:t>
            </a:r>
          </a:p>
          <a:p>
            <a:pPr>
              <a:lnSpc>
                <a:spcPct val="150000"/>
              </a:lnSpc>
              <a:buSzPct val="90000"/>
            </a:pPr>
            <a:r>
              <a:rPr lang="en-US" sz="2000" dirty="0">
                <a:solidFill>
                  <a:schemeClr val="tx1"/>
                </a:solidFill>
                <a:latin typeface="Calibri" panose="020F0502020204030204" pitchFamily="34" charset="0"/>
                <a:ea typeface="Calibri" panose="020F0502020204030204"/>
                <a:cs typeface="Calibri" panose="020F0502020204030204" pitchFamily="34" charset="0"/>
              </a:rPr>
              <a:t>a. T</a:t>
            </a:r>
            <a:r>
              <a:rPr lang="en-US" sz="2000" dirty="0">
                <a:solidFill>
                  <a:schemeClr val="tx1"/>
                </a:solidFill>
                <a:latin typeface="Calibri" panose="020F0502020204030204" pitchFamily="34" charset="0"/>
                <a:cs typeface="Calibri" panose="020F0502020204030204" pitchFamily="34" charset="0"/>
              </a:rPr>
              <a:t>he earth was a _________   in the beginning.</a:t>
            </a:r>
          </a:p>
          <a:p>
            <a:pPr marR="0" lvl="0" algn="l" rtl="0">
              <a:lnSpc>
                <a:spcPct val="150000"/>
              </a:lnSpc>
              <a:spcBef>
                <a:spcPts val="0"/>
              </a:spcBef>
              <a:spcAft>
                <a:spcPts val="0"/>
              </a:spcAft>
              <a:buClr>
                <a:srgbClr val="000000"/>
              </a:buClr>
              <a:buSzPct val="90000"/>
            </a:pPr>
            <a:r>
              <a:rPr lang="en-US" sz="2000" dirty="0">
                <a:solidFill>
                  <a:schemeClr val="tx1"/>
                </a:solidFill>
                <a:latin typeface="Calibri" panose="020F0502020204030204" pitchFamily="34" charset="0"/>
                <a:ea typeface="Calibri" panose="020F0502020204030204"/>
                <a:cs typeface="Calibri" panose="020F0502020204030204" pitchFamily="34" charset="0"/>
              </a:rPr>
              <a:t>b. The sun, wind and rain break up _______       to form soil.</a:t>
            </a:r>
            <a:endParaRPr lang="en-GB" sz="2000" dirty="0">
              <a:solidFill>
                <a:schemeClr val="tx1"/>
              </a:solidFill>
              <a:latin typeface="Calibri" panose="020F0502020204030204" pitchFamily="34" charset="0"/>
              <a:ea typeface="Calibri" panose="020F0502020204030204"/>
              <a:cs typeface="Calibri" panose="020F0502020204030204" pitchFamily="34" charset="0"/>
              <a:sym typeface="Calibri" panose="020F0502020204030204"/>
            </a:endParaRPr>
          </a:p>
          <a:p>
            <a:pPr>
              <a:lnSpc>
                <a:spcPct val="150000"/>
              </a:lnSpc>
            </a:pPr>
            <a:r>
              <a:rPr lang="en-GB" sz="2000" dirty="0">
                <a:solidFill>
                  <a:schemeClr val="tx1"/>
                </a:solidFill>
                <a:latin typeface="Calibri" panose="020F0502020204030204" pitchFamily="34" charset="0"/>
                <a:ea typeface="Calibri" panose="020F0502020204030204"/>
                <a:cs typeface="Calibri" panose="020F0502020204030204" pitchFamily="34" charset="0"/>
                <a:sym typeface="Calibri" panose="020F0502020204030204"/>
              </a:rPr>
              <a:t>c. </a:t>
            </a:r>
            <a:r>
              <a:rPr lang="en-US" sz="2000" dirty="0">
                <a:solidFill>
                  <a:schemeClr val="tx1"/>
                </a:solidFill>
                <a:latin typeface="Calibri" panose="020F0502020204030204" pitchFamily="34" charset="0"/>
                <a:cs typeface="Calibri" panose="020F0502020204030204" pitchFamily="34" charset="0"/>
              </a:rPr>
              <a:t>The soil is home to millions of tiny   ________    , snails, slugs and earthworms.</a:t>
            </a:r>
          </a:p>
          <a:p>
            <a:pPr>
              <a:lnSpc>
                <a:spcPct val="150000"/>
              </a:lnSpc>
            </a:pPr>
            <a:r>
              <a:rPr lang="en-US" sz="2000" dirty="0">
                <a:solidFill>
                  <a:schemeClr val="tx1"/>
                </a:solidFill>
                <a:latin typeface="Calibri" panose="020F0502020204030204" pitchFamily="34" charset="0"/>
                <a:cs typeface="Calibri" panose="020F0502020204030204" pitchFamily="34" charset="0"/>
              </a:rPr>
              <a:t>d. Different kinds of soil have different _________ .</a:t>
            </a:r>
          </a:p>
          <a:p>
            <a:pPr>
              <a:lnSpc>
                <a:spcPct val="150000"/>
              </a:lnSpc>
            </a:pPr>
            <a:r>
              <a:rPr lang="en-US" sz="2000" dirty="0">
                <a:solidFill>
                  <a:schemeClr val="tx1"/>
                </a:solidFill>
                <a:latin typeface="Calibri" panose="020F0502020204030204" pitchFamily="34" charset="0"/>
                <a:cs typeface="Calibri" panose="020F0502020204030204" pitchFamily="34" charset="0"/>
              </a:rPr>
              <a:t> </a:t>
            </a:r>
          </a:p>
          <a:p>
            <a:pPr marL="114300" indent="0">
              <a:buNone/>
            </a:pPr>
            <a:endParaRPr lang="en-US" sz="2000" dirty="0">
              <a:solidFill>
                <a:schemeClr val="accent1">
                  <a:lumMod val="50000"/>
                </a:schemeClr>
              </a:solidFill>
              <a:latin typeface="Calibri" panose="020F0502020204030204" pitchFamily="34" charset="0"/>
              <a:cs typeface="Calibri" panose="020F0502020204030204" pitchFamily="34" charset="0"/>
            </a:endParaRPr>
          </a:p>
          <a:p>
            <a:pPr marL="0" marR="0" lvl="0" indent="0" algn="l" rtl="0">
              <a:lnSpc>
                <a:spcPct val="150000"/>
              </a:lnSpc>
              <a:spcBef>
                <a:spcPts val="0"/>
              </a:spcBef>
              <a:spcAft>
                <a:spcPts val="0"/>
              </a:spcAft>
              <a:buClr>
                <a:srgbClr val="000000"/>
              </a:buClr>
              <a:buSzPts val="1400"/>
            </a:pPr>
            <a:r>
              <a:rPr lang="en-GB" sz="2000" dirty="0">
                <a:solidFill>
                  <a:schemeClr val="accent1">
                    <a:lumMod val="50000"/>
                  </a:schemeClr>
                </a:solidFill>
                <a:latin typeface="Calibri" panose="020F0502020204030204" pitchFamily="34" charset="0"/>
                <a:ea typeface="Calibri" panose="020F0502020204030204"/>
                <a:cs typeface="Calibri" panose="020F0502020204030204" pitchFamily="34" charset="0"/>
                <a:sym typeface="Calibri" panose="020F0502020204030204"/>
              </a:rPr>
              <a:t>  	</a:t>
            </a:r>
          </a:p>
          <a:p>
            <a:pPr marL="0" marR="0" lvl="0" indent="0" algn="l" rtl="0">
              <a:lnSpc>
                <a:spcPct val="150000"/>
              </a:lnSpc>
              <a:spcBef>
                <a:spcPts val="0"/>
              </a:spcBef>
              <a:spcAft>
                <a:spcPts val="0"/>
              </a:spcAft>
              <a:buClr>
                <a:srgbClr val="000000"/>
              </a:buClr>
              <a:buSzPts val="1400"/>
            </a:pPr>
            <a:r>
              <a:rPr lang="en-GB" sz="2000" dirty="0">
                <a:solidFill>
                  <a:schemeClr val="accent1">
                    <a:lumMod val="50000"/>
                  </a:schemeClr>
                </a:solidFill>
                <a:latin typeface="Calibri" panose="020F0502020204030204"/>
                <a:ea typeface="Calibri" panose="020F0502020204030204"/>
                <a:cs typeface="Calibri" panose="020F0502020204030204"/>
                <a:sym typeface="Calibri" panose="020F0502020204030204"/>
              </a:rPr>
              <a:t>    	</a:t>
            </a:r>
          </a:p>
          <a:p>
            <a:pPr marL="0" marR="0" lvl="0" indent="0" algn="l" rtl="0">
              <a:lnSpc>
                <a:spcPct val="150000"/>
              </a:lnSpc>
              <a:spcBef>
                <a:spcPts val="0"/>
              </a:spcBef>
              <a:spcAft>
                <a:spcPts val="0"/>
              </a:spcAft>
              <a:buClr>
                <a:srgbClr val="000000"/>
              </a:buClr>
              <a:buSzPts val="1400"/>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r>
              <a:rPr lang="en-GB" sz="2000" b="1" dirty="0">
                <a:latin typeface="Calibri" panose="020F0502020204030204"/>
                <a:ea typeface="Calibri" panose="020F0502020204030204"/>
                <a:cs typeface="Calibri" panose="020F0502020204030204"/>
                <a:sym typeface="Calibri" panose="020F0502020204030204"/>
              </a:rPr>
              <a:t>     </a:t>
            </a:r>
          </a:p>
          <a:p>
            <a:pPr marL="0" marR="0" lvl="0" indent="0" algn="l" rtl="0">
              <a:lnSpc>
                <a:spcPct val="200000"/>
              </a:lnSpc>
              <a:spcBef>
                <a:spcPts val="0"/>
              </a:spcBef>
              <a:spcAft>
                <a:spcPts val="0"/>
              </a:spcAft>
              <a:buClr>
                <a:srgbClr val="000000"/>
              </a:buClr>
              <a:buSzPts val="1400"/>
            </a:pPr>
            <a:endParaRPr sz="2000" b="1"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2" name="Rectangle 1"/>
          <p:cNvSpPr/>
          <p:nvPr/>
        </p:nvSpPr>
        <p:spPr>
          <a:xfrm>
            <a:off x="2417196" y="1319912"/>
            <a:ext cx="1216550" cy="34190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F0000"/>
                </a:solidFill>
                <a:latin typeface="Calibri" panose="020F0502020204030204" pitchFamily="34" charset="0"/>
                <a:cs typeface="Calibri" panose="020F0502020204030204" pitchFamily="34" charset="0"/>
              </a:rPr>
              <a:t>hard rock</a:t>
            </a:r>
            <a:endParaRPr lang="en-IN" sz="2000" dirty="0">
              <a:solidFill>
                <a:srgbClr val="FF0000"/>
              </a:solidFill>
              <a:latin typeface="Calibri" panose="020F0502020204030204" pitchFamily="34" charset="0"/>
              <a:cs typeface="Calibri" panose="020F0502020204030204" pitchFamily="34" charset="0"/>
            </a:endParaRPr>
          </a:p>
        </p:txBody>
      </p:sp>
      <p:sp>
        <p:nvSpPr>
          <p:cNvPr id="6" name="Rectangle 5"/>
          <p:cNvSpPr/>
          <p:nvPr/>
        </p:nvSpPr>
        <p:spPr>
          <a:xfrm>
            <a:off x="4110905" y="1751896"/>
            <a:ext cx="944880" cy="34190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F0000"/>
                </a:solidFill>
                <a:latin typeface="Calibri" panose="020F0502020204030204" pitchFamily="34" charset="0"/>
                <a:cs typeface="Calibri" panose="020F0502020204030204" pitchFamily="34" charset="0"/>
              </a:rPr>
              <a:t>rocks</a:t>
            </a:r>
            <a:endParaRPr lang="en-IN" sz="2000" dirty="0">
              <a:solidFill>
                <a:srgbClr val="FF0000"/>
              </a:solidFill>
              <a:latin typeface="Calibri" panose="020F0502020204030204" pitchFamily="34" charset="0"/>
              <a:cs typeface="Calibri" panose="020F0502020204030204" pitchFamily="34" charset="0"/>
            </a:endParaRPr>
          </a:p>
        </p:txBody>
      </p:sp>
      <p:sp>
        <p:nvSpPr>
          <p:cNvPr id="7" name="Rectangle 6"/>
          <p:cNvSpPr/>
          <p:nvPr/>
        </p:nvSpPr>
        <p:spPr>
          <a:xfrm>
            <a:off x="4301422" y="2199842"/>
            <a:ext cx="1142337" cy="34190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F0000"/>
                </a:solidFill>
                <a:latin typeface="Calibri" panose="020F0502020204030204" pitchFamily="34" charset="0"/>
                <a:cs typeface="Calibri" panose="020F0502020204030204" pitchFamily="34" charset="0"/>
              </a:rPr>
              <a:t>insects</a:t>
            </a:r>
            <a:endParaRPr lang="en-IN" sz="2000" dirty="0">
              <a:solidFill>
                <a:srgbClr val="FF0000"/>
              </a:solidFill>
              <a:latin typeface="Calibri" panose="020F0502020204030204" pitchFamily="34" charset="0"/>
              <a:cs typeface="Calibri" panose="020F0502020204030204" pitchFamily="34" charset="0"/>
            </a:endParaRPr>
          </a:p>
        </p:txBody>
      </p:sp>
      <p:sp>
        <p:nvSpPr>
          <p:cNvPr id="8" name="Rectangle 7"/>
          <p:cNvSpPr/>
          <p:nvPr/>
        </p:nvSpPr>
        <p:spPr>
          <a:xfrm>
            <a:off x="4484617" y="3119476"/>
            <a:ext cx="1142337" cy="34190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solidFill>
                  <a:srgbClr val="FF0000"/>
                </a:solidFill>
                <a:latin typeface="Calibri" panose="020F0502020204030204" pitchFamily="34" charset="0"/>
                <a:cs typeface="Calibri" panose="020F0502020204030204" pitchFamily="34" charset="0"/>
              </a:rPr>
              <a:t>colours</a:t>
            </a:r>
            <a:endParaRPr lang="en-IN" sz="2000"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6926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srcRect/>
          <a:stretch>
            <a:fillRect/>
          </a:stretch>
        </p:blipFill>
        <p:spPr>
          <a:xfrm>
            <a:off x="7612646" y="285050"/>
            <a:ext cx="1232526" cy="611875"/>
          </a:xfrm>
          <a:prstGeom prst="rect">
            <a:avLst/>
          </a:prstGeom>
          <a:noFill/>
          <a:ln>
            <a:noFill/>
          </a:ln>
        </p:spPr>
      </p:pic>
      <p:sp>
        <p:nvSpPr>
          <p:cNvPr id="64" name="Google Shape;64;p14"/>
          <p:cNvSpPr txBox="1"/>
          <p:nvPr/>
        </p:nvSpPr>
        <p:spPr>
          <a:xfrm>
            <a:off x="473933" y="285050"/>
            <a:ext cx="8688300" cy="457900"/>
          </a:xfrm>
          <a:prstGeom prst="rect">
            <a:avLst/>
          </a:prstGeom>
          <a:noFill/>
          <a:ln>
            <a:noFill/>
          </a:ln>
        </p:spPr>
        <p:txBody>
          <a:bodyPr spcFirstLastPara="1" wrap="square" lIns="91425" tIns="91425" rIns="91425" bIns="91425" anchor="t" anchorCtr="0">
            <a:noAutofit/>
          </a:bodyPr>
          <a:lstStyle/>
          <a:p>
            <a:pPr>
              <a:buSzPts val="2200"/>
            </a:pPr>
            <a:r>
              <a:rPr lang="en-US" sz="2400" b="1" dirty="0">
                <a:solidFill>
                  <a:srgbClr val="FF0000"/>
                </a:solidFill>
                <a:latin typeface="Calibri" pitchFamily="34" charset="0"/>
                <a:cs typeface="Calibri" pitchFamily="34" charset="0"/>
              </a:rPr>
              <a:t>WHAT DOES SOIL CONTAINS (ACTIVITY : 1)</a:t>
            </a:r>
          </a:p>
          <a:p>
            <a:pPr marL="0" marR="0" lvl="0" indent="0" algn="l" rtl="0">
              <a:lnSpc>
                <a:spcPct val="100000"/>
              </a:lnSpc>
              <a:spcBef>
                <a:spcPts val="0"/>
              </a:spcBef>
              <a:spcAft>
                <a:spcPts val="0"/>
              </a:spcAft>
              <a:buClr>
                <a:srgbClr val="000000"/>
              </a:buClr>
              <a:buSzPts val="2200"/>
              <a:buFont typeface="Arial" panose="020B0604020202020204"/>
              <a:buNone/>
            </a:pPr>
            <a:endParaRPr lang="en-GB" sz="2200" b="1" dirty="0">
              <a:solidFill>
                <a:srgbClr val="FF0000"/>
              </a:solidFill>
            </a:endParaRPr>
          </a:p>
        </p:txBody>
      </p:sp>
      <p:sp>
        <p:nvSpPr>
          <p:cNvPr id="65" name="Google Shape;65;p14"/>
          <p:cNvSpPr txBox="1"/>
          <p:nvPr/>
        </p:nvSpPr>
        <p:spPr>
          <a:xfrm>
            <a:off x="314328" y="1399600"/>
            <a:ext cx="8229601" cy="2889600"/>
          </a:xfrm>
          <a:prstGeom prst="rect">
            <a:avLst/>
          </a:prstGeom>
          <a:noFill/>
          <a:ln>
            <a:noFill/>
          </a:ln>
        </p:spPr>
        <p:txBody>
          <a:bodyPr spcFirstLastPara="1" wrap="square" lIns="91425" tIns="91425" rIns="91425" bIns="91425" anchor="t" anchorCtr="0">
            <a:noAutofit/>
          </a:bodyPr>
          <a:lstStyle/>
          <a:p>
            <a:pPr marL="0" marR="0" lvl="0" indent="0" algn="l" rtl="0">
              <a:lnSpc>
                <a:spcPct val="150000"/>
              </a:lnSpc>
              <a:spcBef>
                <a:spcPts val="0"/>
              </a:spcBef>
              <a:spcAft>
                <a:spcPts val="0"/>
              </a:spcAft>
              <a:buClr>
                <a:srgbClr val="000000"/>
              </a:buClr>
              <a:buSzPts val="1400"/>
            </a:pPr>
            <a:r>
              <a:rPr lang="en-GB" sz="1800" dirty="0">
                <a:latin typeface="Calibri" panose="020F0502020204030204"/>
                <a:ea typeface="Calibri" panose="020F0502020204030204"/>
                <a:cs typeface="Calibri" panose="020F0502020204030204"/>
                <a:sym typeface="Calibri" panose="020F0502020204030204"/>
              </a:rPr>
              <a:t>         </a:t>
            </a:r>
            <a:r>
              <a:rPr lang="en-GB" sz="2000" dirty="0">
                <a:latin typeface="Calibri" panose="020F0502020204030204"/>
                <a:ea typeface="Calibri" panose="020F0502020204030204"/>
                <a:cs typeface="Calibri" panose="020F0502020204030204"/>
                <a:sym typeface="Calibri" panose="020F0502020204030204"/>
              </a:rPr>
              <a:t>       </a:t>
            </a:r>
          </a:p>
          <a:p>
            <a:pPr marL="0" marR="0" lvl="0" indent="0" algn="l" rtl="0">
              <a:lnSpc>
                <a:spcPct val="150000"/>
              </a:lnSpc>
              <a:spcBef>
                <a:spcPts val="0"/>
              </a:spcBef>
              <a:spcAft>
                <a:spcPts val="0"/>
              </a:spcAft>
              <a:buClr>
                <a:srgbClr val="000000"/>
              </a:buClr>
              <a:buSzPts val="1400"/>
              <a:buFont typeface="Wingdings" pitchFamily="2" charset="2"/>
              <a:buChar char="v"/>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r>
              <a:rPr lang="en-GB" sz="2000" b="1" dirty="0">
                <a:latin typeface="Calibri" panose="020F0502020204030204"/>
                <a:ea typeface="Calibri" panose="020F0502020204030204"/>
                <a:cs typeface="Calibri" panose="020F0502020204030204"/>
                <a:sym typeface="Calibri" panose="020F0502020204030204"/>
              </a:rPr>
              <a:t>     </a:t>
            </a:r>
          </a:p>
          <a:p>
            <a:pPr marL="0" marR="0" lvl="0" indent="0" algn="l" rtl="0">
              <a:lnSpc>
                <a:spcPct val="200000"/>
              </a:lnSpc>
              <a:spcBef>
                <a:spcPts val="0"/>
              </a:spcBef>
              <a:spcAft>
                <a:spcPts val="0"/>
              </a:spcAft>
              <a:buClr>
                <a:srgbClr val="000000"/>
              </a:buClr>
              <a:buSzPts val="1400"/>
            </a:pPr>
            <a:endParaRPr sz="2000" b="1"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8" name="Text Placeholder 7"/>
          <p:cNvSpPr>
            <a:spLocks noGrp="1"/>
          </p:cNvSpPr>
          <p:nvPr>
            <p:ph sz="half" idx="1"/>
          </p:nvPr>
        </p:nvSpPr>
        <p:spPr>
          <a:xfrm>
            <a:off x="304799" y="1000125"/>
            <a:ext cx="4438651" cy="3743325"/>
          </a:xfrm>
        </p:spPr>
        <p:txBody>
          <a:bodyPr>
            <a:normAutofit fontScale="85000" lnSpcReduction="20000"/>
          </a:bodyPr>
          <a:lstStyle/>
          <a:p>
            <a:pPr algn="just"/>
            <a:r>
              <a:rPr lang="en-US" sz="2200" dirty="0">
                <a:solidFill>
                  <a:schemeClr val="tx1"/>
                </a:solidFill>
                <a:latin typeface="Calibri" panose="020F0502020204030204" pitchFamily="34" charset="0"/>
                <a:cs typeface="Calibri" panose="020F0502020204030204" pitchFamily="34" charset="0"/>
              </a:rPr>
              <a:t>Take some soil from the garden. Put it into an empty jar. Fill the jar with water. Cover it with lid and shake well. Allow the mixture to stand for fifteen minutes. Now look at the jar carefully. </a:t>
            </a:r>
          </a:p>
          <a:p>
            <a:pPr algn="just"/>
            <a:r>
              <a:rPr lang="en-US" sz="2200" dirty="0">
                <a:solidFill>
                  <a:schemeClr val="tx1"/>
                </a:solidFill>
                <a:latin typeface="Calibri" panose="020F0502020204030204" pitchFamily="34" charset="0"/>
                <a:cs typeface="Calibri" panose="020F0502020204030204" pitchFamily="34" charset="0"/>
              </a:rPr>
              <a:t>The stone settle down at the bottom. </a:t>
            </a:r>
          </a:p>
          <a:p>
            <a:pPr algn="just"/>
            <a:r>
              <a:rPr lang="en-US" sz="2200" dirty="0">
                <a:solidFill>
                  <a:schemeClr val="tx1"/>
                </a:solidFill>
                <a:latin typeface="Calibri" panose="020F0502020204030204" pitchFamily="34" charset="0"/>
                <a:cs typeface="Calibri" panose="020F0502020204030204" pitchFamily="34" charset="0"/>
              </a:rPr>
              <a:t>The grains of sand are seen above the stones. </a:t>
            </a:r>
          </a:p>
          <a:p>
            <a:pPr algn="just"/>
            <a:r>
              <a:rPr lang="en-US" sz="2200" dirty="0">
                <a:solidFill>
                  <a:schemeClr val="tx1"/>
                </a:solidFill>
                <a:latin typeface="Calibri" panose="020F0502020204030204" pitchFamily="34" charset="0"/>
                <a:cs typeface="Calibri" panose="020F0502020204030204" pitchFamily="34" charset="0"/>
              </a:rPr>
              <a:t>The clay settles down above the sand.</a:t>
            </a:r>
          </a:p>
          <a:p>
            <a:pPr algn="just"/>
            <a:r>
              <a:rPr lang="en-US" sz="2200" dirty="0">
                <a:solidFill>
                  <a:schemeClr val="tx1"/>
                </a:solidFill>
                <a:latin typeface="Calibri" panose="020F0502020204030204" pitchFamily="34" charset="0"/>
                <a:cs typeface="Calibri" panose="020F0502020204030204" pitchFamily="34" charset="0"/>
              </a:rPr>
              <a:t>The water above the top layer is not very clear which contains parts of dead plants and insects are called humus. This experiment shows that soil contains humus, clay, sand and stones</a:t>
            </a:r>
            <a:r>
              <a:rPr lang="en-US" sz="1800" dirty="0">
                <a:solidFill>
                  <a:schemeClr val="tx1"/>
                </a:solidFill>
                <a:latin typeface="Arial" pitchFamily="34" charset="0"/>
                <a:cs typeface="Arial" pitchFamily="34" charset="0"/>
              </a:rPr>
              <a:t>.</a:t>
            </a:r>
          </a:p>
          <a:p>
            <a:pPr marL="114300" indent="0">
              <a:buNone/>
            </a:pPr>
            <a:endParaRPr lang="en-US" sz="1800" dirty="0">
              <a:solidFill>
                <a:schemeClr val="tx1"/>
              </a:solidFill>
              <a:latin typeface="Arial" pitchFamily="34" charset="0"/>
              <a:cs typeface="Arial" pitchFamily="34" charset="0"/>
            </a:endParaRPr>
          </a:p>
        </p:txBody>
      </p:sp>
      <p:pic>
        <p:nvPicPr>
          <p:cNvPr id="5" name="Content Placeholder 4"/>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4808075" y="1095480"/>
            <a:ext cx="4012075" cy="273357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srcRect/>
          <a:stretch>
            <a:fillRect/>
          </a:stretch>
        </p:blipFill>
        <p:spPr>
          <a:xfrm>
            <a:off x="7728449" y="198537"/>
            <a:ext cx="1232526" cy="611875"/>
          </a:xfrm>
          <a:prstGeom prst="rect">
            <a:avLst/>
          </a:prstGeom>
          <a:noFill/>
          <a:ln>
            <a:noFill/>
          </a:ln>
        </p:spPr>
      </p:pic>
      <p:sp>
        <p:nvSpPr>
          <p:cNvPr id="64" name="Google Shape;64;p14"/>
          <p:cNvSpPr txBox="1"/>
          <p:nvPr/>
        </p:nvSpPr>
        <p:spPr>
          <a:xfrm>
            <a:off x="272675" y="285050"/>
            <a:ext cx="8688300" cy="438850"/>
          </a:xfrm>
          <a:prstGeom prst="rect">
            <a:avLst/>
          </a:prstGeom>
          <a:noFill/>
          <a:ln>
            <a:noFill/>
          </a:ln>
        </p:spPr>
        <p:txBody>
          <a:bodyPr spcFirstLastPara="1" wrap="square" lIns="91425" tIns="91425" rIns="91425" bIns="91425" anchor="t" anchorCtr="0">
            <a:noAutofit/>
          </a:bodyPr>
          <a:lstStyle/>
          <a:p>
            <a:pPr lvl="0">
              <a:buSzPts val="2200"/>
            </a:pPr>
            <a:r>
              <a:rPr lang="en-US" sz="2400" b="1" dirty="0">
                <a:solidFill>
                  <a:srgbClr val="FF0000"/>
                </a:solidFill>
                <a:latin typeface="Calibri" pitchFamily="34" charset="0"/>
                <a:cs typeface="Calibri" pitchFamily="34" charset="0"/>
              </a:rPr>
              <a:t>SOIL CONTAINS WATER (ACTIVITY : 2)</a:t>
            </a:r>
          </a:p>
        </p:txBody>
      </p:sp>
      <p:sp>
        <p:nvSpPr>
          <p:cNvPr id="65" name="Google Shape;65;p14"/>
          <p:cNvSpPr txBox="1"/>
          <p:nvPr/>
        </p:nvSpPr>
        <p:spPr>
          <a:xfrm>
            <a:off x="314328" y="914400"/>
            <a:ext cx="8229601" cy="3770414"/>
          </a:xfrm>
          <a:prstGeom prst="rect">
            <a:avLst/>
          </a:prstGeom>
          <a:noFill/>
          <a:ln>
            <a:noFill/>
          </a:ln>
        </p:spPr>
        <p:txBody>
          <a:bodyPr spcFirstLastPara="1" wrap="square" lIns="91425" tIns="91425" rIns="91425" bIns="91425" anchor="t" anchorCtr="0">
            <a:noAutofit/>
          </a:bodyPr>
          <a:lstStyle/>
          <a:p>
            <a:pPr marL="0" marR="0" lvl="0" indent="0" algn="l" rtl="0">
              <a:lnSpc>
                <a:spcPct val="150000"/>
              </a:lnSpc>
              <a:spcBef>
                <a:spcPts val="0"/>
              </a:spcBef>
              <a:spcAft>
                <a:spcPts val="0"/>
              </a:spcAft>
              <a:buClr>
                <a:srgbClr val="000000"/>
              </a:buClr>
              <a:buSzPts val="1400"/>
            </a:pPr>
            <a:r>
              <a:rPr lang="en-GB" sz="1800" dirty="0">
                <a:latin typeface="Calibri" panose="020F0502020204030204"/>
                <a:ea typeface="Calibri" panose="020F0502020204030204"/>
                <a:cs typeface="Calibri" panose="020F0502020204030204"/>
                <a:sym typeface="Calibri" panose="020F0502020204030204"/>
              </a:rPr>
              <a:t>         </a:t>
            </a:r>
            <a:r>
              <a:rPr lang="en-GB" sz="2000" dirty="0">
                <a:latin typeface="Calibri" panose="020F0502020204030204"/>
                <a:ea typeface="Calibri" panose="020F0502020204030204"/>
                <a:cs typeface="Calibri" panose="020F0502020204030204"/>
                <a:sym typeface="Calibri" panose="020F0502020204030204"/>
              </a:rPr>
              <a:t>       </a:t>
            </a:r>
          </a:p>
          <a:p>
            <a:pPr marL="0" marR="0" lvl="0" indent="0" algn="l" rtl="0">
              <a:lnSpc>
                <a:spcPct val="150000"/>
              </a:lnSpc>
              <a:spcBef>
                <a:spcPts val="0"/>
              </a:spcBef>
              <a:spcAft>
                <a:spcPts val="0"/>
              </a:spcAft>
              <a:buClr>
                <a:srgbClr val="000000"/>
              </a:buClr>
              <a:buSzPts val="1400"/>
              <a:buFont typeface="Wingdings" pitchFamily="2" charset="2"/>
              <a:buChar char="v"/>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r>
              <a:rPr lang="en-GB" sz="2000" b="1" dirty="0">
                <a:latin typeface="Calibri" panose="020F0502020204030204"/>
                <a:ea typeface="Calibri" panose="020F0502020204030204"/>
                <a:cs typeface="Calibri" panose="020F0502020204030204"/>
                <a:sym typeface="Calibri" panose="020F0502020204030204"/>
              </a:rPr>
              <a:t>     </a:t>
            </a:r>
          </a:p>
          <a:p>
            <a:pPr marL="0" marR="0" lvl="0" indent="0" algn="l" rtl="0">
              <a:lnSpc>
                <a:spcPct val="200000"/>
              </a:lnSpc>
              <a:spcBef>
                <a:spcPts val="0"/>
              </a:spcBef>
              <a:spcAft>
                <a:spcPts val="0"/>
              </a:spcAft>
              <a:buClr>
                <a:srgbClr val="000000"/>
              </a:buClr>
              <a:buSzPts val="1400"/>
            </a:pPr>
            <a:endParaRPr sz="2000" b="1"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8" name="Text Placeholder 7"/>
          <p:cNvSpPr>
            <a:spLocks noGrp="1"/>
          </p:cNvSpPr>
          <p:nvPr>
            <p:ph type="body" idx="1"/>
          </p:nvPr>
        </p:nvSpPr>
        <p:spPr>
          <a:xfrm>
            <a:off x="314328" y="723900"/>
            <a:ext cx="8520600" cy="3724275"/>
          </a:xfrm>
        </p:spPr>
        <p:txBody>
          <a:bodyPr>
            <a:normAutofit/>
          </a:bodyPr>
          <a:lstStyle/>
          <a:p>
            <a:pPr>
              <a:buFont typeface="Arial" panose="020B0604020202020204" pitchFamily="34" charset="0"/>
              <a:buChar char="•"/>
            </a:pPr>
            <a:r>
              <a:rPr lang="en-US" sz="2000" dirty="0">
                <a:solidFill>
                  <a:schemeClr val="tx1"/>
                </a:solidFill>
                <a:latin typeface="Calibri" panose="020F0502020204030204" pitchFamily="34" charset="0"/>
                <a:cs typeface="Calibri" panose="020F0502020204030204" pitchFamily="34" charset="0"/>
              </a:rPr>
              <a:t>Put some soil in a small tin. Cover it with a lid. Heat the tin on a low flame. Open the lid.  </a:t>
            </a:r>
          </a:p>
          <a:p>
            <a:pPr>
              <a:buFont typeface="Arial" panose="020B0604020202020204" pitchFamily="34" charset="0"/>
              <a:buChar char="•"/>
            </a:pPr>
            <a:r>
              <a:rPr lang="en-US" sz="2000" dirty="0">
                <a:solidFill>
                  <a:schemeClr val="tx1"/>
                </a:solidFill>
                <a:latin typeface="Calibri" panose="020F0502020204030204" pitchFamily="34" charset="0"/>
                <a:cs typeface="Calibri" panose="020F0502020204030204" pitchFamily="34" charset="0"/>
              </a:rPr>
              <a:t>You can find drops of water deposited on the lid.</a:t>
            </a:r>
          </a:p>
          <a:p>
            <a:pPr marL="114300" indent="0">
              <a:buNone/>
            </a:pPr>
            <a:r>
              <a:rPr lang="en-US" sz="2000" dirty="0">
                <a:solidFill>
                  <a:schemeClr val="tx1"/>
                </a:solidFill>
                <a:latin typeface="Calibri" panose="020F0502020204030204" pitchFamily="34" charset="0"/>
                <a:cs typeface="Calibri" panose="020F0502020204030204" pitchFamily="34" charset="0"/>
              </a:rPr>
              <a:t>This above experiment shows that soil contains water</a:t>
            </a:r>
            <a:r>
              <a:rPr lang="en-US" sz="2400" dirty="0">
                <a:solidFill>
                  <a:schemeClr val="tx1"/>
                </a:solidFill>
                <a:latin typeface="Calibri" panose="020F0502020204030204" pitchFamily="34" charset="0"/>
                <a:cs typeface="Calibri" panose="020F0502020204030204" pitchFamily="34" charset="0"/>
              </a:rPr>
              <a:t>.</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47901" y="2291040"/>
            <a:ext cx="4543424" cy="2393774"/>
          </a:xfrm>
          <a:prstGeom prst="rect">
            <a:avLst/>
          </a:prstGeom>
          <a:ln w="25400">
            <a:solidFill>
              <a:srgbClr val="002060"/>
            </a:solidFill>
          </a:ln>
        </p:spPr>
      </p:pic>
    </p:spTree>
    <p:extLst>
      <p:ext uri="{BB962C8B-B14F-4D97-AF65-F5344CB8AC3E}">
        <p14:creationId xmlns:p14="http://schemas.microsoft.com/office/powerpoint/2010/main" val="1706497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srcRect/>
          <a:stretch>
            <a:fillRect/>
          </a:stretch>
        </p:blipFill>
        <p:spPr>
          <a:xfrm>
            <a:off x="7453620" y="285050"/>
            <a:ext cx="1232526" cy="611875"/>
          </a:xfrm>
          <a:prstGeom prst="rect">
            <a:avLst/>
          </a:prstGeom>
          <a:noFill/>
          <a:ln>
            <a:noFill/>
          </a:ln>
        </p:spPr>
      </p:pic>
      <p:sp>
        <p:nvSpPr>
          <p:cNvPr id="64" name="Google Shape;64;p14"/>
          <p:cNvSpPr txBox="1"/>
          <p:nvPr/>
        </p:nvSpPr>
        <p:spPr>
          <a:xfrm>
            <a:off x="272675" y="285050"/>
            <a:ext cx="8688300" cy="476950"/>
          </a:xfrm>
          <a:prstGeom prst="rect">
            <a:avLst/>
          </a:prstGeom>
          <a:noFill/>
          <a:ln>
            <a:noFill/>
          </a:ln>
        </p:spPr>
        <p:txBody>
          <a:bodyPr spcFirstLastPara="1" wrap="square" lIns="91425" tIns="91425" rIns="91425" bIns="91425" anchor="t" anchorCtr="0">
            <a:noAutofit/>
          </a:bodyPr>
          <a:lstStyle/>
          <a:p>
            <a:pPr>
              <a:buSzPts val="2200"/>
            </a:pPr>
            <a:r>
              <a:rPr lang="en-GB" sz="2400" b="1" dirty="0">
                <a:solidFill>
                  <a:srgbClr val="FF0000"/>
                </a:solidFill>
                <a:latin typeface="Calibri" pitchFamily="34" charset="0"/>
                <a:cs typeface="Calibri" pitchFamily="34" charset="0"/>
              </a:rPr>
              <a:t>SOIL CONTAINS AIR (ACTIVITY : 3)</a:t>
            </a:r>
          </a:p>
          <a:p>
            <a:pPr marL="0" marR="0" lvl="0" indent="0" algn="l" rtl="0">
              <a:lnSpc>
                <a:spcPct val="100000"/>
              </a:lnSpc>
              <a:spcBef>
                <a:spcPts val="0"/>
              </a:spcBef>
              <a:spcAft>
                <a:spcPts val="0"/>
              </a:spcAft>
              <a:buClr>
                <a:srgbClr val="000000"/>
              </a:buClr>
              <a:buSzPts val="2200"/>
              <a:buFont typeface="Arial" panose="020B0604020202020204"/>
              <a:buNone/>
            </a:pPr>
            <a:endParaRPr lang="en-GB" sz="2200" b="1" dirty="0">
              <a:solidFill>
                <a:srgbClr val="FF0000"/>
              </a:solidFill>
            </a:endParaRPr>
          </a:p>
        </p:txBody>
      </p:sp>
      <p:sp>
        <p:nvSpPr>
          <p:cNvPr id="65" name="Google Shape;65;p14"/>
          <p:cNvSpPr txBox="1"/>
          <p:nvPr/>
        </p:nvSpPr>
        <p:spPr>
          <a:xfrm>
            <a:off x="314328" y="1399599"/>
            <a:ext cx="8229601" cy="3434793"/>
          </a:xfrm>
          <a:prstGeom prst="rect">
            <a:avLst/>
          </a:prstGeom>
          <a:noFill/>
          <a:ln>
            <a:noFill/>
          </a:ln>
        </p:spPr>
        <p:txBody>
          <a:bodyPr spcFirstLastPara="1" wrap="square" lIns="91425" tIns="91425" rIns="91425" bIns="91425" anchor="t" anchorCtr="0">
            <a:noAutofit/>
          </a:bodyPr>
          <a:lstStyle/>
          <a:p>
            <a:pPr marL="0" marR="0" lvl="0" indent="0" algn="l" rtl="0">
              <a:lnSpc>
                <a:spcPct val="150000"/>
              </a:lnSpc>
              <a:spcBef>
                <a:spcPts val="0"/>
              </a:spcBef>
              <a:spcAft>
                <a:spcPts val="0"/>
              </a:spcAft>
              <a:buClr>
                <a:srgbClr val="000000"/>
              </a:buClr>
              <a:buSzPts val="1400"/>
            </a:pPr>
            <a:r>
              <a:rPr lang="en-GB" sz="1800" dirty="0">
                <a:latin typeface="Calibri" panose="020F0502020204030204"/>
                <a:ea typeface="Calibri" panose="020F0502020204030204"/>
                <a:cs typeface="Calibri" panose="020F0502020204030204"/>
                <a:sym typeface="Calibri" panose="020F0502020204030204"/>
              </a:rPr>
              <a:t>         </a:t>
            </a:r>
            <a:r>
              <a:rPr lang="en-GB" sz="2000" dirty="0">
                <a:latin typeface="Calibri" panose="020F0502020204030204"/>
                <a:ea typeface="Calibri" panose="020F0502020204030204"/>
                <a:cs typeface="Calibri" panose="020F0502020204030204"/>
                <a:sym typeface="Calibri" panose="020F0502020204030204"/>
              </a:rPr>
              <a:t>       </a:t>
            </a:r>
          </a:p>
          <a:p>
            <a:pPr marL="0" marR="0" lvl="0" indent="0" algn="l" rtl="0">
              <a:lnSpc>
                <a:spcPct val="150000"/>
              </a:lnSpc>
              <a:spcBef>
                <a:spcPts val="0"/>
              </a:spcBef>
              <a:spcAft>
                <a:spcPts val="0"/>
              </a:spcAft>
              <a:buClr>
                <a:srgbClr val="000000"/>
              </a:buClr>
              <a:buSzPts val="1400"/>
              <a:buFont typeface="Wingdings" pitchFamily="2" charset="2"/>
              <a:buChar char="v"/>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r>
              <a:rPr lang="en-GB" sz="2000" b="1" dirty="0">
                <a:latin typeface="Calibri" panose="020F0502020204030204"/>
                <a:ea typeface="Calibri" panose="020F0502020204030204"/>
                <a:cs typeface="Calibri" panose="020F0502020204030204"/>
                <a:sym typeface="Calibri" panose="020F0502020204030204"/>
              </a:rPr>
              <a:t>     </a:t>
            </a:r>
          </a:p>
          <a:p>
            <a:pPr marL="0" marR="0" lvl="0" indent="0" algn="l" rtl="0">
              <a:lnSpc>
                <a:spcPct val="200000"/>
              </a:lnSpc>
              <a:spcBef>
                <a:spcPts val="0"/>
              </a:spcBef>
              <a:spcAft>
                <a:spcPts val="0"/>
              </a:spcAft>
              <a:buClr>
                <a:srgbClr val="000000"/>
              </a:buClr>
              <a:buSzPts val="1400"/>
            </a:pPr>
            <a:endParaRPr sz="2000" b="1"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8" name="Text Placeholder 7"/>
          <p:cNvSpPr>
            <a:spLocks noGrp="1"/>
          </p:cNvSpPr>
          <p:nvPr>
            <p:ph type="body" idx="1"/>
          </p:nvPr>
        </p:nvSpPr>
        <p:spPr>
          <a:xfrm>
            <a:off x="356525" y="762000"/>
            <a:ext cx="8520600" cy="3527200"/>
          </a:xfrm>
        </p:spPr>
        <p:txBody>
          <a:bodyPr>
            <a:normAutofit/>
          </a:bodyPr>
          <a:lstStyle/>
          <a:p>
            <a:pPr marL="114300" indent="0">
              <a:buNone/>
            </a:pPr>
            <a:r>
              <a:rPr lang="en-US" sz="2000" dirty="0">
                <a:solidFill>
                  <a:schemeClr val="tx1"/>
                </a:solidFill>
                <a:latin typeface="Calibri" panose="020F0502020204030204" pitchFamily="34" charset="0"/>
                <a:cs typeface="Calibri" panose="020F0502020204030204" pitchFamily="34" charset="0"/>
              </a:rPr>
              <a:t>Put some soil in a glass jar. Pour water over it. You will see </a:t>
            </a:r>
          </a:p>
          <a:p>
            <a:pPr>
              <a:buFont typeface="Arial" panose="020B0604020202020204" pitchFamily="34" charset="0"/>
              <a:buChar char="•"/>
            </a:pPr>
            <a:r>
              <a:rPr lang="en-US" sz="2000" dirty="0">
                <a:solidFill>
                  <a:schemeClr val="tx1"/>
                </a:solidFill>
                <a:latin typeface="Calibri" panose="020F0502020204030204" pitchFamily="34" charset="0"/>
                <a:cs typeface="Calibri" panose="020F0502020204030204" pitchFamily="34" charset="0"/>
              </a:rPr>
              <a:t>The bubbles float up. </a:t>
            </a:r>
          </a:p>
          <a:p>
            <a:pPr marL="114300" indent="0">
              <a:buNone/>
            </a:pPr>
            <a:r>
              <a:rPr lang="en-US" sz="2000" dirty="0">
                <a:solidFill>
                  <a:schemeClr val="tx1"/>
                </a:solidFill>
                <a:latin typeface="Calibri" panose="020F0502020204030204" pitchFamily="34" charset="0"/>
                <a:cs typeface="Calibri" panose="020F0502020204030204" pitchFamily="34" charset="0"/>
              </a:rPr>
              <a:t>This above experiment shows that air which was trapped in the soil escapes in the form of bubbles</a:t>
            </a:r>
            <a:r>
              <a:rPr lang="en-US" sz="1800" dirty="0">
                <a:solidFill>
                  <a:schemeClr val="tx1"/>
                </a:solidFill>
                <a:latin typeface="Arial" pitchFamily="34" charset="0"/>
                <a:cs typeface="Arial" pitchFamily="34" charset="0"/>
              </a:rPr>
              <a:t>.</a:t>
            </a:r>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65328" y="2307686"/>
            <a:ext cx="2867561" cy="2194479"/>
          </a:xfrm>
          <a:prstGeom prst="rect">
            <a:avLst/>
          </a:prstGeom>
          <a:ln w="25400">
            <a:solidFill>
              <a:srgbClr val="002060"/>
            </a:solidFill>
          </a:ln>
        </p:spPr>
      </p:pic>
    </p:spTree>
    <p:extLst>
      <p:ext uri="{BB962C8B-B14F-4D97-AF65-F5344CB8AC3E}">
        <p14:creationId xmlns:p14="http://schemas.microsoft.com/office/powerpoint/2010/main" val="52162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srcRect/>
          <a:stretch>
            <a:fillRect/>
          </a:stretch>
        </p:blipFill>
        <p:spPr>
          <a:xfrm>
            <a:off x="7770982" y="278593"/>
            <a:ext cx="1232526" cy="611875"/>
          </a:xfrm>
          <a:prstGeom prst="rect">
            <a:avLst/>
          </a:prstGeom>
          <a:noFill/>
          <a:ln>
            <a:noFill/>
          </a:ln>
        </p:spPr>
      </p:pic>
      <p:sp>
        <p:nvSpPr>
          <p:cNvPr id="64" name="Google Shape;64;p14"/>
          <p:cNvSpPr txBox="1"/>
          <p:nvPr/>
        </p:nvSpPr>
        <p:spPr>
          <a:xfrm>
            <a:off x="400050" y="285049"/>
            <a:ext cx="8448676" cy="715076"/>
          </a:xfrm>
          <a:prstGeom prst="rect">
            <a:avLst/>
          </a:prstGeom>
          <a:noFill/>
          <a:ln>
            <a:noFill/>
          </a:ln>
        </p:spPr>
        <p:txBody>
          <a:bodyPr spcFirstLastPara="1" wrap="square" lIns="91425" tIns="91425" rIns="91425" bIns="91425" anchor="t" anchorCtr="0">
            <a:noAutofit/>
          </a:bodyPr>
          <a:lstStyle/>
          <a:p>
            <a:pPr marL="114300" indent="0">
              <a:buNone/>
            </a:pPr>
            <a:r>
              <a:rPr lang="en-US" sz="2000" b="1" dirty="0">
                <a:solidFill>
                  <a:srgbClr val="FF0000"/>
                </a:solidFill>
                <a:latin typeface="Calibri" panose="020F0502020204030204" pitchFamily="34" charset="0"/>
                <a:cs typeface="Calibri" panose="020F0502020204030204" pitchFamily="34" charset="0"/>
              </a:rPr>
              <a:t>UNSCRAMBLE THE LETTERS TO MAKE MEANINGFUL WORDS</a:t>
            </a:r>
            <a:r>
              <a:rPr lang="en-US" sz="2000" dirty="0">
                <a:solidFill>
                  <a:schemeClr val="tx1"/>
                </a:solidFill>
                <a:latin typeface="Calibri" panose="020F0502020204030204" pitchFamily="34" charset="0"/>
                <a:cs typeface="Calibri" panose="020F0502020204030204" pitchFamily="34" charset="0"/>
              </a:rPr>
              <a:t>.</a:t>
            </a:r>
          </a:p>
        </p:txBody>
      </p:sp>
      <p:sp>
        <p:nvSpPr>
          <p:cNvPr id="65" name="Google Shape;65;p14"/>
          <p:cNvSpPr txBox="1"/>
          <p:nvPr/>
        </p:nvSpPr>
        <p:spPr>
          <a:xfrm>
            <a:off x="314328" y="1399600"/>
            <a:ext cx="8229601" cy="2889600"/>
          </a:xfrm>
          <a:prstGeom prst="rect">
            <a:avLst/>
          </a:prstGeom>
          <a:noFill/>
          <a:ln>
            <a:noFill/>
          </a:ln>
        </p:spPr>
        <p:txBody>
          <a:bodyPr spcFirstLastPara="1" wrap="square" lIns="91425" tIns="91425" rIns="91425" bIns="91425" anchor="t" anchorCtr="0">
            <a:noAutofit/>
          </a:bodyPr>
          <a:lstStyle/>
          <a:p>
            <a:pPr marL="0" marR="0" lvl="0" indent="0" algn="l" rtl="0">
              <a:lnSpc>
                <a:spcPct val="150000"/>
              </a:lnSpc>
              <a:spcBef>
                <a:spcPts val="0"/>
              </a:spcBef>
              <a:spcAft>
                <a:spcPts val="0"/>
              </a:spcAft>
              <a:buClr>
                <a:srgbClr val="000000"/>
              </a:buClr>
              <a:buSzPts val="1400"/>
            </a:pPr>
            <a:r>
              <a:rPr lang="en-GB" sz="1800" dirty="0">
                <a:latin typeface="Calibri" panose="020F0502020204030204"/>
                <a:ea typeface="Calibri" panose="020F0502020204030204"/>
                <a:cs typeface="Calibri" panose="020F0502020204030204"/>
                <a:sym typeface="Calibri" panose="020F0502020204030204"/>
              </a:rPr>
              <a:t>         </a:t>
            </a:r>
            <a:r>
              <a:rPr lang="en-GB" sz="2000" dirty="0">
                <a:latin typeface="Calibri" panose="020F0502020204030204"/>
                <a:ea typeface="Calibri" panose="020F0502020204030204"/>
                <a:cs typeface="Calibri" panose="020F0502020204030204"/>
                <a:sym typeface="Calibri" panose="020F0502020204030204"/>
              </a:rPr>
              <a:t>       </a:t>
            </a:r>
          </a:p>
          <a:p>
            <a:pPr marL="0" marR="0" lvl="0" indent="0" algn="l" rtl="0">
              <a:lnSpc>
                <a:spcPct val="150000"/>
              </a:lnSpc>
              <a:spcBef>
                <a:spcPts val="0"/>
              </a:spcBef>
              <a:spcAft>
                <a:spcPts val="0"/>
              </a:spcAft>
              <a:buClr>
                <a:srgbClr val="000000"/>
              </a:buClr>
              <a:buSzPts val="1400"/>
              <a:buFont typeface="Wingdings" pitchFamily="2" charset="2"/>
              <a:buChar char="v"/>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r>
              <a:rPr lang="en-GB" sz="2000" b="1" dirty="0">
                <a:latin typeface="Calibri" panose="020F0502020204030204"/>
                <a:ea typeface="Calibri" panose="020F0502020204030204"/>
                <a:cs typeface="Calibri" panose="020F0502020204030204"/>
                <a:sym typeface="Calibri" panose="020F0502020204030204"/>
              </a:rPr>
              <a:t>     </a:t>
            </a:r>
          </a:p>
          <a:p>
            <a:pPr marL="0" marR="0" lvl="0" indent="0" algn="l" rtl="0">
              <a:lnSpc>
                <a:spcPct val="200000"/>
              </a:lnSpc>
              <a:spcBef>
                <a:spcPts val="0"/>
              </a:spcBef>
              <a:spcAft>
                <a:spcPts val="0"/>
              </a:spcAft>
              <a:buClr>
                <a:srgbClr val="000000"/>
              </a:buClr>
              <a:buSzPts val="1400"/>
            </a:pPr>
            <a:endParaRPr sz="2000" b="1"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8" name="Text Placeholder 7"/>
          <p:cNvSpPr>
            <a:spLocks noGrp="1"/>
          </p:cNvSpPr>
          <p:nvPr>
            <p:ph type="body" idx="1"/>
          </p:nvPr>
        </p:nvSpPr>
        <p:spPr>
          <a:xfrm>
            <a:off x="567791" y="746836"/>
            <a:ext cx="7219784" cy="3951648"/>
          </a:xfrm>
        </p:spPr>
        <p:txBody>
          <a:bodyPr>
            <a:normAutofit/>
          </a:bodyPr>
          <a:lstStyle/>
          <a:p>
            <a:pPr marL="114300" indent="0">
              <a:buNone/>
            </a:pPr>
            <a:endParaRPr lang="en-US" sz="1800" dirty="0">
              <a:solidFill>
                <a:schemeClr val="tx1"/>
              </a:solidFill>
              <a:latin typeface="Arial" pitchFamily="34" charset="0"/>
              <a:cs typeface="Arial"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228900864"/>
              </p:ext>
            </p:extLst>
          </p:nvPr>
        </p:nvGraphicFramePr>
        <p:xfrm>
          <a:off x="2162175" y="1962152"/>
          <a:ext cx="5124450" cy="2754016"/>
        </p:xfrm>
        <a:graphic>
          <a:graphicData uri="http://schemas.openxmlformats.org/drawingml/2006/table">
            <a:tbl>
              <a:tblPr firstRow="1" bandRow="1">
                <a:tableStyleId>{5C22544A-7EE6-4342-B048-85BDC9FD1C3A}</a:tableStyleId>
              </a:tblPr>
              <a:tblGrid>
                <a:gridCol w="2564691">
                  <a:extLst>
                    <a:ext uri="{9D8B030D-6E8A-4147-A177-3AD203B41FA5}">
                      <a16:colId xmlns:a16="http://schemas.microsoft.com/office/drawing/2014/main" val="20000"/>
                    </a:ext>
                  </a:extLst>
                </a:gridCol>
                <a:gridCol w="2559759">
                  <a:extLst>
                    <a:ext uri="{9D8B030D-6E8A-4147-A177-3AD203B41FA5}">
                      <a16:colId xmlns:a16="http://schemas.microsoft.com/office/drawing/2014/main" val="20001"/>
                    </a:ext>
                  </a:extLst>
                </a:gridCol>
              </a:tblGrid>
              <a:tr h="376576">
                <a:tc>
                  <a:txBody>
                    <a:bodyPr/>
                    <a:lstStyle/>
                    <a:p>
                      <a:r>
                        <a:rPr lang="en-US" dirty="0">
                          <a:solidFill>
                            <a:schemeClr val="tx1"/>
                          </a:solidFill>
                        </a:rPr>
                        <a:t>UNSCRAMBLE</a:t>
                      </a:r>
                    </a:p>
                  </a:txBody>
                  <a:tcPr/>
                </a:tc>
                <a:tc>
                  <a:txBody>
                    <a:bodyPr/>
                    <a:lstStyle/>
                    <a:p>
                      <a:r>
                        <a:rPr lang="en-US" dirty="0">
                          <a:solidFill>
                            <a:schemeClr val="tx1"/>
                          </a:solidFill>
                        </a:rPr>
                        <a:t>ANSWER</a:t>
                      </a:r>
                    </a:p>
                  </a:txBody>
                  <a:tcPr/>
                </a:tc>
                <a:extLst>
                  <a:ext uri="{0D108BD9-81ED-4DB2-BD59-A6C34878D82A}">
                    <a16:rowId xmlns:a16="http://schemas.microsoft.com/office/drawing/2014/main" val="10000"/>
                  </a:ext>
                </a:extLst>
              </a:tr>
              <a:tr h="376576">
                <a:tc>
                  <a:txBody>
                    <a:bodyPr/>
                    <a:lstStyle/>
                    <a:p>
                      <a:r>
                        <a:rPr lang="en-US" sz="2000" dirty="0">
                          <a:solidFill>
                            <a:schemeClr val="tx1"/>
                          </a:solidFill>
                          <a:latin typeface="Calibri" panose="020F0502020204030204" pitchFamily="34" charset="0"/>
                          <a:cs typeface="Calibri" panose="020F0502020204030204" pitchFamily="34" charset="0"/>
                        </a:rPr>
                        <a:t>STREUMOI</a:t>
                      </a:r>
                      <a:endParaRPr lang="en-US" sz="2000" dirty="0">
                        <a:latin typeface="Calibri" panose="020F0502020204030204" pitchFamily="34" charset="0"/>
                        <a:cs typeface="Calibri" panose="020F0502020204030204" pitchFamily="34" charset="0"/>
                      </a:endParaRPr>
                    </a:p>
                  </a:txBody>
                  <a:tcPr/>
                </a:tc>
                <a:tc>
                  <a:txBody>
                    <a:bodyPr/>
                    <a:lstStyle/>
                    <a:p>
                      <a:endParaRPr lang="en-US" sz="20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1"/>
                  </a:ext>
                </a:extLst>
              </a:tr>
              <a:tr h="376576">
                <a:tc>
                  <a:txBody>
                    <a:bodyPr/>
                    <a:lstStyle/>
                    <a:p>
                      <a:r>
                        <a:rPr lang="en-US" sz="2000" dirty="0">
                          <a:solidFill>
                            <a:schemeClr val="tx1"/>
                          </a:solidFill>
                          <a:latin typeface="Calibri" panose="020F0502020204030204" pitchFamily="34" charset="0"/>
                          <a:cs typeface="Calibri" panose="020F0502020204030204" pitchFamily="34" charset="0"/>
                        </a:rPr>
                        <a:t>MUUHS</a:t>
                      </a:r>
                      <a:endParaRPr lang="en-US" sz="2000" dirty="0">
                        <a:latin typeface="Calibri" panose="020F0502020204030204" pitchFamily="34" charset="0"/>
                        <a:cs typeface="Calibri" panose="020F0502020204030204" pitchFamily="34" charset="0"/>
                      </a:endParaRPr>
                    </a:p>
                  </a:txBody>
                  <a:tcPr/>
                </a:tc>
                <a:tc>
                  <a:txBody>
                    <a:bodyPr/>
                    <a:lstStyle/>
                    <a:p>
                      <a:endParaRPr lang="en-US" sz="20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2"/>
                  </a:ext>
                </a:extLst>
              </a:tr>
              <a:tr h="376576">
                <a:tc>
                  <a:txBody>
                    <a:bodyPr/>
                    <a:lstStyle/>
                    <a:p>
                      <a:r>
                        <a:rPr lang="en-US" sz="2000" dirty="0">
                          <a:solidFill>
                            <a:schemeClr val="tx1"/>
                          </a:solidFill>
                          <a:latin typeface="Calibri" panose="020F0502020204030204" pitchFamily="34" charset="0"/>
                          <a:cs typeface="Calibri" panose="020F0502020204030204" pitchFamily="34" charset="0"/>
                        </a:rPr>
                        <a:t>SENSTO</a:t>
                      </a:r>
                      <a:endParaRPr lang="en-US" sz="2000" dirty="0">
                        <a:latin typeface="Calibri" panose="020F0502020204030204" pitchFamily="34" charset="0"/>
                        <a:cs typeface="Calibri" panose="020F0502020204030204" pitchFamily="34" charset="0"/>
                      </a:endParaRPr>
                    </a:p>
                  </a:txBody>
                  <a:tcPr/>
                </a:tc>
                <a:tc>
                  <a:txBody>
                    <a:bodyPr/>
                    <a:lstStyle/>
                    <a:p>
                      <a:endParaRPr lang="en-US" sz="20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3"/>
                  </a:ext>
                </a:extLst>
              </a:tr>
              <a:tr h="376576">
                <a:tc>
                  <a:txBody>
                    <a:bodyPr/>
                    <a:lstStyle/>
                    <a:p>
                      <a:r>
                        <a:rPr lang="en-US" sz="2000" dirty="0">
                          <a:solidFill>
                            <a:schemeClr val="tx1"/>
                          </a:solidFill>
                          <a:latin typeface="Calibri" panose="020F0502020204030204" pitchFamily="34" charset="0"/>
                          <a:cs typeface="Calibri" panose="020F0502020204030204" pitchFamily="34" charset="0"/>
                        </a:rPr>
                        <a:t>YALC</a:t>
                      </a:r>
                      <a:endParaRPr lang="en-US" sz="2000" dirty="0">
                        <a:latin typeface="Calibri" panose="020F0502020204030204" pitchFamily="34" charset="0"/>
                        <a:cs typeface="Calibri" panose="020F0502020204030204" pitchFamily="34" charset="0"/>
                      </a:endParaRPr>
                    </a:p>
                  </a:txBody>
                  <a:tcPr/>
                </a:tc>
                <a:tc>
                  <a:txBody>
                    <a:bodyPr/>
                    <a:lstStyle/>
                    <a:p>
                      <a:endParaRPr lang="en-US" sz="20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4"/>
                  </a:ext>
                </a:extLst>
              </a:tr>
              <a:tr h="376576">
                <a:tc>
                  <a:txBody>
                    <a:bodyPr/>
                    <a:lstStyle/>
                    <a:p>
                      <a:r>
                        <a:rPr lang="en-US" sz="2000" dirty="0">
                          <a:solidFill>
                            <a:schemeClr val="tx1"/>
                          </a:solidFill>
                          <a:latin typeface="Calibri" panose="020F0502020204030204" pitchFamily="34" charset="0"/>
                          <a:cs typeface="Calibri" panose="020F0502020204030204" pitchFamily="34" charset="0"/>
                        </a:rPr>
                        <a:t>DSAN</a:t>
                      </a:r>
                      <a:endParaRPr lang="en-US" sz="2000" dirty="0">
                        <a:latin typeface="Calibri" panose="020F0502020204030204" pitchFamily="34" charset="0"/>
                        <a:cs typeface="Calibri" panose="020F0502020204030204" pitchFamily="34" charset="0"/>
                      </a:endParaRPr>
                    </a:p>
                  </a:txBody>
                  <a:tcPr/>
                </a:tc>
                <a:tc>
                  <a:txBody>
                    <a:bodyPr/>
                    <a:lstStyle/>
                    <a:p>
                      <a:endParaRPr lang="en-US" sz="20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5"/>
                  </a:ext>
                </a:extLst>
              </a:tr>
              <a:tr h="376576">
                <a:tc>
                  <a:txBody>
                    <a:bodyPr/>
                    <a:lstStyle/>
                    <a:p>
                      <a:r>
                        <a:rPr lang="en-US" sz="2000" dirty="0">
                          <a:solidFill>
                            <a:schemeClr val="tx1"/>
                          </a:solidFill>
                          <a:latin typeface="Calibri" panose="020F0502020204030204" pitchFamily="34" charset="0"/>
                          <a:cs typeface="Calibri" panose="020F0502020204030204" pitchFamily="34" charset="0"/>
                        </a:rPr>
                        <a:t>BBUBLES</a:t>
                      </a:r>
                      <a:endParaRPr lang="en-US" sz="2000" dirty="0">
                        <a:latin typeface="Calibri" panose="020F0502020204030204" pitchFamily="34" charset="0"/>
                        <a:cs typeface="Calibri" panose="020F0502020204030204" pitchFamily="34" charset="0"/>
                      </a:endParaRPr>
                    </a:p>
                  </a:txBody>
                  <a:tcPr/>
                </a:tc>
                <a:tc>
                  <a:txBody>
                    <a:bodyPr/>
                    <a:lstStyle/>
                    <a:p>
                      <a:endParaRPr lang="en-US" sz="20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6"/>
                  </a:ext>
                </a:extLst>
              </a:tr>
            </a:tbl>
          </a:graphicData>
        </a:graphic>
      </p:graphicFrame>
      <p:sp>
        <p:nvSpPr>
          <p:cNvPr id="11" name="TextBox 10"/>
          <p:cNvSpPr txBox="1"/>
          <p:nvPr/>
        </p:nvSpPr>
        <p:spPr>
          <a:xfrm>
            <a:off x="4724400" y="2383330"/>
            <a:ext cx="1333500" cy="307777"/>
          </a:xfrm>
          <a:prstGeom prst="rect">
            <a:avLst/>
          </a:prstGeom>
          <a:noFill/>
        </p:spPr>
        <p:txBody>
          <a:bodyPr wrap="square" rtlCol="0">
            <a:spAutoFit/>
          </a:bodyPr>
          <a:lstStyle/>
          <a:p>
            <a:r>
              <a:rPr lang="en-US" dirty="0"/>
              <a:t> MOISTURE</a:t>
            </a:r>
          </a:p>
        </p:txBody>
      </p:sp>
      <p:sp>
        <p:nvSpPr>
          <p:cNvPr id="12" name="TextBox 11"/>
          <p:cNvSpPr txBox="1"/>
          <p:nvPr/>
        </p:nvSpPr>
        <p:spPr>
          <a:xfrm>
            <a:off x="5257800" y="2358324"/>
            <a:ext cx="1333500" cy="307777"/>
          </a:xfrm>
          <a:prstGeom prst="rect">
            <a:avLst/>
          </a:prstGeom>
          <a:noFill/>
        </p:spPr>
        <p:txBody>
          <a:bodyPr wrap="square" rtlCol="0">
            <a:spAutoFit/>
          </a:bodyPr>
          <a:lstStyle/>
          <a:p>
            <a:endParaRPr lang="en-US" dirty="0"/>
          </a:p>
        </p:txBody>
      </p:sp>
      <p:sp>
        <p:nvSpPr>
          <p:cNvPr id="13" name="TextBox 12"/>
          <p:cNvSpPr txBox="1"/>
          <p:nvPr/>
        </p:nvSpPr>
        <p:spPr>
          <a:xfrm>
            <a:off x="4724400" y="4224988"/>
            <a:ext cx="1333500" cy="307777"/>
          </a:xfrm>
          <a:prstGeom prst="rect">
            <a:avLst/>
          </a:prstGeom>
          <a:noFill/>
        </p:spPr>
        <p:txBody>
          <a:bodyPr wrap="square" rtlCol="0">
            <a:spAutoFit/>
          </a:bodyPr>
          <a:lstStyle/>
          <a:p>
            <a:r>
              <a:rPr lang="en-US" dirty="0"/>
              <a:t>  BUBBLES</a:t>
            </a:r>
          </a:p>
        </p:txBody>
      </p:sp>
      <p:sp>
        <p:nvSpPr>
          <p:cNvPr id="14" name="TextBox 13"/>
          <p:cNvSpPr txBox="1"/>
          <p:nvPr/>
        </p:nvSpPr>
        <p:spPr>
          <a:xfrm>
            <a:off x="4724400" y="3800474"/>
            <a:ext cx="1333500" cy="307777"/>
          </a:xfrm>
          <a:prstGeom prst="rect">
            <a:avLst/>
          </a:prstGeom>
          <a:noFill/>
        </p:spPr>
        <p:txBody>
          <a:bodyPr wrap="square" rtlCol="0">
            <a:spAutoFit/>
          </a:bodyPr>
          <a:lstStyle/>
          <a:p>
            <a:r>
              <a:rPr lang="en-US" dirty="0"/>
              <a:t>  SAND</a:t>
            </a:r>
          </a:p>
        </p:txBody>
      </p:sp>
      <p:sp>
        <p:nvSpPr>
          <p:cNvPr id="16" name="TextBox 15"/>
          <p:cNvSpPr txBox="1"/>
          <p:nvPr/>
        </p:nvSpPr>
        <p:spPr>
          <a:xfrm>
            <a:off x="4791075" y="2722660"/>
            <a:ext cx="1333500" cy="307777"/>
          </a:xfrm>
          <a:prstGeom prst="rect">
            <a:avLst/>
          </a:prstGeom>
          <a:noFill/>
        </p:spPr>
        <p:txBody>
          <a:bodyPr wrap="square" rtlCol="0">
            <a:spAutoFit/>
          </a:bodyPr>
          <a:lstStyle/>
          <a:p>
            <a:r>
              <a:rPr lang="en-US" dirty="0"/>
              <a:t>HUMUS </a:t>
            </a:r>
          </a:p>
        </p:txBody>
      </p:sp>
      <p:sp>
        <p:nvSpPr>
          <p:cNvPr id="17" name="TextBox 16"/>
          <p:cNvSpPr txBox="1"/>
          <p:nvPr/>
        </p:nvSpPr>
        <p:spPr>
          <a:xfrm>
            <a:off x="4791075" y="3076574"/>
            <a:ext cx="1333500" cy="307777"/>
          </a:xfrm>
          <a:prstGeom prst="rect">
            <a:avLst/>
          </a:prstGeom>
          <a:noFill/>
        </p:spPr>
        <p:txBody>
          <a:bodyPr wrap="square" rtlCol="0">
            <a:spAutoFit/>
          </a:bodyPr>
          <a:lstStyle/>
          <a:p>
            <a:r>
              <a:rPr lang="en-US" dirty="0"/>
              <a:t>STONES</a:t>
            </a:r>
          </a:p>
        </p:txBody>
      </p:sp>
      <p:sp>
        <p:nvSpPr>
          <p:cNvPr id="18" name="TextBox 17"/>
          <p:cNvSpPr txBox="1"/>
          <p:nvPr/>
        </p:nvSpPr>
        <p:spPr>
          <a:xfrm>
            <a:off x="4724400" y="3474237"/>
            <a:ext cx="1333500" cy="307777"/>
          </a:xfrm>
          <a:prstGeom prst="rect">
            <a:avLst/>
          </a:prstGeom>
          <a:noFill/>
        </p:spPr>
        <p:txBody>
          <a:bodyPr wrap="square" rtlCol="0">
            <a:spAutoFit/>
          </a:bodyPr>
          <a:lstStyle/>
          <a:p>
            <a:r>
              <a:rPr lang="en-US" dirty="0"/>
              <a:t>  CLAY</a:t>
            </a:r>
          </a:p>
        </p:txBody>
      </p:sp>
    </p:spTree>
    <p:extLst>
      <p:ext uri="{BB962C8B-B14F-4D97-AF65-F5344CB8AC3E}">
        <p14:creationId xmlns:p14="http://schemas.microsoft.com/office/powerpoint/2010/main" val="1318686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125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down)">
                                      <p:cBhvr>
                                        <p:cTn id="7" dur="580">
                                          <p:stCondLst>
                                            <p:cond delay="0"/>
                                          </p:stCondLst>
                                        </p:cTn>
                                        <p:tgtEl>
                                          <p:spTgt spid="11">
                                            <p:txEl>
                                              <p:pRg st="0" end="0"/>
                                            </p:txEl>
                                          </p:spTgt>
                                        </p:tgtEl>
                                      </p:cBhvr>
                                    </p:animEffect>
                                    <p:anim calcmode="lin" valueType="num">
                                      <p:cBhvr>
                                        <p:cTn id="8" dur="1822" tmFilter="0,0; 0.14,0.36; 0.43,0.73; 0.71,0.91; 1.0,1.0">
                                          <p:stCondLst>
                                            <p:cond delay="0"/>
                                          </p:stCondLst>
                                        </p:cTn>
                                        <p:tgtEl>
                                          <p:spTgt spid="11">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1">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1">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1">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1">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11">
                                            <p:txEl>
                                              <p:pRg st="0" end="0"/>
                                            </p:txEl>
                                          </p:spTgt>
                                        </p:tgtEl>
                                      </p:cBhvr>
                                      <p:to x="100000" y="60000"/>
                                    </p:animScale>
                                    <p:animScale>
                                      <p:cBhvr>
                                        <p:cTn id="14" dur="166" decel="50000">
                                          <p:stCondLst>
                                            <p:cond delay="676"/>
                                          </p:stCondLst>
                                        </p:cTn>
                                        <p:tgtEl>
                                          <p:spTgt spid="11">
                                            <p:txEl>
                                              <p:pRg st="0" end="0"/>
                                            </p:txEl>
                                          </p:spTgt>
                                        </p:tgtEl>
                                      </p:cBhvr>
                                      <p:to x="100000" y="100000"/>
                                    </p:animScale>
                                    <p:animScale>
                                      <p:cBhvr>
                                        <p:cTn id="15" dur="26">
                                          <p:stCondLst>
                                            <p:cond delay="1312"/>
                                          </p:stCondLst>
                                        </p:cTn>
                                        <p:tgtEl>
                                          <p:spTgt spid="11">
                                            <p:txEl>
                                              <p:pRg st="0" end="0"/>
                                            </p:txEl>
                                          </p:spTgt>
                                        </p:tgtEl>
                                      </p:cBhvr>
                                      <p:to x="100000" y="80000"/>
                                    </p:animScale>
                                    <p:animScale>
                                      <p:cBhvr>
                                        <p:cTn id="16" dur="166" decel="50000">
                                          <p:stCondLst>
                                            <p:cond delay="1338"/>
                                          </p:stCondLst>
                                        </p:cTn>
                                        <p:tgtEl>
                                          <p:spTgt spid="11">
                                            <p:txEl>
                                              <p:pRg st="0" end="0"/>
                                            </p:txEl>
                                          </p:spTgt>
                                        </p:tgtEl>
                                      </p:cBhvr>
                                      <p:to x="100000" y="100000"/>
                                    </p:animScale>
                                    <p:animScale>
                                      <p:cBhvr>
                                        <p:cTn id="17" dur="26">
                                          <p:stCondLst>
                                            <p:cond delay="1642"/>
                                          </p:stCondLst>
                                        </p:cTn>
                                        <p:tgtEl>
                                          <p:spTgt spid="11">
                                            <p:txEl>
                                              <p:pRg st="0" end="0"/>
                                            </p:txEl>
                                          </p:spTgt>
                                        </p:tgtEl>
                                      </p:cBhvr>
                                      <p:to x="100000" y="90000"/>
                                    </p:animScale>
                                    <p:animScale>
                                      <p:cBhvr>
                                        <p:cTn id="18" dur="166" decel="50000">
                                          <p:stCondLst>
                                            <p:cond delay="1668"/>
                                          </p:stCondLst>
                                        </p:cTn>
                                        <p:tgtEl>
                                          <p:spTgt spid="11">
                                            <p:txEl>
                                              <p:pRg st="0" end="0"/>
                                            </p:txEl>
                                          </p:spTgt>
                                        </p:tgtEl>
                                      </p:cBhvr>
                                      <p:to x="100000" y="100000"/>
                                    </p:animScale>
                                    <p:animScale>
                                      <p:cBhvr>
                                        <p:cTn id="19" dur="26">
                                          <p:stCondLst>
                                            <p:cond delay="1808"/>
                                          </p:stCondLst>
                                        </p:cTn>
                                        <p:tgtEl>
                                          <p:spTgt spid="11">
                                            <p:txEl>
                                              <p:pRg st="0" end="0"/>
                                            </p:txEl>
                                          </p:spTgt>
                                        </p:tgtEl>
                                      </p:cBhvr>
                                      <p:to x="100000" y="95000"/>
                                    </p:animScale>
                                    <p:animScale>
                                      <p:cBhvr>
                                        <p:cTn id="20" dur="166" decel="50000">
                                          <p:stCondLst>
                                            <p:cond delay="1834"/>
                                          </p:stCondLst>
                                        </p:cTn>
                                        <p:tgtEl>
                                          <p:spTgt spid="11">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1000"/>
                                  </p:stCondLst>
                                  <p:childTnLst>
                                    <p:set>
                                      <p:cBhvr>
                                        <p:cTn id="24" dur="1" fill="hold">
                                          <p:stCondLst>
                                            <p:cond delay="0"/>
                                          </p:stCondLst>
                                        </p:cTn>
                                        <p:tgtEl>
                                          <p:spTgt spid="16">
                                            <p:txEl>
                                              <p:pRg st="0" end="0"/>
                                            </p:txEl>
                                          </p:spTgt>
                                        </p:tgtEl>
                                        <p:attrNameLst>
                                          <p:attrName>style.visibility</p:attrName>
                                        </p:attrNameLst>
                                      </p:cBhvr>
                                      <p:to>
                                        <p:strVal val="visible"/>
                                      </p:to>
                                    </p:set>
                                    <p:animEffect transition="in" filter="wipe(down)">
                                      <p:cBhvr>
                                        <p:cTn id="25" dur="580">
                                          <p:stCondLst>
                                            <p:cond delay="0"/>
                                          </p:stCondLst>
                                        </p:cTn>
                                        <p:tgtEl>
                                          <p:spTgt spid="16">
                                            <p:txEl>
                                              <p:pRg st="0" end="0"/>
                                            </p:txEl>
                                          </p:spTgt>
                                        </p:tgtEl>
                                      </p:cBhvr>
                                    </p:animEffect>
                                    <p:anim calcmode="lin" valueType="num">
                                      <p:cBhvr>
                                        <p:cTn id="26" dur="1822" tmFilter="0,0; 0.14,0.36; 0.43,0.73; 0.71,0.91; 1.0,1.0">
                                          <p:stCondLst>
                                            <p:cond delay="0"/>
                                          </p:stCondLst>
                                        </p:cTn>
                                        <p:tgtEl>
                                          <p:spTgt spid="16">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6">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6">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6">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6">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16">
                                            <p:txEl>
                                              <p:pRg st="0" end="0"/>
                                            </p:txEl>
                                          </p:spTgt>
                                        </p:tgtEl>
                                      </p:cBhvr>
                                      <p:to x="100000" y="60000"/>
                                    </p:animScale>
                                    <p:animScale>
                                      <p:cBhvr>
                                        <p:cTn id="32" dur="166" decel="50000">
                                          <p:stCondLst>
                                            <p:cond delay="676"/>
                                          </p:stCondLst>
                                        </p:cTn>
                                        <p:tgtEl>
                                          <p:spTgt spid="16">
                                            <p:txEl>
                                              <p:pRg st="0" end="0"/>
                                            </p:txEl>
                                          </p:spTgt>
                                        </p:tgtEl>
                                      </p:cBhvr>
                                      <p:to x="100000" y="100000"/>
                                    </p:animScale>
                                    <p:animScale>
                                      <p:cBhvr>
                                        <p:cTn id="33" dur="26">
                                          <p:stCondLst>
                                            <p:cond delay="1312"/>
                                          </p:stCondLst>
                                        </p:cTn>
                                        <p:tgtEl>
                                          <p:spTgt spid="16">
                                            <p:txEl>
                                              <p:pRg st="0" end="0"/>
                                            </p:txEl>
                                          </p:spTgt>
                                        </p:tgtEl>
                                      </p:cBhvr>
                                      <p:to x="100000" y="80000"/>
                                    </p:animScale>
                                    <p:animScale>
                                      <p:cBhvr>
                                        <p:cTn id="34" dur="166" decel="50000">
                                          <p:stCondLst>
                                            <p:cond delay="1338"/>
                                          </p:stCondLst>
                                        </p:cTn>
                                        <p:tgtEl>
                                          <p:spTgt spid="16">
                                            <p:txEl>
                                              <p:pRg st="0" end="0"/>
                                            </p:txEl>
                                          </p:spTgt>
                                        </p:tgtEl>
                                      </p:cBhvr>
                                      <p:to x="100000" y="100000"/>
                                    </p:animScale>
                                    <p:animScale>
                                      <p:cBhvr>
                                        <p:cTn id="35" dur="26">
                                          <p:stCondLst>
                                            <p:cond delay="1642"/>
                                          </p:stCondLst>
                                        </p:cTn>
                                        <p:tgtEl>
                                          <p:spTgt spid="16">
                                            <p:txEl>
                                              <p:pRg st="0" end="0"/>
                                            </p:txEl>
                                          </p:spTgt>
                                        </p:tgtEl>
                                      </p:cBhvr>
                                      <p:to x="100000" y="90000"/>
                                    </p:animScale>
                                    <p:animScale>
                                      <p:cBhvr>
                                        <p:cTn id="36" dur="166" decel="50000">
                                          <p:stCondLst>
                                            <p:cond delay="1668"/>
                                          </p:stCondLst>
                                        </p:cTn>
                                        <p:tgtEl>
                                          <p:spTgt spid="16">
                                            <p:txEl>
                                              <p:pRg st="0" end="0"/>
                                            </p:txEl>
                                          </p:spTgt>
                                        </p:tgtEl>
                                      </p:cBhvr>
                                      <p:to x="100000" y="100000"/>
                                    </p:animScale>
                                    <p:animScale>
                                      <p:cBhvr>
                                        <p:cTn id="37" dur="26">
                                          <p:stCondLst>
                                            <p:cond delay="1808"/>
                                          </p:stCondLst>
                                        </p:cTn>
                                        <p:tgtEl>
                                          <p:spTgt spid="16">
                                            <p:txEl>
                                              <p:pRg st="0" end="0"/>
                                            </p:txEl>
                                          </p:spTgt>
                                        </p:tgtEl>
                                      </p:cBhvr>
                                      <p:to x="100000" y="95000"/>
                                    </p:animScale>
                                    <p:animScale>
                                      <p:cBhvr>
                                        <p:cTn id="38" dur="166" decel="50000">
                                          <p:stCondLst>
                                            <p:cond delay="1834"/>
                                          </p:stCondLst>
                                        </p:cTn>
                                        <p:tgtEl>
                                          <p:spTgt spid="16">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1000"/>
                                  </p:stCondLst>
                                  <p:childTnLst>
                                    <p:set>
                                      <p:cBhvr>
                                        <p:cTn id="42" dur="1" fill="hold">
                                          <p:stCondLst>
                                            <p:cond delay="0"/>
                                          </p:stCondLst>
                                        </p:cTn>
                                        <p:tgtEl>
                                          <p:spTgt spid="17"/>
                                        </p:tgtEl>
                                        <p:attrNameLst>
                                          <p:attrName>style.visibility</p:attrName>
                                        </p:attrNameLst>
                                      </p:cBhvr>
                                      <p:to>
                                        <p:strVal val="visible"/>
                                      </p:to>
                                    </p:set>
                                    <p:animEffect transition="in" filter="wipe(down)">
                                      <p:cBhvr>
                                        <p:cTn id="43" dur="580">
                                          <p:stCondLst>
                                            <p:cond delay="0"/>
                                          </p:stCondLst>
                                        </p:cTn>
                                        <p:tgtEl>
                                          <p:spTgt spid="17"/>
                                        </p:tgtEl>
                                      </p:cBhvr>
                                    </p:animEffect>
                                    <p:anim calcmode="lin" valueType="num">
                                      <p:cBhvr>
                                        <p:cTn id="44"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49" dur="26">
                                          <p:stCondLst>
                                            <p:cond delay="650"/>
                                          </p:stCondLst>
                                        </p:cTn>
                                        <p:tgtEl>
                                          <p:spTgt spid="17"/>
                                        </p:tgtEl>
                                      </p:cBhvr>
                                      <p:to x="100000" y="60000"/>
                                    </p:animScale>
                                    <p:animScale>
                                      <p:cBhvr>
                                        <p:cTn id="50" dur="166" decel="50000">
                                          <p:stCondLst>
                                            <p:cond delay="676"/>
                                          </p:stCondLst>
                                        </p:cTn>
                                        <p:tgtEl>
                                          <p:spTgt spid="17"/>
                                        </p:tgtEl>
                                      </p:cBhvr>
                                      <p:to x="100000" y="100000"/>
                                    </p:animScale>
                                    <p:animScale>
                                      <p:cBhvr>
                                        <p:cTn id="51" dur="26">
                                          <p:stCondLst>
                                            <p:cond delay="1312"/>
                                          </p:stCondLst>
                                        </p:cTn>
                                        <p:tgtEl>
                                          <p:spTgt spid="17"/>
                                        </p:tgtEl>
                                      </p:cBhvr>
                                      <p:to x="100000" y="80000"/>
                                    </p:animScale>
                                    <p:animScale>
                                      <p:cBhvr>
                                        <p:cTn id="52" dur="166" decel="50000">
                                          <p:stCondLst>
                                            <p:cond delay="1338"/>
                                          </p:stCondLst>
                                        </p:cTn>
                                        <p:tgtEl>
                                          <p:spTgt spid="17"/>
                                        </p:tgtEl>
                                      </p:cBhvr>
                                      <p:to x="100000" y="100000"/>
                                    </p:animScale>
                                    <p:animScale>
                                      <p:cBhvr>
                                        <p:cTn id="53" dur="26">
                                          <p:stCondLst>
                                            <p:cond delay="1642"/>
                                          </p:stCondLst>
                                        </p:cTn>
                                        <p:tgtEl>
                                          <p:spTgt spid="17"/>
                                        </p:tgtEl>
                                      </p:cBhvr>
                                      <p:to x="100000" y="90000"/>
                                    </p:animScale>
                                    <p:animScale>
                                      <p:cBhvr>
                                        <p:cTn id="54" dur="166" decel="50000">
                                          <p:stCondLst>
                                            <p:cond delay="1668"/>
                                          </p:stCondLst>
                                        </p:cTn>
                                        <p:tgtEl>
                                          <p:spTgt spid="17"/>
                                        </p:tgtEl>
                                      </p:cBhvr>
                                      <p:to x="100000" y="100000"/>
                                    </p:animScale>
                                    <p:animScale>
                                      <p:cBhvr>
                                        <p:cTn id="55" dur="26">
                                          <p:stCondLst>
                                            <p:cond delay="1808"/>
                                          </p:stCondLst>
                                        </p:cTn>
                                        <p:tgtEl>
                                          <p:spTgt spid="17"/>
                                        </p:tgtEl>
                                      </p:cBhvr>
                                      <p:to x="100000" y="95000"/>
                                    </p:animScale>
                                    <p:animScale>
                                      <p:cBhvr>
                                        <p:cTn id="56" dur="166" decel="50000">
                                          <p:stCondLst>
                                            <p:cond delay="1834"/>
                                          </p:stCondLst>
                                        </p:cTn>
                                        <p:tgtEl>
                                          <p:spTgt spid="17"/>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1000"/>
                                  </p:stCondLst>
                                  <p:childTnLst>
                                    <p:set>
                                      <p:cBhvr>
                                        <p:cTn id="60" dur="1" fill="hold">
                                          <p:stCondLst>
                                            <p:cond delay="0"/>
                                          </p:stCondLst>
                                        </p:cTn>
                                        <p:tgtEl>
                                          <p:spTgt spid="18"/>
                                        </p:tgtEl>
                                        <p:attrNameLst>
                                          <p:attrName>style.visibility</p:attrName>
                                        </p:attrNameLst>
                                      </p:cBhvr>
                                      <p:to>
                                        <p:strVal val="visible"/>
                                      </p:to>
                                    </p:set>
                                    <p:animEffect transition="in" filter="wipe(down)">
                                      <p:cBhvr>
                                        <p:cTn id="61" dur="580">
                                          <p:stCondLst>
                                            <p:cond delay="0"/>
                                          </p:stCondLst>
                                        </p:cTn>
                                        <p:tgtEl>
                                          <p:spTgt spid="18"/>
                                        </p:tgtEl>
                                      </p:cBhvr>
                                    </p:animEffect>
                                    <p:anim calcmode="lin" valueType="num">
                                      <p:cBhvr>
                                        <p:cTn id="62"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67" dur="26">
                                          <p:stCondLst>
                                            <p:cond delay="650"/>
                                          </p:stCondLst>
                                        </p:cTn>
                                        <p:tgtEl>
                                          <p:spTgt spid="18"/>
                                        </p:tgtEl>
                                      </p:cBhvr>
                                      <p:to x="100000" y="60000"/>
                                    </p:animScale>
                                    <p:animScale>
                                      <p:cBhvr>
                                        <p:cTn id="68" dur="166" decel="50000">
                                          <p:stCondLst>
                                            <p:cond delay="676"/>
                                          </p:stCondLst>
                                        </p:cTn>
                                        <p:tgtEl>
                                          <p:spTgt spid="18"/>
                                        </p:tgtEl>
                                      </p:cBhvr>
                                      <p:to x="100000" y="100000"/>
                                    </p:animScale>
                                    <p:animScale>
                                      <p:cBhvr>
                                        <p:cTn id="69" dur="26">
                                          <p:stCondLst>
                                            <p:cond delay="1312"/>
                                          </p:stCondLst>
                                        </p:cTn>
                                        <p:tgtEl>
                                          <p:spTgt spid="18"/>
                                        </p:tgtEl>
                                      </p:cBhvr>
                                      <p:to x="100000" y="80000"/>
                                    </p:animScale>
                                    <p:animScale>
                                      <p:cBhvr>
                                        <p:cTn id="70" dur="166" decel="50000">
                                          <p:stCondLst>
                                            <p:cond delay="1338"/>
                                          </p:stCondLst>
                                        </p:cTn>
                                        <p:tgtEl>
                                          <p:spTgt spid="18"/>
                                        </p:tgtEl>
                                      </p:cBhvr>
                                      <p:to x="100000" y="100000"/>
                                    </p:animScale>
                                    <p:animScale>
                                      <p:cBhvr>
                                        <p:cTn id="71" dur="26">
                                          <p:stCondLst>
                                            <p:cond delay="1642"/>
                                          </p:stCondLst>
                                        </p:cTn>
                                        <p:tgtEl>
                                          <p:spTgt spid="18"/>
                                        </p:tgtEl>
                                      </p:cBhvr>
                                      <p:to x="100000" y="90000"/>
                                    </p:animScale>
                                    <p:animScale>
                                      <p:cBhvr>
                                        <p:cTn id="72" dur="166" decel="50000">
                                          <p:stCondLst>
                                            <p:cond delay="1668"/>
                                          </p:stCondLst>
                                        </p:cTn>
                                        <p:tgtEl>
                                          <p:spTgt spid="18"/>
                                        </p:tgtEl>
                                      </p:cBhvr>
                                      <p:to x="100000" y="100000"/>
                                    </p:animScale>
                                    <p:animScale>
                                      <p:cBhvr>
                                        <p:cTn id="73" dur="26">
                                          <p:stCondLst>
                                            <p:cond delay="1808"/>
                                          </p:stCondLst>
                                        </p:cTn>
                                        <p:tgtEl>
                                          <p:spTgt spid="18"/>
                                        </p:tgtEl>
                                      </p:cBhvr>
                                      <p:to x="100000" y="95000"/>
                                    </p:animScale>
                                    <p:animScale>
                                      <p:cBhvr>
                                        <p:cTn id="74" dur="166" decel="50000">
                                          <p:stCondLst>
                                            <p:cond delay="1834"/>
                                          </p:stCondLst>
                                        </p:cTn>
                                        <p:tgtEl>
                                          <p:spTgt spid="18"/>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1000"/>
                                  </p:stCondLst>
                                  <p:childTnLst>
                                    <p:set>
                                      <p:cBhvr>
                                        <p:cTn id="78" dur="1" fill="hold">
                                          <p:stCondLst>
                                            <p:cond delay="0"/>
                                          </p:stCondLst>
                                        </p:cTn>
                                        <p:tgtEl>
                                          <p:spTgt spid="14"/>
                                        </p:tgtEl>
                                        <p:attrNameLst>
                                          <p:attrName>style.visibility</p:attrName>
                                        </p:attrNameLst>
                                      </p:cBhvr>
                                      <p:to>
                                        <p:strVal val="visible"/>
                                      </p:to>
                                    </p:set>
                                    <p:animEffect transition="in" filter="wipe(down)">
                                      <p:cBhvr>
                                        <p:cTn id="79" dur="580">
                                          <p:stCondLst>
                                            <p:cond delay="0"/>
                                          </p:stCondLst>
                                        </p:cTn>
                                        <p:tgtEl>
                                          <p:spTgt spid="14"/>
                                        </p:tgtEl>
                                      </p:cBhvr>
                                    </p:animEffect>
                                    <p:anim calcmode="lin" valueType="num">
                                      <p:cBhvr>
                                        <p:cTn id="80"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85" dur="26">
                                          <p:stCondLst>
                                            <p:cond delay="650"/>
                                          </p:stCondLst>
                                        </p:cTn>
                                        <p:tgtEl>
                                          <p:spTgt spid="14"/>
                                        </p:tgtEl>
                                      </p:cBhvr>
                                      <p:to x="100000" y="60000"/>
                                    </p:animScale>
                                    <p:animScale>
                                      <p:cBhvr>
                                        <p:cTn id="86" dur="166" decel="50000">
                                          <p:stCondLst>
                                            <p:cond delay="676"/>
                                          </p:stCondLst>
                                        </p:cTn>
                                        <p:tgtEl>
                                          <p:spTgt spid="14"/>
                                        </p:tgtEl>
                                      </p:cBhvr>
                                      <p:to x="100000" y="100000"/>
                                    </p:animScale>
                                    <p:animScale>
                                      <p:cBhvr>
                                        <p:cTn id="87" dur="26">
                                          <p:stCondLst>
                                            <p:cond delay="1312"/>
                                          </p:stCondLst>
                                        </p:cTn>
                                        <p:tgtEl>
                                          <p:spTgt spid="14"/>
                                        </p:tgtEl>
                                      </p:cBhvr>
                                      <p:to x="100000" y="80000"/>
                                    </p:animScale>
                                    <p:animScale>
                                      <p:cBhvr>
                                        <p:cTn id="88" dur="166" decel="50000">
                                          <p:stCondLst>
                                            <p:cond delay="1338"/>
                                          </p:stCondLst>
                                        </p:cTn>
                                        <p:tgtEl>
                                          <p:spTgt spid="14"/>
                                        </p:tgtEl>
                                      </p:cBhvr>
                                      <p:to x="100000" y="100000"/>
                                    </p:animScale>
                                    <p:animScale>
                                      <p:cBhvr>
                                        <p:cTn id="89" dur="26">
                                          <p:stCondLst>
                                            <p:cond delay="1642"/>
                                          </p:stCondLst>
                                        </p:cTn>
                                        <p:tgtEl>
                                          <p:spTgt spid="14"/>
                                        </p:tgtEl>
                                      </p:cBhvr>
                                      <p:to x="100000" y="90000"/>
                                    </p:animScale>
                                    <p:animScale>
                                      <p:cBhvr>
                                        <p:cTn id="90" dur="166" decel="50000">
                                          <p:stCondLst>
                                            <p:cond delay="1668"/>
                                          </p:stCondLst>
                                        </p:cTn>
                                        <p:tgtEl>
                                          <p:spTgt spid="14"/>
                                        </p:tgtEl>
                                      </p:cBhvr>
                                      <p:to x="100000" y="100000"/>
                                    </p:animScale>
                                    <p:animScale>
                                      <p:cBhvr>
                                        <p:cTn id="91" dur="26">
                                          <p:stCondLst>
                                            <p:cond delay="1808"/>
                                          </p:stCondLst>
                                        </p:cTn>
                                        <p:tgtEl>
                                          <p:spTgt spid="14"/>
                                        </p:tgtEl>
                                      </p:cBhvr>
                                      <p:to x="100000" y="95000"/>
                                    </p:animScale>
                                    <p:animScale>
                                      <p:cBhvr>
                                        <p:cTn id="92" dur="166" decel="50000">
                                          <p:stCondLst>
                                            <p:cond delay="1834"/>
                                          </p:stCondLst>
                                        </p:cTn>
                                        <p:tgtEl>
                                          <p:spTgt spid="14"/>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1000"/>
                                  </p:stCondLst>
                                  <p:childTnLst>
                                    <p:set>
                                      <p:cBhvr>
                                        <p:cTn id="96" dur="1" fill="hold">
                                          <p:stCondLst>
                                            <p:cond delay="0"/>
                                          </p:stCondLst>
                                        </p:cTn>
                                        <p:tgtEl>
                                          <p:spTgt spid="13"/>
                                        </p:tgtEl>
                                        <p:attrNameLst>
                                          <p:attrName>style.visibility</p:attrName>
                                        </p:attrNameLst>
                                      </p:cBhvr>
                                      <p:to>
                                        <p:strVal val="visible"/>
                                      </p:to>
                                    </p:set>
                                    <p:animEffect transition="in" filter="wipe(down)">
                                      <p:cBhvr>
                                        <p:cTn id="97" dur="580">
                                          <p:stCondLst>
                                            <p:cond delay="0"/>
                                          </p:stCondLst>
                                        </p:cTn>
                                        <p:tgtEl>
                                          <p:spTgt spid="13"/>
                                        </p:tgtEl>
                                      </p:cBhvr>
                                    </p:animEffect>
                                    <p:anim calcmode="lin" valueType="num">
                                      <p:cBhvr>
                                        <p:cTn id="98"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03" dur="26">
                                          <p:stCondLst>
                                            <p:cond delay="650"/>
                                          </p:stCondLst>
                                        </p:cTn>
                                        <p:tgtEl>
                                          <p:spTgt spid="13"/>
                                        </p:tgtEl>
                                      </p:cBhvr>
                                      <p:to x="100000" y="60000"/>
                                    </p:animScale>
                                    <p:animScale>
                                      <p:cBhvr>
                                        <p:cTn id="104" dur="166" decel="50000">
                                          <p:stCondLst>
                                            <p:cond delay="676"/>
                                          </p:stCondLst>
                                        </p:cTn>
                                        <p:tgtEl>
                                          <p:spTgt spid="13"/>
                                        </p:tgtEl>
                                      </p:cBhvr>
                                      <p:to x="100000" y="100000"/>
                                    </p:animScale>
                                    <p:animScale>
                                      <p:cBhvr>
                                        <p:cTn id="105" dur="26">
                                          <p:stCondLst>
                                            <p:cond delay="1312"/>
                                          </p:stCondLst>
                                        </p:cTn>
                                        <p:tgtEl>
                                          <p:spTgt spid="13"/>
                                        </p:tgtEl>
                                      </p:cBhvr>
                                      <p:to x="100000" y="80000"/>
                                    </p:animScale>
                                    <p:animScale>
                                      <p:cBhvr>
                                        <p:cTn id="106" dur="166" decel="50000">
                                          <p:stCondLst>
                                            <p:cond delay="1338"/>
                                          </p:stCondLst>
                                        </p:cTn>
                                        <p:tgtEl>
                                          <p:spTgt spid="13"/>
                                        </p:tgtEl>
                                      </p:cBhvr>
                                      <p:to x="100000" y="100000"/>
                                    </p:animScale>
                                    <p:animScale>
                                      <p:cBhvr>
                                        <p:cTn id="107" dur="26">
                                          <p:stCondLst>
                                            <p:cond delay="1642"/>
                                          </p:stCondLst>
                                        </p:cTn>
                                        <p:tgtEl>
                                          <p:spTgt spid="13"/>
                                        </p:tgtEl>
                                      </p:cBhvr>
                                      <p:to x="100000" y="90000"/>
                                    </p:animScale>
                                    <p:animScale>
                                      <p:cBhvr>
                                        <p:cTn id="108" dur="166" decel="50000">
                                          <p:stCondLst>
                                            <p:cond delay="1668"/>
                                          </p:stCondLst>
                                        </p:cTn>
                                        <p:tgtEl>
                                          <p:spTgt spid="13"/>
                                        </p:tgtEl>
                                      </p:cBhvr>
                                      <p:to x="100000" y="100000"/>
                                    </p:animScale>
                                    <p:animScale>
                                      <p:cBhvr>
                                        <p:cTn id="109" dur="26">
                                          <p:stCondLst>
                                            <p:cond delay="1808"/>
                                          </p:stCondLst>
                                        </p:cTn>
                                        <p:tgtEl>
                                          <p:spTgt spid="13"/>
                                        </p:tgtEl>
                                      </p:cBhvr>
                                      <p:to x="100000" y="95000"/>
                                    </p:animScale>
                                    <p:animScale>
                                      <p:cBhvr>
                                        <p:cTn id="110" dur="166" decel="50000">
                                          <p:stCondLst>
                                            <p:cond delay="1834"/>
                                          </p:stCondLst>
                                        </p:cTn>
                                        <p:tgtEl>
                                          <p:spTgt spid="1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7" grpId="0"/>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srcRect/>
          <a:stretch>
            <a:fillRect/>
          </a:stretch>
        </p:blipFill>
        <p:spPr>
          <a:xfrm>
            <a:off x="7596744" y="276004"/>
            <a:ext cx="1232526" cy="611875"/>
          </a:xfrm>
          <a:prstGeom prst="rect">
            <a:avLst/>
          </a:prstGeom>
          <a:noFill/>
          <a:ln>
            <a:noFill/>
          </a:ln>
        </p:spPr>
      </p:pic>
      <p:sp>
        <p:nvSpPr>
          <p:cNvPr id="64" name="Google Shape;64;p14"/>
          <p:cNvSpPr txBox="1"/>
          <p:nvPr/>
        </p:nvSpPr>
        <p:spPr>
          <a:xfrm>
            <a:off x="272675" y="360754"/>
            <a:ext cx="8688300" cy="625683"/>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800" b="1" dirty="0">
                <a:solidFill>
                  <a:srgbClr val="FF0000"/>
                </a:solidFill>
                <a:latin typeface="Calibri" panose="020F0502020204030204" pitchFamily="34" charset="0"/>
                <a:cs typeface="Calibri" panose="020F0502020204030204" pitchFamily="34" charset="0"/>
              </a:rPr>
              <a:t>SUMMARY</a:t>
            </a:r>
            <a:endParaRPr sz="28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14"/>
          <p:cNvSpPr txBox="1"/>
          <p:nvPr/>
        </p:nvSpPr>
        <p:spPr>
          <a:xfrm>
            <a:off x="303038" y="987567"/>
            <a:ext cx="8229601" cy="3506050"/>
          </a:xfrm>
          <a:prstGeom prst="rect">
            <a:avLst/>
          </a:prstGeom>
          <a:noFill/>
          <a:ln>
            <a:noFill/>
          </a:ln>
        </p:spPr>
        <p:txBody>
          <a:bodyPr spcFirstLastPara="1" wrap="square" lIns="91425" tIns="91425" rIns="91425" bIns="91425" anchor="t" anchorCtr="0">
            <a:noAutofit/>
          </a:bodyPr>
          <a:lstStyle/>
          <a:p>
            <a:pPr marL="342900" lvl="0" indent="-342900">
              <a:lnSpc>
                <a:spcPct val="150000"/>
              </a:lnSpc>
              <a:buSzPts val="1400"/>
              <a:buFont typeface="Arial" panose="020B0604020202020204" pitchFamily="34" charset="0"/>
              <a:buChar char="•"/>
            </a:pPr>
            <a:r>
              <a:rPr lang="en-US" sz="2000" dirty="0">
                <a:solidFill>
                  <a:schemeClr val="tx1"/>
                </a:solidFill>
                <a:latin typeface="Calibri" panose="020F0502020204030204" pitchFamily="34" charset="0"/>
                <a:ea typeface="Calibri" panose="020F0502020204030204"/>
                <a:cs typeface="Calibri" panose="020F0502020204030204" pitchFamily="34" charset="0"/>
              </a:rPr>
              <a:t>T</a:t>
            </a:r>
            <a:r>
              <a:rPr lang="en-US" sz="2000" dirty="0">
                <a:solidFill>
                  <a:schemeClr val="tx1"/>
                </a:solidFill>
                <a:latin typeface="Calibri" panose="020F0502020204030204" pitchFamily="34" charset="0"/>
                <a:cs typeface="Calibri" panose="020F0502020204030204" pitchFamily="34" charset="0"/>
              </a:rPr>
              <a:t>he earth was a hard rock  in the beginning</a:t>
            </a:r>
          </a:p>
          <a:p>
            <a:pPr marL="342900" lvl="0" indent="-342900">
              <a:lnSpc>
                <a:spcPct val="150000"/>
              </a:lnSpc>
              <a:buSzPts val="1400"/>
              <a:buFont typeface="Arial" panose="020B0604020202020204" pitchFamily="34" charset="0"/>
              <a:buChar char="•"/>
            </a:pPr>
            <a:r>
              <a:rPr lang="en-US" sz="2000" dirty="0">
                <a:solidFill>
                  <a:schemeClr val="tx1"/>
                </a:solidFill>
                <a:latin typeface="Calibri" panose="020F0502020204030204" pitchFamily="34" charset="0"/>
                <a:ea typeface="Calibri" panose="020F0502020204030204"/>
                <a:cs typeface="Calibri" panose="020F0502020204030204" pitchFamily="34" charset="0"/>
              </a:rPr>
              <a:t>The sun, wind and rain break up rocks to form soil</a:t>
            </a:r>
            <a:endParaRPr lang="en-US" sz="2000" dirty="0">
              <a:solidFill>
                <a:schemeClr val="tx1"/>
              </a:solidFill>
              <a:latin typeface="Calibri" panose="020F0502020204030204" pitchFamily="34" charset="0"/>
              <a:cs typeface="Calibri" panose="020F0502020204030204" pitchFamily="34" charset="0"/>
            </a:endParaRPr>
          </a:p>
          <a:p>
            <a:pPr marL="342900" lvl="0" indent="-342900">
              <a:lnSpc>
                <a:spcPct val="150000"/>
              </a:lnSpc>
              <a:buSzPts val="1400"/>
              <a:buFont typeface="Arial" panose="020B0604020202020204" pitchFamily="34" charset="0"/>
              <a:buChar char="•"/>
            </a:pPr>
            <a:r>
              <a:rPr lang="en-US" sz="2000" dirty="0">
                <a:solidFill>
                  <a:schemeClr val="tx1"/>
                </a:solidFill>
                <a:latin typeface="Calibri" panose="020F0502020204030204" pitchFamily="34" charset="0"/>
                <a:cs typeface="Calibri" panose="020F0502020204030204" pitchFamily="34" charset="0"/>
              </a:rPr>
              <a:t>Soil contains humus, clay, sand and stones.</a:t>
            </a:r>
          </a:p>
          <a:p>
            <a:pPr marL="342900" indent="-342900">
              <a:lnSpc>
                <a:spcPct val="150000"/>
              </a:lnSpc>
              <a:buSzPts val="1400"/>
              <a:buFont typeface="Arial" panose="020B0604020202020204" pitchFamily="34" charset="0"/>
              <a:buChar char="•"/>
            </a:pPr>
            <a:r>
              <a:rPr lang="en-US" sz="2000" dirty="0">
                <a:solidFill>
                  <a:schemeClr val="tx1"/>
                </a:solidFill>
                <a:latin typeface="Calibri" panose="020F0502020204030204" pitchFamily="34" charset="0"/>
                <a:ea typeface="Calibri" panose="020F0502020204030204"/>
                <a:cs typeface="Calibri" panose="020F0502020204030204" pitchFamily="34" charset="0"/>
              </a:rPr>
              <a:t>S</a:t>
            </a:r>
            <a:r>
              <a:rPr lang="en-US" sz="2000" dirty="0">
                <a:solidFill>
                  <a:schemeClr val="tx1"/>
                </a:solidFill>
                <a:latin typeface="Calibri" panose="020F0502020204030204" pitchFamily="34" charset="0"/>
                <a:cs typeface="Calibri" panose="020F0502020204030204" pitchFamily="34" charset="0"/>
              </a:rPr>
              <a:t>oil contains water.</a:t>
            </a:r>
          </a:p>
          <a:p>
            <a:pPr marL="342900" indent="-342900">
              <a:lnSpc>
                <a:spcPct val="150000"/>
              </a:lnSpc>
              <a:buSzPts val="1400"/>
              <a:buFont typeface="Arial" panose="020B0604020202020204" pitchFamily="34" charset="0"/>
              <a:buChar char="•"/>
            </a:pPr>
            <a:r>
              <a:rPr lang="en-US" sz="2000" dirty="0">
                <a:solidFill>
                  <a:schemeClr val="tx1"/>
                </a:solidFill>
                <a:latin typeface="Calibri" panose="020F0502020204030204" pitchFamily="34" charset="0"/>
                <a:cs typeface="Calibri" panose="020F0502020204030204" pitchFamily="34" charset="0"/>
              </a:rPr>
              <a:t>Soil contains air.</a:t>
            </a:r>
          </a:p>
          <a:p>
            <a:pPr marL="342900" indent="-342900">
              <a:lnSpc>
                <a:spcPct val="150000"/>
              </a:lnSpc>
              <a:buSzPts val="1400"/>
              <a:buFont typeface="Arial" panose="020B0604020202020204" pitchFamily="34" charset="0"/>
              <a:buChar char="•"/>
            </a:pPr>
            <a:endParaRPr lang="en-US" sz="2000" dirty="0">
              <a:solidFill>
                <a:schemeClr val="tx1"/>
              </a:solidFill>
              <a:latin typeface="Calibri" panose="020F0502020204030204" pitchFamily="34" charset="0"/>
              <a:cs typeface="Calibri" panose="020F0502020204030204" pitchFamily="34" charset="0"/>
            </a:endParaRPr>
          </a:p>
          <a:p>
            <a:pPr marL="342900" indent="-342900">
              <a:lnSpc>
                <a:spcPct val="150000"/>
              </a:lnSpc>
              <a:buSzPts val="1400"/>
              <a:buFont typeface="Arial" panose="020B0604020202020204" pitchFamily="34" charset="0"/>
              <a:buChar char="•"/>
            </a:pPr>
            <a:endParaRPr lang="en-US" sz="2000" dirty="0">
              <a:solidFill>
                <a:schemeClr val="tx1"/>
              </a:solidFill>
              <a:latin typeface="Calibri" panose="020F0502020204030204" pitchFamily="34" charset="0"/>
              <a:cs typeface="Calibri" panose="020F0502020204030204" pitchFamily="34" charset="0"/>
            </a:endParaRPr>
          </a:p>
          <a:p>
            <a:pPr marL="342900" lvl="0" indent="-342900">
              <a:lnSpc>
                <a:spcPct val="150000"/>
              </a:lnSpc>
              <a:buSzPts val="1400"/>
              <a:buFont typeface="Arial" panose="020B0604020202020204" pitchFamily="34" charset="0"/>
              <a:buChar char="•"/>
            </a:pPr>
            <a:r>
              <a:rPr lang="en-GB" sz="2000" b="1" dirty="0">
                <a:latin typeface="Calibri" panose="020F0502020204030204"/>
                <a:ea typeface="Calibri" panose="020F0502020204030204"/>
                <a:cs typeface="Calibri" panose="020F0502020204030204"/>
                <a:sym typeface="Calibri" panose="020F0502020204030204"/>
              </a:rPr>
              <a:t>    </a:t>
            </a:r>
          </a:p>
          <a:p>
            <a:pPr marL="342900" marR="0" lvl="0" indent="-342900" algn="l" rtl="0">
              <a:lnSpc>
                <a:spcPct val="200000"/>
              </a:lnSpc>
              <a:spcBef>
                <a:spcPts val="0"/>
              </a:spcBef>
              <a:spcAft>
                <a:spcPts val="0"/>
              </a:spcAft>
              <a:buClr>
                <a:srgbClr val="000000"/>
              </a:buClr>
              <a:buSzPts val="1400"/>
              <a:buFont typeface="Arial" panose="020B0604020202020204" pitchFamily="34" charset="0"/>
              <a:buChar char="•"/>
            </a:pPr>
            <a:endParaRPr sz="2000" b="1"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1581201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srcRect/>
          <a:stretch>
            <a:fillRect/>
          </a:stretch>
        </p:blipFill>
        <p:spPr>
          <a:xfrm>
            <a:off x="7556987" y="283955"/>
            <a:ext cx="1232526" cy="611875"/>
          </a:xfrm>
          <a:prstGeom prst="rect">
            <a:avLst/>
          </a:prstGeom>
          <a:noFill/>
          <a:ln>
            <a:noFill/>
          </a:ln>
        </p:spPr>
      </p:pic>
      <p:sp>
        <p:nvSpPr>
          <p:cNvPr id="64" name="Google Shape;64;p14"/>
          <p:cNvSpPr txBox="1"/>
          <p:nvPr/>
        </p:nvSpPr>
        <p:spPr>
          <a:xfrm>
            <a:off x="272675" y="440267"/>
            <a:ext cx="8688300" cy="625683"/>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800" b="1" dirty="0">
                <a:solidFill>
                  <a:srgbClr val="FF0000"/>
                </a:solidFill>
                <a:latin typeface="Calibri" panose="020F0502020204030204" pitchFamily="34" charset="0"/>
                <a:cs typeface="Calibri" panose="020F0502020204030204" pitchFamily="34" charset="0"/>
              </a:rPr>
              <a:t>HOME ASSIGNMENT</a:t>
            </a:r>
            <a:endParaRPr sz="28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14"/>
          <p:cNvSpPr txBox="1"/>
          <p:nvPr/>
        </p:nvSpPr>
        <p:spPr>
          <a:xfrm>
            <a:off x="303039" y="1405597"/>
            <a:ext cx="8229601" cy="2889600"/>
          </a:xfrm>
          <a:prstGeom prst="rect">
            <a:avLst/>
          </a:prstGeom>
          <a:noFill/>
          <a:ln>
            <a:noFill/>
          </a:ln>
        </p:spPr>
        <p:txBody>
          <a:bodyPr spcFirstLastPara="1" wrap="square" lIns="91425" tIns="91425" rIns="91425" bIns="91425" anchor="t" anchorCtr="0">
            <a:noAutofit/>
          </a:bodyPr>
          <a:lstStyle/>
          <a:p>
            <a:pPr marL="342900" marR="0" lvl="0" indent="-342900" algn="l" rtl="0">
              <a:lnSpc>
                <a:spcPct val="150000"/>
              </a:lnSpc>
              <a:spcBef>
                <a:spcPts val="0"/>
              </a:spcBef>
              <a:spcAft>
                <a:spcPts val="0"/>
              </a:spcAft>
              <a:buClr>
                <a:srgbClr val="000000"/>
              </a:buClr>
              <a:buSzPct val="90000"/>
              <a:buFont typeface="Arial" panose="020B0604020202020204" pitchFamily="34" charset="0"/>
              <a:buChar char="•"/>
            </a:pPr>
            <a:r>
              <a:rPr lang="en-GB" sz="2000" dirty="0">
                <a:solidFill>
                  <a:schemeClr val="tx1"/>
                </a:solidFill>
                <a:latin typeface="Arial" pitchFamily="34" charset="0"/>
                <a:ea typeface="Calibri" panose="020F0502020204030204"/>
                <a:cs typeface="Arial" pitchFamily="34" charset="0"/>
                <a:sym typeface="Calibri" panose="020F0502020204030204"/>
              </a:rPr>
              <a:t>Draw and label what does soil contain in Project Record.</a:t>
            </a:r>
            <a:endParaRPr lang="en-GB" sz="2000" b="1" dirty="0">
              <a:solidFill>
                <a:schemeClr val="tx1"/>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endParaRPr lang="en-GB" sz="2000" b="1" dirty="0">
              <a:latin typeface="Calibri" panose="020F0502020204030204"/>
              <a:ea typeface="Calibri" panose="020F0502020204030204"/>
              <a:cs typeface="Calibri" panose="020F0502020204030204"/>
              <a:sym typeface="Calibri" panose="020F0502020204030204"/>
            </a:endParaRPr>
          </a:p>
          <a:p>
            <a:pPr marL="0" marR="0" lvl="0" indent="0" algn="l" rtl="0">
              <a:lnSpc>
                <a:spcPct val="150000"/>
              </a:lnSpc>
              <a:spcBef>
                <a:spcPts val="0"/>
              </a:spcBef>
              <a:spcAft>
                <a:spcPts val="0"/>
              </a:spcAft>
              <a:buClr>
                <a:srgbClr val="000000"/>
              </a:buClr>
              <a:buSzPts val="1400"/>
            </a:pPr>
            <a:r>
              <a:rPr lang="en-GB" sz="2000" b="1" dirty="0">
                <a:latin typeface="Calibri" panose="020F0502020204030204"/>
                <a:ea typeface="Calibri" panose="020F0502020204030204"/>
                <a:cs typeface="Calibri" panose="020F0502020204030204"/>
                <a:sym typeface="Calibri" panose="020F0502020204030204"/>
              </a:rPr>
              <a:t>     </a:t>
            </a:r>
          </a:p>
          <a:p>
            <a:pPr marL="0" marR="0" lvl="0" indent="0" algn="l" rtl="0">
              <a:lnSpc>
                <a:spcPct val="200000"/>
              </a:lnSpc>
              <a:spcBef>
                <a:spcPts val="0"/>
              </a:spcBef>
              <a:spcAft>
                <a:spcPts val="0"/>
              </a:spcAft>
              <a:buClr>
                <a:srgbClr val="000000"/>
              </a:buClr>
              <a:buSzPts val="1400"/>
            </a:pPr>
            <a:endParaRPr sz="2000" b="1"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22777003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3221</TotalTime>
  <Words>457</Words>
  <Application>Microsoft Office PowerPoint</Application>
  <PresentationFormat>On-screen Show (16:9)</PresentationFormat>
  <Paragraphs>103</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Vinit Jagannath</cp:lastModifiedBy>
  <cp:revision>509</cp:revision>
  <dcterms:created xsi:type="dcterms:W3CDTF">2021-04-07T05:01:00Z</dcterms:created>
  <dcterms:modified xsi:type="dcterms:W3CDTF">2022-03-29T08:49:09Z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1033-11.2.0.9926</vt:lpwstr>
  </property>
</Properties>
</file>