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77" r:id="rId1"/>
  </p:sldMasterIdLst>
  <p:notesMasterIdLst>
    <p:notesMasterId r:id="rId13"/>
  </p:notesMasterIdLst>
  <p:sldIdLst>
    <p:sldId id="312" r:id="rId2"/>
    <p:sldId id="311" r:id="rId3"/>
    <p:sldId id="290" r:id="rId4"/>
    <p:sldId id="304" r:id="rId5"/>
    <p:sldId id="307" r:id="rId6"/>
    <p:sldId id="308" r:id="rId7"/>
    <p:sldId id="309" r:id="rId8"/>
    <p:sldId id="302" r:id="rId9"/>
    <p:sldId id="314" r:id="rId10"/>
    <p:sldId id="310" r:id="rId11"/>
    <p:sldId id="25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7B"/>
    <a:srgbClr val="FF0000"/>
    <a:srgbClr val="CC3300"/>
    <a:srgbClr val="F30D1D"/>
    <a:srgbClr val="FC95A6"/>
    <a:srgbClr val="996600"/>
    <a:srgbClr val="FF3399"/>
    <a:srgbClr val="E43CD8"/>
    <a:srgbClr val="66FF33"/>
    <a:srgbClr val="BA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6928" autoAdjust="0"/>
  </p:normalViewPr>
  <p:slideViewPr>
    <p:cSldViewPr snapToGrid="0">
      <p:cViewPr varScale="1">
        <p:scale>
          <a:sx n="95" d="100"/>
          <a:sy n="95" d="100"/>
        </p:scale>
        <p:origin x="1090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251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411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847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511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56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678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344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82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239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3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155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001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3/29/2022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hewordsearch.com/puzzle/2569275/precious-so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339095" y="9837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7;p13"/>
          <p:cNvSpPr txBox="1"/>
          <p:nvPr/>
        </p:nvSpPr>
        <p:spPr>
          <a:xfrm>
            <a:off x="2054871" y="1333503"/>
            <a:ext cx="6508104" cy="244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            	  :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altLang="en-IN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IN" b="1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: III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SUBJECT </a:t>
            </a:r>
            <a:r>
              <a:rPr lang="en-US" altLang="en-GB" b="1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CHAPTER NUMBER</a:t>
            </a:r>
            <a:r>
              <a:rPr lang="en-US" alt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CHAPTER NAME</a:t>
            </a:r>
            <a:r>
              <a:rPr lang="en-US" alt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 PRECIOUS SOIL</a:t>
            </a:r>
          </a:p>
          <a:p>
            <a:pPr lvl="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SUBTOPIC </a:t>
            </a:r>
            <a:r>
              <a:rPr lang="en-US" alt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: INTRODUCTION:SOIL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2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60354" y="17263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284991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8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LEARNING OUTCOME : </a:t>
            </a:r>
            <a:endParaRPr sz="28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03039" y="1405597"/>
            <a:ext cx="8229601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</a:pPr>
            <a:r>
              <a:rPr lang="en-GB" sz="2000" b="1" dirty="0"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The learner will be able to know –</a:t>
            </a:r>
          </a:p>
          <a:p>
            <a:pPr marL="342900" lvl="0" indent="-342900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What is soil?</a:t>
            </a:r>
          </a:p>
          <a:p>
            <a:pPr marL="342900" lvl="0" indent="-342900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How the soil is formed?</a:t>
            </a:r>
          </a:p>
          <a:p>
            <a:pPr marL="342900" lvl="0" indent="-342900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Why different kinds of soil have different colours?</a:t>
            </a:r>
            <a:r>
              <a:rPr lang="en-GB" sz="2000" dirty="0"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v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200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84208" y="2521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28449" y="22829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8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LEARNING OBJECTIVE : </a:t>
            </a:r>
            <a:endParaRPr sz="28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181100"/>
            <a:ext cx="8191500" cy="3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 to –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is soil?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How the soil is formed?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Why different kinds of soil have different colours?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995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28449" y="24021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07595" y="-8563"/>
            <a:ext cx="6167882" cy="599723"/>
          </a:xfrm>
          <a:prstGeom prst="rect">
            <a:avLst/>
          </a:prstGeom>
          <a:solidFill>
            <a:srgbClr val="F5D57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SET !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endParaRPr sz="24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2675" y="605250"/>
            <a:ext cx="8191500" cy="371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000"/>
            </a:pP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Guess who are we? Unscramble the names.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52502"/>
              </p:ext>
            </p:extLst>
          </p:nvPr>
        </p:nvGraphicFramePr>
        <p:xfrm>
          <a:off x="407595" y="956195"/>
          <a:ext cx="7116152" cy="399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16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UNSCRAMBLE THE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FILL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BLANK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907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am the earth’s surface. I am formed by the breaking up of rocks .____________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766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mostly found in desert. ____________</a:t>
                      </a:r>
                    </a:p>
                    <a:p>
                      <a:endParaRPr lang="en-US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399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  <a:p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Potters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me to make pots and toys._____________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4" y="1820127"/>
            <a:ext cx="1431714" cy="945827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6" y="3840508"/>
            <a:ext cx="1360039" cy="79344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48999" y="244474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SOIL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8251" y="311755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SAND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5699" y="445066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CLAY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4" y="2828647"/>
            <a:ext cx="1395876" cy="885600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32391" y="22829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28296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OF SOIL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14328" y="1399600"/>
            <a:ext cx="8229601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</a:t>
            </a:r>
            <a:r>
              <a:rPr lang="en-GB" sz="20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v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6525" y="1150911"/>
            <a:ext cx="8520600" cy="354335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earth is a beautiful place to live 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hills and plains on the earth.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deserts and mountains on the earth.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there there is dry land and seas on the earth.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variety of animals live here.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 types of plants grow on it.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9" y="1065950"/>
            <a:ext cx="2215116" cy="2381250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677029" y="3695702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EARTH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52403" y="21848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15524" y="49462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OF SOIL</a:t>
            </a:r>
            <a:endParaRPr sz="28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4328" y="811734"/>
            <a:ext cx="8229601" cy="3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</a:t>
            </a:r>
            <a:r>
              <a:rPr lang="en-GB" sz="20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v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1816" y="899190"/>
            <a:ext cx="8520600" cy="35433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beginning there was no life on earth.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was covered with hard rocks.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sun heated up the rocks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rain cooled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wind blew over them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1430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85" y="811734"/>
            <a:ext cx="2295590" cy="129329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89" y="2627711"/>
            <a:ext cx="2424675" cy="146122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28" y="2645699"/>
            <a:ext cx="2498338" cy="1423074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340876" y="4136231"/>
            <a:ext cx="1864100" cy="30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SUN HEATING THE ROCKS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72279" y="2171948"/>
            <a:ext cx="1771650" cy="30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RAIN COOLING  THE ROCKS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00917" y="4076795"/>
            <a:ext cx="1882074" cy="30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WIND BLEWING  THE ROCKS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6" y="2645699"/>
            <a:ext cx="2371790" cy="1423074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22" name="Rounded Rectangle 21"/>
          <p:cNvSpPr/>
          <p:nvPr/>
        </p:nvSpPr>
        <p:spPr>
          <a:xfrm>
            <a:off x="341816" y="4111088"/>
            <a:ext cx="2457514" cy="305937"/>
          </a:xfrm>
          <a:prstGeom prst="roundRect">
            <a:avLst>
              <a:gd name="adj" fmla="val 10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EARTH WAS COVERED WITH HARD ROCKS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41085" y="17373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173732"/>
            <a:ext cx="8688300" cy="63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OF SOIL</a:t>
            </a:r>
            <a:endParaRPr sz="28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4328" y="1399600"/>
            <a:ext cx="8229601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</a:t>
            </a:r>
            <a:r>
              <a:rPr lang="en-GB" sz="20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v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6525" y="835527"/>
            <a:ext cx="8520600" cy="354335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process continued for millions of years. As a result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rocks broke up into small pieces.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small pieces broke further into smaller pieces.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were carried around by wind and water.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pieces rubbed against each other till they became tiny particles of soil.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action of the sun, the rain and the wind broke up the rocks to make soil.</a:t>
            </a:r>
          </a:p>
          <a:p>
            <a:pPr marL="114300" indent="0">
              <a:buNone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63898" y="4531845"/>
            <a:ext cx="2371726" cy="30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SOIL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94" y="2868171"/>
            <a:ext cx="3514725" cy="1552080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4225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94992" y="23088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146374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endParaRPr lang="en-GB" sz="22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800" b="1" dirty="0">
                <a:solidFill>
                  <a:srgbClr val="FF0000"/>
                </a:solidFill>
                <a:latin typeface="+mj-lt"/>
              </a:rPr>
              <a:t>FORMATION OF SOIL</a:t>
            </a:r>
            <a:endParaRPr sz="2800" b="1" i="0" u="none" strike="noStrike" cap="none" dirty="0">
              <a:solidFill>
                <a:srgbClr val="FF0000"/>
              </a:solidFill>
              <a:latin typeface="+mj-lt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4328" y="1399600"/>
            <a:ext cx="8229601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</a:t>
            </a:r>
            <a:r>
              <a:rPr lang="en-GB" sz="20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v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14325" y="988495"/>
            <a:ext cx="8520600" cy="354335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 kinds of soil have different colours.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kind may be light brown colour.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 kind may be dark brown or black in colour.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may be another like red colour.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 types of soil have particles of different size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430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4"/>
              </a:buBlip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4325" y="4162317"/>
            <a:ext cx="1709429" cy="369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LIGHT BROWN SOIL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8" y="2982466"/>
            <a:ext cx="1672863" cy="111579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50" y="2956408"/>
            <a:ext cx="1556084" cy="1167920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8" y="3076576"/>
            <a:ext cx="1522479" cy="102169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9" y="3013555"/>
            <a:ext cx="1622665" cy="108177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2524675" y="4178738"/>
            <a:ext cx="1709429" cy="30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BLACK SOIL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80262" y="4124328"/>
            <a:ext cx="1709429" cy="34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DARK BROWN SOIL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40281" y="4124327"/>
            <a:ext cx="1709429" cy="30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RED SOIL</a:t>
            </a:r>
          </a:p>
        </p:txBody>
      </p:sp>
    </p:spTree>
    <p:extLst>
      <p:ext uri="{BB962C8B-B14F-4D97-AF65-F5344CB8AC3E}">
        <p14:creationId xmlns:p14="http://schemas.microsoft.com/office/powerpoint/2010/main" val="230795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64938" y="124929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355392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en-GB" sz="28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: </a:t>
            </a:r>
            <a:endParaRPr sz="28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03039" y="981075"/>
            <a:ext cx="8229601" cy="331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MATCH COLUMN A WITH COLUMN B: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</a:pPr>
            <a:r>
              <a:rPr lang="en-GB" sz="2000" dirty="0">
                <a:latin typeface="Arial" pitchFamily="34" charset="0"/>
                <a:ea typeface="Calibri" panose="020F0502020204030204"/>
                <a:cs typeface="Arial" pitchFamily="34" charset="0"/>
                <a:sym typeface="Calibri" panose="020F0502020204030204"/>
              </a:rPr>
              <a:t>	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v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91308"/>
              </p:ext>
            </p:extLst>
          </p:nvPr>
        </p:nvGraphicFramePr>
        <p:xfrm>
          <a:off x="1504950" y="1704977"/>
          <a:ext cx="6057900" cy="2498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348">
                <a:tc>
                  <a:txBody>
                    <a:bodyPr/>
                    <a:lstStyle/>
                    <a:p>
                      <a:r>
                        <a:rPr lang="en-US" sz="1800" dirty="0"/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COLUMN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348">
                <a:tc>
                  <a:txBody>
                    <a:bodyPr/>
                    <a:lstStyle/>
                    <a:p>
                      <a:r>
                        <a:rPr lang="en-US" sz="1800" dirty="0"/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Blew over the rock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48">
                <a:tc>
                  <a:txBody>
                    <a:bodyPr/>
                    <a:lstStyle/>
                    <a:p>
                      <a:r>
                        <a:rPr lang="en-US" sz="1800" dirty="0"/>
                        <a:t>RAIN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Formation</a:t>
                      </a:r>
                      <a:r>
                        <a:rPr lang="en-US" sz="1800" baseline="0" dirty="0"/>
                        <a:t> of soil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348">
                <a:tc>
                  <a:txBody>
                    <a:bodyPr/>
                    <a:lstStyle/>
                    <a:p>
                      <a:r>
                        <a:rPr lang="en-US" sz="1800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Colour</a:t>
                      </a:r>
                      <a:r>
                        <a:rPr lang="en-US" sz="1800" baseline="0" dirty="0"/>
                        <a:t> of the soil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348">
                <a:tc>
                  <a:txBody>
                    <a:bodyPr/>
                    <a:lstStyle/>
                    <a:p>
                      <a:r>
                        <a:rPr lang="en-US" sz="1800" dirty="0"/>
                        <a:t>MILLIONS</a:t>
                      </a:r>
                      <a:r>
                        <a:rPr lang="en-US" sz="1800" baseline="0" dirty="0"/>
                        <a:t> OF YEARS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Cooled the rock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348">
                <a:tc>
                  <a:txBody>
                    <a:bodyPr/>
                    <a:lstStyle/>
                    <a:p>
                      <a:r>
                        <a:rPr lang="en-US" sz="1800" dirty="0"/>
                        <a:t>LIGHT 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Heated up the rock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990975" y="2305050"/>
            <a:ext cx="625850" cy="169545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67154" y="2733677"/>
            <a:ext cx="749675" cy="8096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90979" y="2305050"/>
            <a:ext cx="542925" cy="9144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62375" y="2733677"/>
            <a:ext cx="854450" cy="8096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62304" y="3152777"/>
            <a:ext cx="1454525" cy="8477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12647" y="19740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8688300" cy="104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US" sz="2200" b="1" dirty="0">
                <a:solidFill>
                  <a:srgbClr val="FF0000"/>
                </a:solidFill>
              </a:rPr>
              <a:t>ONLINE GAME</a:t>
            </a:r>
            <a:endParaRPr sz="22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409700"/>
            <a:ext cx="8191500" cy="2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SzPts val="1400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  <a:r>
              <a:rPr lang="en-IN" sz="2000" u="sng" dirty="0">
                <a:hlinkClick r:id="rId4"/>
              </a:rPr>
              <a:t>https://thewordsearch.com/puzzle/2569275/precious-soil/</a:t>
            </a:r>
            <a:endParaRPr lang="en-IN" sz="2000" u="sng" dirty="0"/>
          </a:p>
          <a:p>
            <a:pPr lvl="0">
              <a:lnSpc>
                <a:spcPct val="150000"/>
              </a:lnSpc>
              <a:buSzPts val="1400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lvl="0">
              <a:lnSpc>
                <a:spcPct val="150000"/>
              </a:lnSpc>
              <a:buSzPts val="1400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150000"/>
              </a:lnSpc>
              <a:buSzPts val="1400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endParaRPr lang="en-US" altLang="en-US" sz="1600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  <a:buSzPts val="1400"/>
            </a:pPr>
            <a:r>
              <a:rPr lang="en-US" alt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SzPts val="1400"/>
            </a:pPr>
            <a:endParaRPr lang="en-US" sz="4400" dirty="0">
              <a:solidFill>
                <a:schemeClr val="tx1"/>
              </a:solidFill>
              <a:latin typeface="Arial" pitchFamily="34" charset="0"/>
              <a:ea typeface="Calibri" panose="020F0502020204030204"/>
              <a:cs typeface="Arial" pitchFamily="34" charset="0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endParaRPr lang="en-US" sz="4400" dirty="0">
              <a:solidFill>
                <a:schemeClr val="tx1"/>
              </a:solidFill>
              <a:latin typeface="Arial" pitchFamily="34" charset="0"/>
              <a:ea typeface="Calibri" panose="020F0502020204030204"/>
              <a:cs typeface="Arial" pitchFamily="34" charset="0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endParaRPr lang="en-US" sz="4400" dirty="0">
              <a:solidFill>
                <a:schemeClr val="tx1"/>
              </a:solidFill>
              <a:latin typeface="Arial" pitchFamily="34" charset="0"/>
              <a:ea typeface="Calibri" panose="020F0502020204030204"/>
              <a:cs typeface="Arial" pitchFamily="34" charset="0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endParaRPr lang="en-US" sz="4400" dirty="0">
              <a:solidFill>
                <a:schemeClr val="tx1"/>
              </a:solidFill>
              <a:latin typeface="Arial" pitchFamily="34" charset="0"/>
              <a:ea typeface="Calibri" panose="020F0502020204030204"/>
              <a:cs typeface="Arial" pitchFamily="34" charset="0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	</a:t>
            </a:r>
          </a:p>
          <a:p>
            <a:pPr lvl="0">
              <a:lnSpc>
                <a:spcPct val="150000"/>
              </a:lnSpc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825" y="90100"/>
            <a:ext cx="65" cy="276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5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490</Words>
  <Application>Microsoft Office PowerPoint</Application>
  <PresentationFormat>On-screen Show (16:9)</PresentationFormat>
  <Paragraphs>148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Vinit Jagannath</cp:lastModifiedBy>
  <cp:revision>492</cp:revision>
  <dcterms:created xsi:type="dcterms:W3CDTF">2021-04-07T05:01:00Z</dcterms:created>
  <dcterms:modified xsi:type="dcterms:W3CDTF">2022-03-29T08:47:11Z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