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9"/>
  </p:notesMasterIdLst>
  <p:sldIdLst>
    <p:sldId id="256" r:id="rId2"/>
    <p:sldId id="347" r:id="rId3"/>
    <p:sldId id="381" r:id="rId4"/>
    <p:sldId id="395" r:id="rId5"/>
    <p:sldId id="388" r:id="rId6"/>
    <p:sldId id="391" r:id="rId7"/>
    <p:sldId id="259" r:id="rId8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196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471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518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11/26/2022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1027304" y="866139"/>
            <a:ext cx="7154884" cy="298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SESSION             	    :  1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CLASS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III</a:t>
            </a:r>
            <a:endParaRPr lang="en-GB" altLang="en-US" sz="2000" b="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SUBJECT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NUMBER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7, 8 AND 9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NAME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:  BIRDS: FOOD AND MORE, MAN: THE LIVING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                      MACHINE AND MEASUREMENT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SUB-TOPIC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</a:t>
            </a: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REVISION TEST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24747" y="1131147"/>
            <a:ext cx="6581089" cy="2607734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be able to get the clear concept about the chapter.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768788" y="285750"/>
            <a:ext cx="8600362" cy="79660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8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One word answer.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545" y="833140"/>
            <a:ext cx="7729667" cy="4131713"/>
          </a:xfrm>
        </p:spPr>
        <p:txBody>
          <a:bodyPr/>
          <a:lstStyle/>
          <a:p>
            <a:pPr marL="114300" indent="0">
              <a:lnSpc>
                <a:spcPct val="115000"/>
              </a:lnSpc>
              <a:buNone/>
            </a:pP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 1.  It can wade through muddy water without getting wet → </a:t>
            </a: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Wading birds</a:t>
            </a:r>
          </a:p>
          <a:p>
            <a:pPr marL="114300" indent="0">
              <a:lnSpc>
                <a:spcPct val="115000"/>
              </a:lnSpc>
              <a:buNone/>
            </a:pPr>
            <a:endParaRPr lang="en-IN" sz="2000" dirty="0">
              <a:effectLst/>
              <a:latin typeface="+mj-lt"/>
              <a:ea typeface="Arial" panose="020B060402020202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 2.  It sends message to different parts of our body→ </a:t>
            </a: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Sense organs</a:t>
            </a:r>
          </a:p>
          <a:p>
            <a:pPr marL="114300" indent="0">
              <a:lnSpc>
                <a:spcPct val="115000"/>
              </a:lnSpc>
              <a:buNone/>
            </a:pPr>
            <a:endParaRPr lang="en-IN" sz="2000" dirty="0">
              <a:effectLst/>
              <a:latin typeface="+mj-lt"/>
              <a:ea typeface="Arial" panose="020B060402020202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 3.  </a:t>
            </a:r>
            <a:r>
              <a:rPr lang="en-IN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It helps to check your body temperature </a:t>
            </a: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→</a:t>
            </a:r>
            <a:r>
              <a:rPr lang="en-IN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  Thermometer</a:t>
            </a:r>
          </a:p>
          <a:p>
            <a:pPr marL="114300" indent="0">
              <a:lnSpc>
                <a:spcPct val="115000"/>
              </a:lnSpc>
              <a:buNone/>
            </a:pPr>
            <a:endParaRPr lang="en-IN" sz="2000" dirty="0">
              <a:effectLst/>
              <a:latin typeface="+mj-lt"/>
              <a:ea typeface="Arial" panose="020B060402020202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4.  The skin helps them to push water back while swimming</a:t>
            </a: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→</a:t>
            </a:r>
            <a:r>
              <a:rPr lang="en-IN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    </a:t>
            </a:r>
            <a:r>
              <a:rPr lang="en-IN" sz="2000" b="1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Swimming birds</a:t>
            </a:r>
            <a:r>
              <a:rPr lang="en-IN" sz="2000" dirty="0">
                <a:solidFill>
                  <a:srgbClr val="FF0000"/>
                </a:solidFill>
                <a:effectLst/>
                <a:latin typeface="+mj-lt"/>
                <a:ea typeface="Arial" panose="020B0604020202020204" pitchFamily="34" charset="0"/>
              </a:rPr>
              <a:t>  </a:t>
            </a:r>
            <a:endParaRPr lang="en-US" sz="2000" dirty="0"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60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741695" y="-1"/>
            <a:ext cx="6498998" cy="108373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tabLst/>
              <a:defRPr/>
            </a:pPr>
            <a:r>
              <a:rPr lang="en-GB" sz="2800" b="1" kern="0" dirty="0">
                <a:solidFill>
                  <a:srgbClr val="FF0000"/>
                </a:solidFill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Rewrite the sentences by correcting the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tabLst/>
              <a:defRPr/>
            </a:pPr>
            <a:r>
              <a:rPr lang="en-GB" sz="2800" b="1" kern="0" dirty="0">
                <a:solidFill>
                  <a:srgbClr val="FF0000"/>
                </a:solidFill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underline word.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0959" y="925041"/>
            <a:ext cx="6398722" cy="3932709"/>
          </a:xfrm>
        </p:spPr>
        <p:txBody>
          <a:bodyPr/>
          <a:lstStyle/>
          <a:p>
            <a:pPr>
              <a:lnSpc>
                <a:spcPct val="135000"/>
              </a:lnSpc>
              <a:buAutoNum type="arabicPeriod" startAt="5"/>
              <a:tabLst>
                <a:tab pos="342900" algn="l"/>
                <a:tab pos="628650" algn="l"/>
                <a:tab pos="2000250" algn="l"/>
                <a:tab pos="3143250" algn="l"/>
                <a:tab pos="3780790" algn="l"/>
                <a:tab pos="4686300" algn="l"/>
                <a:tab pos="6457950" algn="r"/>
              </a:tabLst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Many organs together form</a:t>
            </a:r>
            <a:r>
              <a:rPr lang="en-IN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Cambria" panose="02040503050406030204" pitchFamily="18" charset="0"/>
              </a:rPr>
              <a:t> </a:t>
            </a:r>
            <a:r>
              <a:rPr lang="en-IN" sz="18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 tissue</a:t>
            </a:r>
            <a:r>
              <a:rPr lang="en-IN" sz="18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IN" sz="1800" u="sng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14300" indent="0">
              <a:lnSpc>
                <a:spcPct val="135000"/>
              </a:lnSpc>
              <a:buNone/>
              <a:tabLst>
                <a:tab pos="342900" algn="l"/>
                <a:tab pos="628650" algn="l"/>
                <a:tab pos="2000250" algn="l"/>
                <a:tab pos="3143250" algn="l"/>
                <a:tab pos="3780790" algn="l"/>
                <a:tab pos="4686300" algn="l"/>
                <a:tab pos="6457950" algn="r"/>
              </a:tabLst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Ans-</a:t>
            </a: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N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 organ system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35000"/>
              </a:lnSpc>
              <a:buNone/>
              <a:tabLst>
                <a:tab pos="342900" algn="l"/>
                <a:tab pos="628650" algn="l"/>
                <a:tab pos="2000250" algn="l"/>
                <a:tab pos="3143250" algn="l"/>
                <a:tab pos="3780790" algn="l"/>
                <a:tab pos="4686300" algn="l"/>
                <a:tab pos="6457950" algn="r"/>
              </a:tabLst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6. A bird has a very </a:t>
            </a:r>
            <a:r>
              <a:rPr lang="en-IN" sz="18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heavy</a:t>
            </a: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body made up of hollow bones.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35000"/>
              </a:lnSpc>
              <a:spcAft>
                <a:spcPts val="1000"/>
              </a:spcAft>
              <a:buNone/>
              <a:tabLst>
                <a:tab pos="342900" algn="l"/>
                <a:tab pos="628650" algn="l"/>
                <a:tab pos="2000250" algn="l"/>
                <a:tab pos="3143250" algn="l"/>
                <a:tab pos="3780790" algn="l"/>
                <a:tab pos="4686300" algn="l"/>
                <a:tab pos="6457950" algn="r"/>
              </a:tabLst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Ans-</a:t>
            </a: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N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light</a:t>
            </a:r>
            <a:endParaRPr lang="en-IN" sz="1800" u="sng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35000"/>
              </a:lnSpc>
              <a:spcAft>
                <a:spcPts val="1000"/>
              </a:spcAft>
              <a:buNone/>
              <a:tabLst>
                <a:tab pos="342900" algn="l"/>
                <a:tab pos="628650" algn="l"/>
                <a:tab pos="2000250" algn="l"/>
                <a:tab pos="3143250" algn="l"/>
                <a:tab pos="3780790" algn="l"/>
                <a:tab pos="4686300" algn="l"/>
                <a:tab pos="6457950" algn="r"/>
              </a:tabLst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7. An electronic balance mostly used to measure </a:t>
            </a:r>
            <a:r>
              <a:rPr lang="en-IN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length</a:t>
            </a:r>
            <a:r>
              <a:rPr lang="en-IN" sz="18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0" indent="0">
              <a:lnSpc>
                <a:spcPct val="135000"/>
              </a:lnSpc>
              <a:spcAft>
                <a:spcPts val="1000"/>
              </a:spcAft>
              <a:buNone/>
              <a:tabLst>
                <a:tab pos="342900" algn="l"/>
                <a:tab pos="628650" algn="l"/>
                <a:tab pos="2000250" algn="l"/>
                <a:tab pos="3143250" algn="l"/>
                <a:tab pos="3780790" algn="l"/>
                <a:tab pos="4686300" algn="l"/>
                <a:tab pos="6457950" algn="r"/>
              </a:tabLst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Ans-</a:t>
            </a: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N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weight</a:t>
            </a:r>
            <a:endParaRPr lang="en-IN" sz="1800" u="sng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35000"/>
              </a:lnSpc>
              <a:spcAft>
                <a:spcPts val="1000"/>
              </a:spcAft>
              <a:buNone/>
              <a:tabLst>
                <a:tab pos="342900" algn="l"/>
                <a:tab pos="628650" algn="l"/>
                <a:tab pos="2000250" algn="l"/>
                <a:tab pos="3143250" algn="l"/>
                <a:tab pos="3780790" algn="l"/>
                <a:tab pos="4686300" algn="l"/>
                <a:tab pos="6457950" algn="r"/>
              </a:tabLst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8. The lungs throw out </a:t>
            </a:r>
            <a:r>
              <a:rPr lang="en-IN" sz="18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oxygen</a:t>
            </a: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>
              <a:lnSpc>
                <a:spcPct val="150000"/>
              </a:lnSpc>
              <a:buNone/>
              <a:tabLst>
                <a:tab pos="342900" algn="l"/>
                <a:tab pos="628650" algn="l"/>
                <a:tab pos="2000250" algn="l"/>
                <a:tab pos="3143250" algn="l"/>
                <a:tab pos="4686300" algn="l"/>
                <a:tab pos="6457950" algn="r"/>
              </a:tabLst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</a:t>
            </a: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Ans- </a:t>
            </a:r>
            <a:r>
              <a:rPr lang="en-IN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carbon dioxide</a:t>
            </a:r>
            <a:endParaRPr lang="en-US" sz="2000" dirty="0"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46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10198" y="192443"/>
            <a:ext cx="8600362" cy="79660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Answer the following questions.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198" y="829272"/>
            <a:ext cx="7586668" cy="3912062"/>
          </a:xfrm>
        </p:spPr>
        <p:txBody>
          <a:bodyPr/>
          <a:lstStyle/>
          <a:p>
            <a:pPr marL="114300" indent="0">
              <a:buNone/>
            </a:pPr>
            <a:r>
              <a:rPr lang="en-IN" sz="1800" b="1" dirty="0"/>
              <a:t>9. Write the names of different organ systems and write any two organs</a:t>
            </a:r>
            <a:r>
              <a:rPr lang="en-IN" sz="1800" dirty="0"/>
              <a:t> </a:t>
            </a:r>
            <a:r>
              <a:rPr lang="en-IN" sz="1800" b="1" dirty="0"/>
              <a:t>for each.</a:t>
            </a:r>
            <a:endParaRPr lang="en-IN" sz="1800" dirty="0"/>
          </a:p>
          <a:p>
            <a:pPr marL="114300" indent="0">
              <a:buNone/>
            </a:pPr>
            <a:r>
              <a:rPr lang="en-IN" sz="1800" b="1" u="sng" dirty="0">
                <a:solidFill>
                  <a:srgbClr val="FF0000"/>
                </a:solidFill>
              </a:rPr>
              <a:t>Ans-</a:t>
            </a:r>
            <a:endParaRPr lang="en-IN" sz="1800" dirty="0">
              <a:solidFill>
                <a:srgbClr val="FF0000"/>
              </a:solidFill>
            </a:endParaRPr>
          </a:p>
          <a:p>
            <a:pPr lvl="0"/>
            <a:r>
              <a:rPr lang="en-IN" sz="1800" b="1" dirty="0">
                <a:solidFill>
                  <a:srgbClr val="FF0000"/>
                </a:solidFill>
              </a:rPr>
              <a:t>Respiratory System- Nose and Lungs</a:t>
            </a:r>
            <a:endParaRPr lang="en-IN" sz="1800" dirty="0">
              <a:solidFill>
                <a:srgbClr val="FF0000"/>
              </a:solidFill>
            </a:endParaRPr>
          </a:p>
          <a:p>
            <a:pPr lvl="0"/>
            <a:r>
              <a:rPr lang="en-IN" sz="1800" b="1" dirty="0">
                <a:solidFill>
                  <a:srgbClr val="FF0000"/>
                </a:solidFill>
              </a:rPr>
              <a:t>Digestive System- Stomach and Large intestine</a:t>
            </a:r>
            <a:endParaRPr lang="en-IN" sz="1800" dirty="0">
              <a:solidFill>
                <a:srgbClr val="FF0000"/>
              </a:solidFill>
            </a:endParaRPr>
          </a:p>
          <a:p>
            <a:pPr lvl="0"/>
            <a:r>
              <a:rPr lang="en-IN" sz="1800" b="1" dirty="0">
                <a:solidFill>
                  <a:srgbClr val="FF0000"/>
                </a:solidFill>
              </a:rPr>
              <a:t>Circulatory System- Heart and Blood</a:t>
            </a:r>
            <a:endParaRPr lang="en-IN" sz="1800" dirty="0">
              <a:solidFill>
                <a:srgbClr val="FF0000"/>
              </a:solidFill>
            </a:endParaRPr>
          </a:p>
          <a:p>
            <a:pPr lvl="0"/>
            <a:r>
              <a:rPr lang="en-IN" sz="1800" b="1" dirty="0">
                <a:solidFill>
                  <a:srgbClr val="FF0000"/>
                </a:solidFill>
              </a:rPr>
              <a:t> Nervous System- Brain and Spinal cord</a:t>
            </a:r>
            <a:endParaRPr lang="en-IN" sz="1800" dirty="0">
              <a:solidFill>
                <a:srgbClr val="FF0000"/>
              </a:solidFill>
            </a:endParaRPr>
          </a:p>
          <a:p>
            <a:pPr lvl="0"/>
            <a:r>
              <a:rPr lang="en-IN" sz="1800" b="1" dirty="0">
                <a:solidFill>
                  <a:srgbClr val="FF0000"/>
                </a:solidFill>
              </a:rPr>
              <a:t> Muscular System- Muscles and Bones</a:t>
            </a:r>
            <a:endParaRPr lang="en-IN" sz="1800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IN" sz="1800" b="1" dirty="0"/>
              <a:t>10. What are the uses of the curved beak of a parakeet?</a:t>
            </a:r>
            <a:endParaRPr lang="en-IN" sz="1800" dirty="0"/>
          </a:p>
          <a:p>
            <a:pPr marL="114300" indent="0">
              <a:buNone/>
            </a:pPr>
            <a:r>
              <a:rPr lang="en-IN" sz="1800" b="1" dirty="0"/>
              <a:t>  </a:t>
            </a:r>
            <a:r>
              <a:rPr lang="en-IN" sz="1800" b="1" dirty="0">
                <a:solidFill>
                  <a:srgbClr val="FF0000"/>
                </a:solidFill>
              </a:rPr>
              <a:t>Ans- </a:t>
            </a:r>
            <a:r>
              <a:rPr lang="en-US" sz="1800" b="1" dirty="0">
                <a:solidFill>
                  <a:srgbClr val="FF0000"/>
                </a:solidFill>
              </a:rPr>
              <a:t>The curved beak of a parakeet helps it t</a:t>
            </a:r>
            <a:r>
              <a:rPr lang="en-US" sz="2000" b="1" dirty="0">
                <a:solidFill>
                  <a:srgbClr val="FF0000"/>
                </a:solidFill>
              </a:rPr>
              <a:t>o crack nuts and hard fruits. </a:t>
            </a:r>
            <a:r>
              <a:rPr lang="en-US" sz="1800" b="1" dirty="0">
                <a:solidFill>
                  <a:srgbClr val="FF0000"/>
                </a:solidFill>
              </a:rPr>
              <a:t>It also helps it to climb trees.</a:t>
            </a:r>
            <a:endParaRPr lang="en-IN" sz="1800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IN" b="1" dirty="0"/>
              <a:t> </a:t>
            </a:r>
            <a:endParaRPr lang="en-IN" sz="2000" dirty="0">
              <a:effectLst/>
              <a:latin typeface="+mj-lt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98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24747" y="1131147"/>
            <a:ext cx="6581089" cy="2607734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be able to get the clear concept about the chapter.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EECE1">
                  <a:lumMod val="50000"/>
                </a:srgbClr>
              </a:buClr>
              <a:buSzPts val="1400"/>
              <a:buFont typeface="Arial" panose="020B0604020202020204"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EECE1">
                  <a:lumMod val="50000"/>
                </a:srgbClr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EECE1">
                  <a:lumMod val="50000"/>
                </a:srgbClr>
              </a:buClr>
              <a:buSzPct val="90000"/>
              <a:buFont typeface="Arial" panose="020B0604020202020204"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01753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10855</TotalTime>
  <Words>319</Words>
  <Application>Microsoft Office PowerPoint</Application>
  <PresentationFormat>On-screen Show (16:9)</PresentationFormat>
  <Paragraphs>67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1218</cp:revision>
  <dcterms:created xsi:type="dcterms:W3CDTF">2021-04-07T05:01:00Z</dcterms:created>
  <dcterms:modified xsi:type="dcterms:W3CDTF">2022-11-26T12:41:33Z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