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1"/>
  </p:notesMasterIdLst>
  <p:sldIdLst>
    <p:sldId id="256" r:id="rId2"/>
    <p:sldId id="347" r:id="rId3"/>
    <p:sldId id="381" r:id="rId4"/>
    <p:sldId id="387" r:id="rId5"/>
    <p:sldId id="388" r:id="rId6"/>
    <p:sldId id="389" r:id="rId7"/>
    <p:sldId id="391" r:id="rId8"/>
    <p:sldId id="368" r:id="rId9"/>
    <p:sldId id="259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358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71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618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518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11/26/2022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11/26/2022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1027304" y="866139"/>
            <a:ext cx="7154884" cy="298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  :  1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III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7, 8 AND 9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  BIRDS: FOOD AND MORE, MAN: THE LIVING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                      MACHINE AND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REVISION-1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                      CHOOSE THE CORRECT ANSWER, ONE WORD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                       ANSWER AND ANSWER THE FOLLOWING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4747" y="1131147"/>
            <a:ext cx="6581089" cy="260773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get the clear concept about the chapter.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192443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Choose the correct answer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960" y="898525"/>
            <a:ext cx="8520600" cy="3932709"/>
          </a:xfrm>
        </p:spPr>
        <p:txBody>
          <a:bodyPr/>
          <a:lstStyle/>
          <a:p>
            <a:pPr>
              <a:buAutoNum type="arabicPeriod"/>
            </a:pPr>
            <a:r>
              <a:rPr lang="en-IN" sz="2000" b="1" dirty="0"/>
              <a:t>The respiratory system supplies __________________ to various parts of our body.</a:t>
            </a:r>
          </a:p>
          <a:p>
            <a:pPr marL="114300" indent="0">
              <a:buNone/>
            </a:pPr>
            <a:r>
              <a:rPr lang="en-IN" sz="2000" b="1" dirty="0"/>
              <a:t>                        </a:t>
            </a:r>
            <a:r>
              <a:rPr lang="en-IN" sz="2000" b="1" dirty="0" err="1"/>
              <a:t>i</a:t>
            </a:r>
            <a:r>
              <a:rPr lang="en-IN" sz="2000" b="1" dirty="0"/>
              <a:t>)water                         </a:t>
            </a:r>
            <a:endParaRPr lang="en-IN" sz="2000" dirty="0"/>
          </a:p>
          <a:p>
            <a:pPr marL="114300" indent="0">
              <a:buNone/>
            </a:pPr>
            <a:r>
              <a:rPr lang="en-IN" sz="2000" b="1" dirty="0"/>
              <a:t>                      </a:t>
            </a:r>
            <a:r>
              <a:rPr lang="en-IN" sz="2000" b="1" dirty="0">
                <a:solidFill>
                  <a:srgbClr val="FF0000"/>
                </a:solidFill>
              </a:rPr>
              <a:t>(ii)  oxygen  </a:t>
            </a:r>
            <a:r>
              <a:rPr lang="en-IN" sz="2000" b="1" dirty="0"/>
              <a:t>	</a:t>
            </a:r>
            <a:endParaRPr lang="en-IN" sz="2000" dirty="0"/>
          </a:p>
          <a:p>
            <a:pPr marL="114300" indent="0">
              <a:buNone/>
            </a:pPr>
            <a:r>
              <a:rPr lang="en-IN" sz="2000" b="1" dirty="0"/>
              <a:t>                      (iii) carbon dioxide</a:t>
            </a:r>
            <a:endParaRPr lang="en-IN" sz="2000" dirty="0"/>
          </a:p>
          <a:p>
            <a:pPr marL="114300" indent="0">
              <a:buNone/>
            </a:pPr>
            <a:r>
              <a:rPr lang="en-IN" sz="2000" b="1" dirty="0"/>
              <a:t>2.   Cells of the same kind join together to make _______________. 	</a:t>
            </a:r>
            <a:endParaRPr lang="en-IN" sz="2000" dirty="0"/>
          </a:p>
          <a:p>
            <a:pPr marL="114300" indent="0">
              <a:buNone/>
            </a:pPr>
            <a:r>
              <a:rPr lang="en-IN" sz="2000" b="1" dirty="0"/>
              <a:t>                    (</a:t>
            </a:r>
            <a:r>
              <a:rPr lang="en-IN" sz="2000" b="1" dirty="0" err="1"/>
              <a:t>i</a:t>
            </a:r>
            <a:r>
              <a:rPr lang="en-IN" sz="2000" b="1" dirty="0"/>
              <a:t>) </a:t>
            </a:r>
            <a:r>
              <a:rPr lang="en-IN" sz="2000" b="1" dirty="0">
                <a:solidFill>
                  <a:srgbClr val="FF0000"/>
                </a:solidFill>
              </a:rPr>
              <a:t>a tissue      </a:t>
            </a:r>
          </a:p>
          <a:p>
            <a:pPr marL="114300" indent="0">
              <a:buNone/>
            </a:pPr>
            <a:r>
              <a:rPr lang="en-IN" sz="2000" b="1" dirty="0"/>
              <a:t>                   (ii) an organs              	</a:t>
            </a:r>
            <a:endParaRPr lang="en-IN" sz="2000" dirty="0"/>
          </a:p>
          <a:p>
            <a:pPr marL="114300" indent="0">
              <a:buNone/>
            </a:pPr>
            <a:r>
              <a:rPr lang="en-IN" sz="2000" b="1" dirty="0"/>
              <a:t>                  (iii) a system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60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192443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Choose the correct answer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960" y="898525"/>
            <a:ext cx="8520600" cy="3932709"/>
          </a:xfrm>
        </p:spPr>
        <p:txBody>
          <a:bodyPr/>
          <a:lstStyle/>
          <a:p>
            <a:pPr marL="114300" indent="0" fontAlgn="base">
              <a:lnSpc>
                <a:spcPct val="150000"/>
              </a:lnSpc>
              <a:buNone/>
              <a:tabLst>
                <a:tab pos="630555" algn="l"/>
                <a:tab pos="3420745" algn="l"/>
              </a:tabLst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3.  </a:t>
            </a:r>
            <a:r>
              <a:rPr lang="en-IN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The standard unit of capacity is ___________________.</a:t>
            </a: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         (</a:t>
            </a:r>
            <a:r>
              <a:rPr lang="en-IN" sz="2000" b="1" dirty="0" err="1">
                <a:effectLst/>
                <a:latin typeface="+mj-lt"/>
                <a:ea typeface="Calibri" panose="020F0502020204030204" pitchFamily="34" charset="0"/>
              </a:rPr>
              <a:t>i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) metre                                 	                </a:t>
            </a: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         </a:t>
            </a:r>
            <a:r>
              <a:rPr lang="en-IN" sz="2000" b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(ii) litre             </a:t>
            </a: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	         	</a:t>
            </a: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  <a:p>
            <a:pPr marL="11430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2000" b="1" dirty="0">
                <a:effectLst/>
                <a:latin typeface="+mj-lt"/>
                <a:ea typeface="Calibri" panose="020F0502020204030204" pitchFamily="34" charset="0"/>
              </a:rPr>
              <a:t>        (iii)  gram </a:t>
            </a:r>
            <a:endParaRPr lang="en-IN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568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192443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One word answer.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440" y="608736"/>
            <a:ext cx="8520600" cy="4342321"/>
          </a:xfrm>
        </p:spPr>
        <p:txBody>
          <a:bodyPr/>
          <a:lstStyle/>
          <a:p>
            <a:pPr marL="11430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4. The strong and sharp claws of eagles are called</a:t>
            </a:r>
            <a:r>
              <a:rPr lang="en-IN" sz="2400" b="1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n-IN" sz="2400" b="1" dirty="0">
                <a:effectLst/>
                <a:latin typeface="+mj-lt"/>
                <a:ea typeface="Arial" panose="020B060402020202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effectLst/>
                <a:latin typeface="+mj-lt"/>
                <a:ea typeface="Arial" panose="020B0604020202020204" pitchFamily="34" charset="0"/>
              </a:rPr>
              <a:t> </a:t>
            </a:r>
            <a:endParaRPr lang="en-IN" sz="2400" b="1" dirty="0">
              <a:latin typeface="+mj-lt"/>
              <a:ea typeface="Arial" panose="020B0604020202020204" pitchFamily="34" charset="0"/>
            </a:endParaRPr>
          </a:p>
          <a:p>
            <a:pPr marL="11430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2400" b="1" u="sng" dirty="0">
                <a:solidFill>
                  <a:srgbClr val="FF0000"/>
                </a:solidFill>
                <a:effectLst/>
                <a:latin typeface="+mj-lt"/>
                <a:ea typeface="Arial" panose="020B0604020202020204" pitchFamily="34" charset="0"/>
              </a:rPr>
              <a:t>talons</a:t>
            </a:r>
          </a:p>
          <a:p>
            <a:pPr marL="114300" indent="0" fontAlgn="base">
              <a:lnSpc>
                <a:spcPct val="150000"/>
              </a:lnSpc>
              <a:buNone/>
              <a:tabLst>
                <a:tab pos="630555" algn="l"/>
                <a:tab pos="3420745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</a:rPr>
              <a:t> 5.  It collects pebbles and stones to make a nest  </a:t>
            </a:r>
            <a:r>
              <a:rPr lang="en-IN" sz="2400" b="1" dirty="0">
                <a:effectLst/>
                <a:latin typeface="+mj-lt"/>
                <a:ea typeface="Arial" panose="020B060402020202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effectLst/>
                <a:latin typeface="+mj-lt"/>
                <a:ea typeface="Arial" panose="020B0604020202020204" pitchFamily="34" charset="0"/>
              </a:rPr>
              <a:t> </a:t>
            </a:r>
          </a:p>
          <a:p>
            <a:pPr marL="114300" indent="0" fontAlgn="base">
              <a:lnSpc>
                <a:spcPct val="150000"/>
              </a:lnSpc>
              <a:buNone/>
              <a:tabLst>
                <a:tab pos="630555" algn="l"/>
                <a:tab pos="3420745" algn="l"/>
              </a:tabLst>
            </a:pPr>
            <a:r>
              <a:rPr lang="en-IN" sz="2400" b="1" u="sng" dirty="0">
                <a:solidFill>
                  <a:srgbClr val="FF0000"/>
                </a:solidFill>
                <a:effectLst/>
                <a:latin typeface="+mj-lt"/>
                <a:ea typeface="Arial" panose="020B0604020202020204" pitchFamily="34" charset="0"/>
              </a:rPr>
              <a:t>penguin</a:t>
            </a:r>
          </a:p>
          <a:p>
            <a:pPr marL="114300" indent="0" fontAlgn="base">
              <a:lnSpc>
                <a:spcPct val="150000"/>
              </a:lnSpc>
              <a:buNone/>
              <a:tabLst>
                <a:tab pos="630555" algn="l"/>
                <a:tab pos="3420745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</a:rPr>
              <a:t> 6.  A thermometer is used to measure </a:t>
            </a:r>
            <a:r>
              <a:rPr lang="en-IN" sz="2400" b="1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+mj-lt"/>
                <a:ea typeface="Arial" panose="020B0604020202020204" pitchFamily="34" charset="0"/>
              </a:rPr>
              <a:t> </a:t>
            </a:r>
          </a:p>
          <a:p>
            <a:pPr marL="114300" indent="0" fontAlgn="base">
              <a:lnSpc>
                <a:spcPct val="150000"/>
              </a:lnSpc>
              <a:buNone/>
              <a:tabLst>
                <a:tab pos="630555" algn="l"/>
                <a:tab pos="3420745" algn="l"/>
              </a:tabLst>
            </a:pPr>
            <a:r>
              <a:rPr lang="en-IN" sz="2400" b="1" u="sng" dirty="0">
                <a:solidFill>
                  <a:srgbClr val="FF0000"/>
                </a:solidFill>
                <a:effectLst/>
                <a:latin typeface="+mj-lt"/>
                <a:ea typeface="Arial" panose="020B0604020202020204" pitchFamily="34" charset="0"/>
              </a:rPr>
              <a:t>temperature</a:t>
            </a:r>
            <a:endParaRPr lang="en-IN" sz="2400" dirty="0">
              <a:effectLst/>
              <a:latin typeface="+mj-lt"/>
              <a:ea typeface="Arial" panose="020B0604020202020204" pitchFamily="34" charset="0"/>
            </a:endParaRPr>
          </a:p>
          <a:p>
            <a:pPr marL="114300" indent="0" fontAlgn="base">
              <a:lnSpc>
                <a:spcPct val="150000"/>
              </a:lnSpc>
              <a:buNone/>
              <a:tabLst>
                <a:tab pos="630555" algn="l"/>
                <a:tab pos="3420745" algn="l"/>
              </a:tabLst>
            </a:pP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98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192443"/>
            <a:ext cx="8600362" cy="79660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Answer the following questions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960" y="898525"/>
            <a:ext cx="7594200" cy="3932709"/>
          </a:xfrm>
        </p:spPr>
        <p:txBody>
          <a:bodyPr/>
          <a:lstStyle/>
          <a:p>
            <a:pPr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7. 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Explain how is a duck’s beak different from that of a sparrow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 fontAlgn="base">
              <a:lnSpc>
                <a:spcPct val="150000"/>
              </a:lnSpc>
              <a:spcAft>
                <a:spcPts val="500"/>
              </a:spcAft>
              <a:buNone/>
              <a:tabLst>
                <a:tab pos="457200" algn="l"/>
                <a:tab pos="914400" algn="l"/>
                <a:tab pos="3420745" algn="l"/>
              </a:tabLst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Ans- A duck has a broad and flat beak which has tiny holes on the sides 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 fontAlgn="base">
              <a:lnSpc>
                <a:spcPct val="150000"/>
              </a:lnSpc>
              <a:spcAft>
                <a:spcPts val="500"/>
              </a:spcAft>
              <a:buNone/>
              <a:tabLst>
                <a:tab pos="457200" algn="l"/>
                <a:tab pos="914400" algn="l"/>
                <a:tab pos="3420745" algn="l"/>
              </a:tabLst>
            </a:pP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whereas a sparrow has a short, hard and horny beak.</a:t>
            </a:r>
          </a:p>
          <a:p>
            <a:pPr marL="114300" indent="0" fontAlgn="base">
              <a:lnSpc>
                <a:spcPct val="150000"/>
              </a:lnSpc>
              <a:spcAft>
                <a:spcPts val="500"/>
              </a:spcAft>
              <a:buNone/>
              <a:tabLst>
                <a:tab pos="457200" algn="l"/>
                <a:tab pos="914400" algn="l"/>
                <a:tab pos="3420745" algn="l"/>
              </a:tabLst>
            </a:pP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114300"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8. </a:t>
            </a:r>
            <a:r>
              <a:rPr lang="en-I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N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two organ systems help the body and its parts to move?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Ans- 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skeletal system as well as the muscular system helps the body and its   parts to move.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 fontAlgn="base">
              <a:lnSpc>
                <a:spcPct val="150000"/>
              </a:lnSpc>
              <a:spcAft>
                <a:spcPts val="500"/>
              </a:spcAft>
              <a:buNone/>
              <a:tabLst>
                <a:tab pos="457200" algn="l"/>
                <a:tab pos="914400" algn="l"/>
                <a:tab pos="3420745" algn="l"/>
              </a:tabLst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4300" indent="0" fontAlgn="base">
              <a:lnSpc>
                <a:spcPct val="150000"/>
              </a:lnSpc>
              <a:buNone/>
              <a:tabLst>
                <a:tab pos="630555" algn="l"/>
                <a:tab pos="3420745" algn="l"/>
              </a:tabLst>
            </a:pPr>
            <a:endParaRPr lang="en-IN" sz="2000" dirty="0">
              <a:effectLst/>
              <a:latin typeface="+mj-lt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8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LEARNING OUTCOME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Arial" panose="020B0604020202020204"/>
                <a:cs typeface="Arial" panose="020B0604020202020204"/>
                <a:sym typeface="Arial" panose="020B0604020202020204"/>
              </a:rPr>
              <a:t>: 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4747" y="1131147"/>
            <a:ext cx="6581089" cy="260773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get the clear concept about the chapter.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EECE1">
                  <a:lumMod val="50000"/>
                </a:srgbClr>
              </a:buClr>
              <a:buSzPct val="90000"/>
              <a:buFont typeface="Arial" panose="020B0604020202020204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01753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HOME ASSIGNMENTS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4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 chapter-7, 8 and 9.</a:t>
            </a:r>
          </a:p>
        </p:txBody>
      </p:sp>
    </p:spTree>
    <p:extLst>
      <p:ext uri="{BB962C8B-B14F-4D97-AF65-F5344CB8AC3E}">
        <p14:creationId xmlns:p14="http://schemas.microsoft.com/office/powerpoint/2010/main" val="26986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10843</TotalTime>
  <Words>346</Words>
  <Application>Microsoft Office PowerPoint</Application>
  <PresentationFormat>On-screen Show (16:9)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1213</cp:revision>
  <dcterms:created xsi:type="dcterms:W3CDTF">2021-04-07T05:01:00Z</dcterms:created>
  <dcterms:modified xsi:type="dcterms:W3CDTF">2022-11-26T12:37:20Z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