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67" r:id="rId1"/>
  </p:sldMasterIdLst>
  <p:notesMasterIdLst>
    <p:notesMasterId r:id="rId14"/>
  </p:notesMasterIdLst>
  <p:sldIdLst>
    <p:sldId id="256" r:id="rId2"/>
    <p:sldId id="347" r:id="rId3"/>
    <p:sldId id="375" r:id="rId4"/>
    <p:sldId id="387" r:id="rId5"/>
    <p:sldId id="377" r:id="rId6"/>
    <p:sldId id="383" r:id="rId7"/>
    <p:sldId id="384" r:id="rId8"/>
    <p:sldId id="386" r:id="rId9"/>
    <p:sldId id="337" r:id="rId10"/>
    <p:sldId id="388" r:id="rId11"/>
    <p:sldId id="381" r:id="rId12"/>
    <p:sldId id="259" r:id="rId13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8932" autoAdjust="0"/>
  </p:normalViewPr>
  <p:slideViewPr>
    <p:cSldViewPr snapToGrid="0">
      <p:cViewPr varScale="1">
        <p:scale>
          <a:sx n="108" d="100"/>
          <a:sy n="108" d="100"/>
        </p:scale>
        <p:origin x="562" y="69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323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51;p1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5" name="Google Shape;52;p1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74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0723" name="Google Shape;75;p4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B2523-4984-4181-A731-F499DE54D512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A76C-4AF3-4EEF-BB15-269D1D5A7C2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66769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67-5B06-4A5A-8B66-79934B5C95F0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FB478-A471-4D6F-96C9-FD914E2533B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328736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407C6-FBB5-42CC-B485-F1ADB14EF2C2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186CE-EADB-463B-BB1F-064446FD739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493175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16;p3"/>
          <p:cNvSpPr txBox="1">
            <a:spLocks noGrp="1"/>
          </p:cNvSpPr>
          <p:nvPr>
            <p:ph type="sldNum" idx="10"/>
          </p:nvPr>
        </p:nvSpPr>
        <p:spPr>
          <a:xfrm>
            <a:off x="8472488" y="4662488"/>
            <a:ext cx="549275" cy="393700"/>
          </a:xfrm>
        </p:spPr>
        <p:txBody>
          <a:bodyPr lIns="91425" tIns="91425" rIns="91425" bIns="91425"/>
          <a:lstStyle>
            <a:lvl1pPr>
              <a:buSzPts val="1000"/>
              <a:defRPr sz="1000">
                <a:solidFill>
                  <a:srgbClr val="1F497D"/>
                </a:solidFill>
              </a:defRPr>
            </a:lvl1pPr>
          </a:lstStyle>
          <a:p>
            <a:pPr>
              <a:defRPr/>
            </a:pPr>
            <a:fld id="{0EF08A74-54A1-490F-99A2-E9FF019826E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1974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94F8-92CA-461F-8BFB-EEC528C37DCF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A67E-6044-40BC-9E3E-9BE8F1F9999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235605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6553B-72F6-4710-9153-1409D3D8CEA2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5BE-C6DF-499C-855A-3527FDF4747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29228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956BE-D0ED-45A0-96D0-44335BCB1F7D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D15C6-C8C8-4C44-AB74-EE462521F00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694687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EE87-C656-42D6-86DB-4A5664FE1674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02140-A7F2-4305-B682-4644FB4C81A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64161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61593-33CC-40F0-835C-2E149D5A5DED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CFCDA-263C-4D3A-8EAC-145726B6265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731600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DF53-482E-4AED-AE59-91F87E5C9177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2E63F-CAC3-4987-A585-A4D9738AA9D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4418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A5E2-118A-40B6-8013-4A7D4AB208EC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CE952-66C8-4BDB-89B5-7E8121775C9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5706011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4E69-F11D-43DA-B248-D25F8BE63B14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724AE-E4A4-46AD-8326-689DB84AA58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871784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70C8813-6A3B-4E43-9ABC-31C60D498A42}" type="datetimeFigureOut">
              <a:rPr lang="en-US" altLang="en-US"/>
              <a:pPr>
                <a:defRPr/>
              </a:pPr>
              <a:t>5/31/2022</a:t>
            </a:fld>
            <a:endParaRPr lang="en-US" altLang="en-US" dirty="0">
              <a:solidFill>
                <a:srgbClr val="1D4577"/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1D4577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A1D2D4-DF0D-4E5D-9E0A-082BAE7D41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  <p:sldLayoutId id="2147484391" r:id="rId8"/>
    <p:sldLayoutId id="2147484392" r:id="rId9"/>
    <p:sldLayoutId id="2147484393" r:id="rId10"/>
    <p:sldLayoutId id="2147484394" r:id="rId11"/>
    <p:sldLayoutId id="2147484395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Google Shape;54;p1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0"/>
            <a:ext cx="9144000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Google Shape;55;p13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176" y="214248"/>
            <a:ext cx="157956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Google Shape;57;p13"/>
          <p:cNvSpPr txBox="1">
            <a:spLocks noChangeArrowheads="1"/>
          </p:cNvSpPr>
          <p:nvPr/>
        </p:nvSpPr>
        <p:spPr bwMode="auto">
          <a:xfrm>
            <a:off x="5873750" y="98425"/>
            <a:ext cx="31765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1" name="Google Shape;57;p13"/>
          <p:cNvSpPr txBox="1">
            <a:spLocks noChangeArrowheads="1"/>
          </p:cNvSpPr>
          <p:nvPr/>
        </p:nvSpPr>
        <p:spPr bwMode="auto">
          <a:xfrm>
            <a:off x="1418253" y="1202871"/>
            <a:ext cx="7493486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SESSION             	    :  5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CLASS</a:t>
            </a:r>
            <a:r>
              <a:rPr lang="en-US" altLang="en-IN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 </a:t>
            </a: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</a:t>
            </a:r>
            <a:r>
              <a:rPr lang="en-US" altLang="en-IN" sz="2000" b="1" dirty="0">
                <a:solidFill>
                  <a:srgbClr val="000000"/>
                </a:solidFill>
                <a:cs typeface="Calibri" panose="020F0502020204030204" pitchFamily="34" charset="0"/>
              </a:rPr>
              <a:t>	    </a:t>
            </a: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:  III</a:t>
            </a:r>
            <a:endParaRPr lang="en-GB" altLang="en-US" sz="2000" b="1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SUBJECT 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	    :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</a:t>
            </a: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SCIENCE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CHAPTER NUMBER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: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</a:t>
            </a: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10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CHAPTER NAME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:  MEASUREMENT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SUB-TOPIC 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</a:t>
            </a:r>
            <a:r>
              <a:rPr lang="en-GB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:  SHORT Q/A AND ACTIVITY ON MEASUREMENT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24259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705805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LEARNING OUTCOME</a:t>
            </a:r>
            <a:r>
              <a:rPr lang="en-GB" altLang="en-US" sz="2800" b="1" dirty="0">
                <a:solidFill>
                  <a:srgbClr val="FF0000"/>
                </a:solidFill>
                <a:latin typeface="Arial" charset="0"/>
              </a:rPr>
              <a:t>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400" b="1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learners will able to know about-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short question answers and solve an activity.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12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12568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24259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9" y="242596"/>
            <a:ext cx="6768808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HOME ASSIGNMENTS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US" sz="24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Prepare the measurement chart used for writing purposes  in your notebook.</a:t>
            </a:r>
          </a:p>
        </p:txBody>
      </p:sp>
    </p:spTree>
    <p:extLst>
      <p:ext uri="{BB962C8B-B14F-4D97-AF65-F5344CB8AC3E}">
        <p14:creationId xmlns:p14="http://schemas.microsoft.com/office/powerpoint/2010/main" val="1416392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Google Shape;77;p16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009" y="27285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16"/>
          <p:cNvSpPr txBox="1"/>
          <p:nvPr/>
        </p:nvSpPr>
        <p:spPr>
          <a:xfrm>
            <a:off x="620713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kern="0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6715579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LEARNING OBJECTIVE : 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3050" y="898525"/>
            <a:ext cx="8191500" cy="352509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 enable the learners to know about–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short question answers and solve an activity.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93395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373223" y="71955"/>
            <a:ext cx="7144463" cy="82657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LET’S RECAPITULATE: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Rewrite the sentences after correcting the underlined word</a:t>
            </a:r>
            <a:r>
              <a:rPr lang="en-GB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. .</a:t>
            </a:r>
            <a:endParaRPr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3223" y="1019823"/>
            <a:ext cx="8256816" cy="4002832"/>
          </a:xfrm>
        </p:spPr>
        <p:txBody>
          <a:bodyPr/>
          <a:lstStyle/>
          <a:p>
            <a:pPr algn="just">
              <a:buAutoNum type="arabicPeriod"/>
            </a:pPr>
            <a:r>
              <a:rPr lang="en-US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Cubit or </a:t>
            </a:r>
            <a:r>
              <a:rPr lang="en-US" sz="2000" u="sng" dirty="0" err="1">
                <a:latin typeface="Calibri" panose="020F0502020204030204" pitchFamily="34" charset="0"/>
                <a:cs typeface="Calibri" panose="020F0502020204030204" pitchFamily="34" charset="0"/>
              </a:rPr>
              <a:t>footspan</a:t>
            </a:r>
            <a:r>
              <a:rPr lang="en-US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is known as the standard unit of measurement.</a:t>
            </a:r>
          </a:p>
          <a:p>
            <a:pPr marL="0" indent="0" algn="just">
              <a:buNone/>
            </a:pP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:-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Metre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centimetre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is known as the standard unit of measurement.</a:t>
            </a:r>
          </a:p>
          <a:p>
            <a:pPr marL="0" indent="0" algn="just">
              <a:buNone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2.  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Rulers,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metre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rods and measuring tapes are used to measure </a:t>
            </a:r>
            <a:r>
              <a:rPr lang="en-US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capacity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:- Rulers,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metre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rods and measuring tapes are used to measure </a:t>
            </a:r>
            <a:r>
              <a:rPr lang="en-US" sz="2000" dirty="0"/>
              <a:t>length.</a:t>
            </a:r>
          </a:p>
          <a:p>
            <a:pPr marL="0" indent="0" algn="just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AutoNum type="arabicPeriod" startAt="3"/>
            </a:pPr>
            <a:r>
              <a:rPr lang="en-US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Heavy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objects are measured in grams. </a:t>
            </a:r>
          </a:p>
          <a:p>
            <a:pPr marL="0" indent="0" algn="just">
              <a:buNone/>
            </a:pP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:- L</a:t>
            </a:r>
            <a:r>
              <a:rPr lang="en-US" sz="2000" dirty="0"/>
              <a:t>ight objects are measured in grams. 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1800" u="sng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724358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2332" y="183599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23936" y="0"/>
            <a:ext cx="7368396" cy="782735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LET’S RECAPITULATE: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Rewrite the sentences after correcting the underlined word</a:t>
            </a:r>
            <a:r>
              <a:rPr lang="en-GB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. </a:t>
            </a:r>
            <a:endParaRPr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3936" y="786427"/>
            <a:ext cx="8350122" cy="4002832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4.Small amounts of liquids are measured in </a:t>
            </a:r>
            <a:r>
              <a:rPr lang="en-US" sz="2000" u="sng" dirty="0" err="1">
                <a:latin typeface="Calibri" panose="020F0502020204030204" pitchFamily="34" charset="0"/>
                <a:cs typeface="Calibri" panose="020F0502020204030204" pitchFamily="34" charset="0"/>
              </a:rPr>
              <a:t>litres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:-Small amounts of liquids are measured in </a:t>
            </a:r>
            <a:r>
              <a:rPr lang="en-US" sz="2000" dirty="0" err="1"/>
              <a:t>millilitres</a:t>
            </a:r>
            <a:r>
              <a:rPr lang="en-US" sz="2000" dirty="0"/>
              <a:t>.</a:t>
            </a:r>
          </a:p>
          <a:p>
            <a:pPr marL="0" indent="0" algn="just">
              <a:buNone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5.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Measuring cylinders and measuring cans are used to measure the </a:t>
            </a:r>
            <a:r>
              <a:rPr lang="en-US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temperature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:-Measuring cylinders and measuring cans are used to measure the </a:t>
            </a:r>
            <a:r>
              <a:rPr lang="en-US" sz="2000" dirty="0"/>
              <a:t>capacity.</a:t>
            </a:r>
          </a:p>
          <a:p>
            <a:pPr marL="0" indent="0" algn="just">
              <a:buNone/>
            </a:pPr>
            <a:endParaRPr lang="en-US" sz="20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6. An </a:t>
            </a:r>
            <a:r>
              <a:rPr lang="en-US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Electronic balance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displays time.</a:t>
            </a:r>
          </a:p>
          <a:p>
            <a:pPr marL="0" indent="0" algn="just">
              <a:buNone/>
            </a:pP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>
                <a:latin typeface="Calibri" panose="020F0502020204030204" pitchFamily="34" charset="0"/>
                <a:cs typeface="Calibri" panose="020F0502020204030204" pitchFamily="34" charset="0"/>
              </a:rPr>
              <a:t>:-A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Clock displays time.</a:t>
            </a:r>
          </a:p>
        </p:txBody>
      </p:sp>
    </p:spTree>
    <p:extLst>
      <p:ext uri="{BB962C8B-B14F-4D97-AF65-F5344CB8AC3E}">
        <p14:creationId xmlns:p14="http://schemas.microsoft.com/office/powerpoint/2010/main" val="3541756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4018" y="189658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Tick (   √   ) the correct answer</a:t>
            </a:r>
            <a:r>
              <a:rPr lang="en-US" sz="2400" dirty="0"/>
              <a:t>.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73050" y="900113"/>
            <a:ext cx="8665677" cy="408243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1. Rulers, meter rods and measuring tapes are commonly used for measuring.</a:t>
            </a:r>
          </a:p>
          <a:p>
            <a:pPr marL="0" indent="0">
              <a:buNone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a. capacity      b. weight    c. length        </a:t>
            </a:r>
          </a:p>
          <a:p>
            <a:pPr marL="0" indent="0">
              <a:buNone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2. The commonly used units for measuring weight are </a:t>
            </a:r>
          </a:p>
          <a:p>
            <a:pPr marL="0" indent="0">
              <a:buNone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a. gram and kilogram    b. meter and centimeter    c. milliliter  and liter      </a:t>
            </a:r>
          </a:p>
          <a:p>
            <a:pPr marL="0" indent="0">
              <a:buNone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3. Which one is wrong ?</a:t>
            </a:r>
          </a:p>
          <a:p>
            <a:pPr marL="457200" indent="-457200">
              <a:buAutoNum type="alphaLcPeriod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60 seconds  =  1 minute   b. 60 minutes = 1 hour   c.60 hours  = 1 minute </a:t>
            </a:r>
          </a:p>
          <a:p>
            <a:pPr marL="0" indent="0">
              <a:buNone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4.  A thermometer is used to measure.</a:t>
            </a:r>
          </a:p>
          <a:p>
            <a:pPr marL="0" indent="0">
              <a:buNone/>
            </a:pPr>
            <a:r>
              <a:rPr lang="en-US" sz="2200" dirty="0"/>
              <a:t>a. pressure                 b. capacity		          c. temperature</a:t>
            </a:r>
            <a:r>
              <a:rPr lang="en-US" sz="2400" dirty="0"/>
              <a:t>                          </a:t>
            </a:r>
          </a:p>
          <a:p>
            <a:pPr marL="0" indent="0">
              <a:buNone/>
            </a:pPr>
            <a:endParaRPr lang="en-US" sz="22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5244" y="1500040"/>
            <a:ext cx="420248" cy="2684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685" y="2334494"/>
            <a:ext cx="420248" cy="26840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3797" y="3066657"/>
            <a:ext cx="420248" cy="26840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934" y="4206374"/>
            <a:ext cx="420248" cy="26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88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Fill in the blanks</a:t>
            </a:r>
            <a:endParaRPr sz="2400" b="1" kern="0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4" y="879865"/>
            <a:ext cx="8685213" cy="3850756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endParaRPr lang="en-US" sz="2000" dirty="0"/>
          </a:p>
          <a:p>
            <a:r>
              <a:rPr lang="en-US" sz="2000" dirty="0"/>
              <a:t>1.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standard unit of length is __________ .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2. Light weights are measured in __________ .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3. The symbol for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litre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is ___________ .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4. An electronic balance is used to measure __________ .</a:t>
            </a:r>
          </a:p>
          <a:p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32246" y="1231640"/>
            <a:ext cx="1259632" cy="298580"/>
          </a:xfrm>
          <a:prstGeom prst="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metre</a:t>
            </a:r>
          </a:p>
        </p:txBody>
      </p:sp>
      <p:sp>
        <p:nvSpPr>
          <p:cNvPr id="6" name="Rectangle 5"/>
          <p:cNvSpPr/>
          <p:nvPr/>
        </p:nvSpPr>
        <p:spPr>
          <a:xfrm>
            <a:off x="3732246" y="1841241"/>
            <a:ext cx="1259632" cy="298580"/>
          </a:xfrm>
          <a:prstGeom prst="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grams</a:t>
            </a:r>
          </a:p>
        </p:txBody>
      </p:sp>
      <p:sp>
        <p:nvSpPr>
          <p:cNvPr id="7" name="Rectangle 6"/>
          <p:cNvSpPr/>
          <p:nvPr/>
        </p:nvSpPr>
        <p:spPr>
          <a:xfrm>
            <a:off x="2950030" y="2456415"/>
            <a:ext cx="1259632" cy="298580"/>
          </a:xfrm>
          <a:prstGeom prst="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</a:t>
            </a:r>
          </a:p>
        </p:txBody>
      </p:sp>
      <p:sp>
        <p:nvSpPr>
          <p:cNvPr id="8" name="Rectangle 7"/>
          <p:cNvSpPr/>
          <p:nvPr/>
        </p:nvSpPr>
        <p:spPr>
          <a:xfrm>
            <a:off x="4879911" y="3069771"/>
            <a:ext cx="1259632" cy="298580"/>
          </a:xfrm>
          <a:prstGeom prst="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weight</a:t>
            </a:r>
          </a:p>
        </p:txBody>
      </p:sp>
    </p:spTree>
    <p:extLst>
      <p:ext uri="{BB962C8B-B14F-4D97-AF65-F5344CB8AC3E}">
        <p14:creationId xmlns:p14="http://schemas.microsoft.com/office/powerpoint/2010/main" val="3337214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90616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Activity : Choose the correct option </a:t>
            </a:r>
            <a:endParaRPr sz="2400" b="1" kern="0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4" y="647409"/>
            <a:ext cx="8685213" cy="4263635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endParaRPr lang="en-US" sz="100" dirty="0"/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1.Supreeth standing on a electronic scale. What he is doing ?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He is measuring his temperature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He is measuring his  speed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He is measuring his weight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He is measuring his height.</a:t>
            </a:r>
          </a:p>
          <a:p>
            <a:r>
              <a:rPr lang="en-US" sz="2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c. He is measuring his weight</a:t>
            </a:r>
          </a:p>
          <a:p>
            <a:pPr marL="457200" indent="-457200">
              <a:buAutoNum type="arabicPeriod" startAt="2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Teacher told to measure the length and breadth of the classroom. What do the students need ?  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Electronic scale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Digital scale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Wall clock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Measuring tape </a:t>
            </a:r>
          </a:p>
          <a:p>
            <a:r>
              <a:rPr lang="en-US" sz="2000" b="1" kern="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/>
                <a:cs typeface="Calibri" panose="020F0502020204030204" pitchFamily="34" charset="0"/>
                <a:sym typeface="Calibri" panose="020F0502020204030204"/>
              </a:rPr>
              <a:t>Ans</a:t>
            </a:r>
            <a:r>
              <a:rPr lang="en-US" sz="2000" b="1" kern="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/>
                <a:cs typeface="Calibri" panose="020F0502020204030204" pitchFamily="34" charset="0"/>
                <a:sym typeface="Calibri" panose="020F0502020204030204"/>
              </a:rPr>
              <a:t>: </a:t>
            </a:r>
            <a:r>
              <a:rPr lang="en-US" sz="2000" b="1" kern="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/>
                <a:cs typeface="Calibri" panose="020F0502020204030204" pitchFamily="34" charset="0"/>
                <a:sym typeface="Calibri" panose="020F0502020204030204"/>
              </a:rPr>
              <a:t>d.Measuring</a:t>
            </a:r>
            <a:r>
              <a:rPr lang="en-US" sz="2000" b="1" kern="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/>
                <a:cs typeface="Calibri" panose="020F0502020204030204" pitchFamily="34" charset="0"/>
                <a:sym typeface="Calibri" panose="020F0502020204030204"/>
              </a:rPr>
              <a:t> tape</a:t>
            </a:r>
          </a:p>
        </p:txBody>
      </p:sp>
    </p:spTree>
    <p:extLst>
      <p:ext uri="{BB962C8B-B14F-4D97-AF65-F5344CB8AC3E}">
        <p14:creationId xmlns:p14="http://schemas.microsoft.com/office/powerpoint/2010/main" val="2071252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3770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102182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Activity : Choose the correct option.</a:t>
            </a:r>
            <a:endParaRPr sz="2400" b="1" kern="0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3050" y="618865"/>
            <a:ext cx="8685213" cy="4341066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3.Doctor advised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Sumeet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to drink 250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millilitre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milk everyday. Now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Sumeet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needs to buy a ___________ for correct measurement.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metre rod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wall clock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measuring can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thermometer</a:t>
            </a:r>
          </a:p>
          <a:p>
            <a:r>
              <a:rPr lang="en-US" sz="2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c. measuring can</a:t>
            </a:r>
            <a:endParaRPr lang="en-US" sz="1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4. To bunk school Rahul told his mom that he got fever. But his mother caught him. How?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She might have measured his length with a measuring tape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She might have measured the fever with a thermometer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She might have measured his weight in an electronic scale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She might have called the teacher</a:t>
            </a:r>
          </a:p>
          <a:p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Ans. b. she might have measured the fever with a thermometer</a:t>
            </a: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100" dirty="0"/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12789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5" y="23093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9" y="306872"/>
            <a:ext cx="7288536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SUMMARY</a:t>
            </a:r>
            <a:endParaRPr lang="en-GB" altLang="en-US" sz="28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31789" y="9390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Length is measured in </a:t>
            </a:r>
            <a:r>
              <a:rPr lang="en-US" sz="2000" kern="0" dirty="0" err="1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centimetres</a:t>
            </a: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and </a:t>
            </a:r>
            <a:r>
              <a:rPr lang="en-US" sz="2000" kern="0" dirty="0" err="1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metres</a:t>
            </a: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Weight is measured in grams and kilograms.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Capacity is measured in </a:t>
            </a:r>
            <a:r>
              <a:rPr lang="en-US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millilitres</a:t>
            </a:r>
            <a:r>
              <a:rPr lang="en-US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and </a:t>
            </a:r>
            <a:r>
              <a:rPr lang="en-US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litres</a:t>
            </a:r>
            <a:r>
              <a:rPr lang="en-US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Time is measured in hours, minutes and seconds.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 </a:t>
            </a:r>
            <a:r>
              <a:rPr lang="en-US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thermometre</a:t>
            </a:r>
            <a:r>
              <a:rPr lang="en-US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is used to measure temperature.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GB" sz="24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82862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12048</TotalTime>
  <Words>662</Words>
  <Application>Microsoft Office PowerPoint</Application>
  <PresentationFormat>On-screen Show (16:9)</PresentationFormat>
  <Paragraphs>106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Smruti Shasani</cp:lastModifiedBy>
  <cp:revision>1249</cp:revision>
  <dcterms:created xsi:type="dcterms:W3CDTF">2021-04-07T05:01:00Z</dcterms:created>
  <dcterms:modified xsi:type="dcterms:W3CDTF">2022-05-31T07:31:54Z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