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4167" r:id="rId1"/>
  </p:sldMasterIdLst>
  <p:notesMasterIdLst>
    <p:notesMasterId r:id="rId13"/>
  </p:notesMasterIdLst>
  <p:sldIdLst>
    <p:sldId id="256" r:id="rId2"/>
    <p:sldId id="347" r:id="rId3"/>
    <p:sldId id="375" r:id="rId4"/>
    <p:sldId id="377" r:id="rId5"/>
    <p:sldId id="378" r:id="rId6"/>
    <p:sldId id="379" r:id="rId7"/>
    <p:sldId id="382" r:id="rId8"/>
    <p:sldId id="337" r:id="rId9"/>
    <p:sldId id="383" r:id="rId10"/>
    <p:sldId id="381" r:id="rId11"/>
    <p:sldId id="259" r:id="rId12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CC3300"/>
    <a:srgbClr val="F30D1D"/>
    <a:srgbClr val="FC95A6"/>
    <a:srgbClr val="996600"/>
    <a:srgbClr val="FF3399"/>
    <a:srgbClr val="E43CD8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 autoAdjust="0"/>
    <p:restoredTop sz="98932" autoAdjust="0"/>
  </p:normalViewPr>
  <p:slideViewPr>
    <p:cSldViewPr snapToGrid="0">
      <p:cViewPr varScale="1">
        <p:scale>
          <a:sx n="108" d="100"/>
          <a:sy n="108" d="100"/>
        </p:scale>
        <p:origin x="562" y="69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21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Google Shape;3;n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2147483647 w 120000"/>
              <a:gd name="T3" fmla="*/ 0 h 120000"/>
              <a:gd name="T4" fmla="*/ 2147483647 w 120000"/>
              <a:gd name="T5" fmla="*/ 2147483647 h 120000"/>
              <a:gd name="T6" fmla="*/ 0 w 120000"/>
              <a:gd name="T7" fmla="*/ 2147483647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Google Shape;4;n"/>
          <p:cNvSpPr txBox="1"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863236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457200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charset="0"/>
      </a:defRPr>
    </a:lvl1pPr>
    <a:lvl2pPr marL="914400" lvl="1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charset="0"/>
      </a:defRPr>
    </a:lvl2pPr>
    <a:lvl3pPr marL="1371600" lvl="2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charset="0"/>
      </a:defRPr>
    </a:lvl3pPr>
    <a:lvl4pPr marL="1828800" lvl="3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charset="0"/>
      </a:defRPr>
    </a:lvl4pPr>
    <a:lvl5pPr marL="2286000" lvl="4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charset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Google Shape;51;p1:notes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3555" name="Google Shape;52;p1:notes"/>
          <p:cNvSpPr txBox="1"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n-US" altLang="en-US" sz="110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Google Shape;60;p2:notes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8675" name="Google Shape;61;p2:notes"/>
          <p:cNvSpPr txBox="1"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n-US" altLang="en-US" sz="110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Google Shape;74;p4:notes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30723" name="Google Shape;75;p4:notes"/>
          <p:cNvSpPr txBox="1"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n-US" altLang="en-US" sz="110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Google Shape;60;p2:notes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4579" name="Google Shape;61;p2:notes"/>
          <p:cNvSpPr txBox="1"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n-US" altLang="en-US" sz="110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Google Shape;60;p2:notes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4579" name="Google Shape;61;p2:notes"/>
          <p:cNvSpPr txBox="1"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n-US" altLang="en-US" sz="110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Google Shape;60;p2:notes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4579" name="Google Shape;61;p2:notes"/>
          <p:cNvSpPr txBox="1"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n-US" altLang="en-US" sz="110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Google Shape;60;p2:notes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4579" name="Google Shape;61;p2:notes"/>
          <p:cNvSpPr txBox="1"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n-US" altLang="en-US" sz="110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Google Shape;60;p2:notes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4579" name="Google Shape;61;p2:notes"/>
          <p:cNvSpPr txBox="1"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n-US" altLang="en-US" sz="110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Google Shape;60;p2:notes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4579" name="Google Shape;61;p2:notes"/>
          <p:cNvSpPr txBox="1"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n-US" altLang="en-US" sz="110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Google Shape;60;p2:notes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8675" name="Google Shape;61;p2:notes"/>
          <p:cNvSpPr txBox="1"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n-US" altLang="en-US" sz="110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Google Shape;60;p2:notes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8675" name="Google Shape;61;p2:notes"/>
          <p:cNvSpPr txBox="1"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n-US" altLang="en-US" sz="110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CB2523-4984-4181-A731-F499DE54D512}" type="datetimeFigureOut">
              <a:rPr lang="en-US" altLang="en-US"/>
              <a:pPr>
                <a:defRPr/>
              </a:pPr>
              <a:t>5/31/2022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60A76C-4AF3-4EEF-BB15-269D1D5A7C2D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136676912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DA4667-5B06-4A5A-8B66-79934B5C95F0}" type="datetimeFigureOut">
              <a:rPr lang="en-US" altLang="en-US"/>
              <a:pPr>
                <a:defRPr/>
              </a:pPr>
              <a:t>5/31/2022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FFB478-A471-4D6F-96C9-FD914E2533BB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832873600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2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2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6407C6-FBB5-42CC-B485-F1ADB14EF2C2}" type="datetimeFigureOut">
              <a:rPr lang="en-US" altLang="en-US"/>
              <a:pPr>
                <a:defRPr/>
              </a:pPr>
              <a:t>5/31/2022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E186CE-EADB-463B-BB1F-064446FD7391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649317525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 anchor="t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" name="Google Shape;16;p3"/>
          <p:cNvSpPr txBox="1">
            <a:spLocks noGrp="1"/>
          </p:cNvSpPr>
          <p:nvPr>
            <p:ph type="sldNum" idx="10"/>
          </p:nvPr>
        </p:nvSpPr>
        <p:spPr>
          <a:xfrm>
            <a:off x="8472488" y="4662488"/>
            <a:ext cx="549275" cy="393700"/>
          </a:xfrm>
        </p:spPr>
        <p:txBody>
          <a:bodyPr lIns="91425" tIns="91425" rIns="91425" bIns="91425"/>
          <a:lstStyle>
            <a:lvl1pPr>
              <a:buSzPts val="1000"/>
              <a:defRPr sz="1000">
                <a:solidFill>
                  <a:srgbClr val="1F497D"/>
                </a:solidFill>
              </a:defRPr>
            </a:lvl1pPr>
          </a:lstStyle>
          <a:p>
            <a:pPr>
              <a:defRPr/>
            </a:pPr>
            <a:fld id="{0EF08A74-54A1-490F-99A2-E9FF019826ED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519745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AA94F8-92CA-461F-8BFB-EEC528C37DCF}" type="datetimeFigureOut">
              <a:rPr lang="en-US" altLang="en-US"/>
              <a:pPr>
                <a:defRPr/>
              </a:pPr>
              <a:t>5/31/2022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95A67E-6044-40BC-9E3E-9BE8F1F99999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323560546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26553B-72F6-4710-9153-1409D3D8CEA2}" type="datetimeFigureOut">
              <a:rPr lang="en-US" altLang="en-US"/>
              <a:pPr>
                <a:defRPr/>
              </a:pPr>
              <a:t>5/31/2022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D215BE-C6DF-499C-855A-3527FDF47475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132922806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5956BE-D0ED-45A0-96D0-44335BCB1F7D}" type="datetimeFigureOut">
              <a:rPr lang="en-US" altLang="en-US"/>
              <a:pPr>
                <a:defRPr/>
              </a:pPr>
              <a:t>5/31/2022</a:t>
            </a:fld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5D15C6-C8C8-4C44-AB74-EE462521F009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769468762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78EE87-C656-42D6-86DB-4A5664FE1674}" type="datetimeFigureOut">
              <a:rPr lang="en-US" altLang="en-US"/>
              <a:pPr>
                <a:defRPr/>
              </a:pPr>
              <a:t>5/31/2022</a:t>
            </a:fld>
            <a:endParaRPr lang="en-US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902140-A7F2-4305-B682-4644FB4C81AD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586416103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061593-33CC-40F0-835C-2E149D5A5DED}" type="datetimeFigureOut">
              <a:rPr lang="en-US" altLang="en-US"/>
              <a:pPr>
                <a:defRPr/>
              </a:pPr>
              <a:t>5/31/2022</a:t>
            </a:fld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CFCDA-263C-4D3A-8EAC-145726B62653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573160087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6DF53-482E-4AED-AE59-91F87E5C9177}" type="datetimeFigureOut">
              <a:rPr lang="en-US" altLang="en-US"/>
              <a:pPr>
                <a:defRPr/>
              </a:pPr>
              <a:t>5/31/2022</a:t>
            </a:fld>
            <a:endParaRPr lang="en-US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52E63F-CAC3-4987-A585-A4D9738AA9D8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344181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E1A5E2-118A-40B6-8013-4A7D4AB208EC}" type="datetimeFigureOut">
              <a:rPr lang="en-US" altLang="en-US"/>
              <a:pPr>
                <a:defRPr/>
              </a:pPr>
              <a:t>5/31/2022</a:t>
            </a:fld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CCE952-66C8-4BDB-89B5-7E8121775C9F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457060115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4D4E69-F11D-43DA-B248-D25F8BE63B14}" type="datetimeFigureOut">
              <a:rPr lang="en-US" altLang="en-US"/>
              <a:pPr>
                <a:defRPr/>
              </a:pPr>
              <a:t>5/31/2022</a:t>
            </a:fld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724AE-E4A4-46AD-8326-689DB84AA589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487178422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457200" y="4767263"/>
            <a:ext cx="2133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Font typeface="Arial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B70C8813-6A3B-4E43-9ABC-31C60D498A42}" type="datetimeFigureOut">
              <a:rPr lang="en-US" altLang="en-US"/>
              <a:pPr>
                <a:defRPr/>
              </a:pPr>
              <a:t>5/31/2022</a:t>
            </a:fld>
            <a:endParaRPr lang="en-US" altLang="en-US" dirty="0">
              <a:solidFill>
                <a:srgbClr val="1D4577"/>
              </a:solidFill>
            </a:endParaRPr>
          </a:p>
        </p:txBody>
      </p:sp>
      <p:sp>
        <p:nvSpPr>
          <p:cNvPr id="1029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4767263"/>
            <a:ext cx="2895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Font typeface="Arial" charset="0"/>
              <a:buNone/>
              <a:defRPr sz="1200">
                <a:solidFill>
                  <a:srgbClr val="1D4577"/>
                </a:solidFill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03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4767263"/>
            <a:ext cx="2133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Font typeface="Arial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2A1D2D4-DF0D-4E5D-9E0A-082BAE7D414C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84" r:id="rId1"/>
    <p:sldLayoutId id="2147484385" r:id="rId2"/>
    <p:sldLayoutId id="2147484386" r:id="rId3"/>
    <p:sldLayoutId id="2147484387" r:id="rId4"/>
    <p:sldLayoutId id="2147484388" r:id="rId5"/>
    <p:sldLayoutId id="2147484389" r:id="rId6"/>
    <p:sldLayoutId id="2147484390" r:id="rId7"/>
    <p:sldLayoutId id="2147484391" r:id="rId8"/>
    <p:sldLayoutId id="2147484392" r:id="rId9"/>
    <p:sldLayoutId id="2147484393" r:id="rId10"/>
    <p:sldLayoutId id="2147484394" r:id="rId11"/>
    <p:sldLayoutId id="2147484395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f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Google Shape;54;p13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78250"/>
            <a:ext cx="9144000" cy="136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Google Shape;55;p13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2176" y="214248"/>
            <a:ext cx="1579563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Google Shape;57;p13"/>
          <p:cNvSpPr txBox="1">
            <a:spLocks noChangeArrowheads="1"/>
          </p:cNvSpPr>
          <p:nvPr/>
        </p:nvSpPr>
        <p:spPr bwMode="auto">
          <a:xfrm>
            <a:off x="5873750" y="98425"/>
            <a:ext cx="3176588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Font typeface="Arial" charset="0"/>
              <a:buNone/>
            </a:pPr>
            <a:endParaRPr lang="en-US" alt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341" name="Google Shape;57;p13"/>
          <p:cNvSpPr txBox="1">
            <a:spLocks noChangeArrowheads="1"/>
          </p:cNvSpPr>
          <p:nvPr/>
        </p:nvSpPr>
        <p:spPr bwMode="auto">
          <a:xfrm>
            <a:off x="2054224" y="1333500"/>
            <a:ext cx="6641907" cy="244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Font typeface="Arial" charset="0"/>
              <a:buNone/>
            </a:pPr>
            <a:r>
              <a:rPr lang="en-US" altLang="en-US" sz="1400" b="1" dirty="0">
                <a:solidFill>
                  <a:srgbClr val="000000"/>
                </a:solidFill>
                <a:latin typeface="Arial" charset="0"/>
              </a:rPr>
              <a:t>SESSION             	    :  3</a:t>
            </a: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Font typeface="Arial" charset="0"/>
              <a:buNone/>
            </a:pPr>
            <a:r>
              <a:rPr lang="en-IN" altLang="en-US" sz="1400" b="1" dirty="0">
                <a:solidFill>
                  <a:srgbClr val="000000"/>
                </a:solidFill>
                <a:latin typeface="Arial" charset="0"/>
              </a:rPr>
              <a:t>CLASS</a:t>
            </a:r>
            <a:r>
              <a:rPr lang="en-US" altLang="en-IN" sz="1400" b="1" dirty="0">
                <a:solidFill>
                  <a:srgbClr val="000000"/>
                </a:solidFill>
                <a:latin typeface="Arial" charset="0"/>
              </a:rPr>
              <a:t>                 </a:t>
            </a:r>
            <a:r>
              <a:rPr lang="en-IN" altLang="en-US" sz="1400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altLang="en-IN" sz="1400" b="1" dirty="0">
                <a:solidFill>
                  <a:srgbClr val="000000"/>
                </a:solidFill>
                <a:latin typeface="Arial" charset="0"/>
              </a:rPr>
              <a:t>	    </a:t>
            </a:r>
            <a:r>
              <a:rPr lang="en-IN" altLang="en-US" sz="1400" b="1" dirty="0">
                <a:solidFill>
                  <a:srgbClr val="000000"/>
                </a:solidFill>
                <a:latin typeface="Arial" charset="0"/>
              </a:rPr>
              <a:t>:  III</a:t>
            </a:r>
            <a:endParaRPr lang="en-GB" altLang="en-US" sz="1400" b="1" dirty="0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Font typeface="Arial" charset="0"/>
              <a:buNone/>
            </a:pPr>
            <a:r>
              <a:rPr lang="en-GB" altLang="en-US" sz="1400" b="1" dirty="0">
                <a:solidFill>
                  <a:srgbClr val="000000"/>
                </a:solidFill>
                <a:latin typeface="Arial" charset="0"/>
              </a:rPr>
              <a:t>SUBJECT </a:t>
            </a:r>
            <a:r>
              <a:rPr lang="en-US" altLang="en-GB" sz="1400" b="1" dirty="0">
                <a:solidFill>
                  <a:srgbClr val="000000"/>
                </a:solidFill>
                <a:latin typeface="Arial" charset="0"/>
              </a:rPr>
              <a:t>	                       :</a:t>
            </a:r>
            <a:r>
              <a:rPr lang="en-GB" altLang="en-US" sz="1400" b="1" dirty="0">
                <a:solidFill>
                  <a:srgbClr val="000000"/>
                </a:solidFill>
                <a:latin typeface="Arial" charset="0"/>
              </a:rPr>
              <a:t>  </a:t>
            </a:r>
            <a:r>
              <a:rPr lang="en-US" altLang="en-US" sz="1400" b="1" dirty="0">
                <a:solidFill>
                  <a:srgbClr val="000000"/>
                </a:solidFill>
                <a:latin typeface="Arial" charset="0"/>
              </a:rPr>
              <a:t>SCIENCE</a:t>
            </a: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Font typeface="Arial" charset="0"/>
              <a:buNone/>
            </a:pPr>
            <a:r>
              <a:rPr lang="en-GB" altLang="en-US" sz="1400" b="1" dirty="0">
                <a:solidFill>
                  <a:srgbClr val="000000"/>
                </a:solidFill>
                <a:latin typeface="Arial" charset="0"/>
              </a:rPr>
              <a:t>CHAPTER NUMBER</a:t>
            </a:r>
            <a:r>
              <a:rPr lang="en-US" altLang="en-GB" sz="1400" b="1" dirty="0">
                <a:solidFill>
                  <a:srgbClr val="000000"/>
                </a:solidFill>
                <a:latin typeface="Arial" charset="0"/>
              </a:rPr>
              <a:t>       :</a:t>
            </a:r>
            <a:r>
              <a:rPr lang="en-GB" altLang="en-US" sz="1400" b="1" dirty="0">
                <a:solidFill>
                  <a:srgbClr val="000000"/>
                </a:solidFill>
                <a:latin typeface="Arial" charset="0"/>
              </a:rPr>
              <a:t>  </a:t>
            </a:r>
            <a:r>
              <a:rPr lang="en-US" altLang="en-US" sz="1400" b="1" dirty="0">
                <a:solidFill>
                  <a:srgbClr val="000000"/>
                </a:solidFill>
                <a:latin typeface="Arial" charset="0"/>
              </a:rPr>
              <a:t>9</a:t>
            </a: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Font typeface="Arial" charset="0"/>
              <a:buNone/>
            </a:pPr>
            <a:r>
              <a:rPr lang="en-GB" altLang="en-US" sz="1400" b="1" dirty="0">
                <a:solidFill>
                  <a:srgbClr val="000000"/>
                </a:solidFill>
                <a:latin typeface="Arial" charset="0"/>
              </a:rPr>
              <a:t>CHAPTER NAME</a:t>
            </a:r>
            <a:r>
              <a:rPr lang="en-US" altLang="en-GB" sz="1400" b="1" dirty="0">
                <a:solidFill>
                  <a:srgbClr val="000000"/>
                </a:solidFill>
                <a:latin typeface="Arial" charset="0"/>
              </a:rPr>
              <a:t>       </a:t>
            </a:r>
            <a:r>
              <a:rPr lang="en-GB" altLang="en-US" sz="1400" b="1" dirty="0">
                <a:solidFill>
                  <a:srgbClr val="000000"/>
                </a:solidFill>
                <a:latin typeface="Arial" charset="0"/>
              </a:rPr>
              <a:t>     :  MEASUREMENT</a:t>
            </a: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Font typeface="Arial" charset="0"/>
              <a:buNone/>
            </a:pPr>
            <a:r>
              <a:rPr lang="en-GB" altLang="en-US" sz="1400" b="1" dirty="0">
                <a:solidFill>
                  <a:srgbClr val="000000"/>
                </a:solidFill>
                <a:latin typeface="Arial" charset="0"/>
              </a:rPr>
              <a:t>SUB-TOPIC </a:t>
            </a:r>
            <a:r>
              <a:rPr lang="en-US" altLang="en-GB" sz="1400" b="1" dirty="0">
                <a:solidFill>
                  <a:srgbClr val="000000"/>
                </a:solidFill>
                <a:latin typeface="Arial" charset="0"/>
              </a:rPr>
              <a:t>                </a:t>
            </a:r>
            <a:r>
              <a:rPr lang="en-GB" altLang="en-GB" sz="1400" b="1" dirty="0">
                <a:solidFill>
                  <a:srgbClr val="000000"/>
                </a:solidFill>
                <a:latin typeface="Arial" charset="0"/>
              </a:rPr>
              <a:t>    :  MEASUREMENT OF TIME  AND TEMPERATURE</a:t>
            </a: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Font typeface="Arial" charset="0"/>
              <a:buNone/>
            </a:pPr>
            <a:r>
              <a:rPr lang="en-GB" altLang="en-GB" sz="1400" b="1" dirty="0">
                <a:solidFill>
                  <a:srgbClr val="000000"/>
                </a:solidFill>
                <a:latin typeface="Arial" charset="0"/>
              </a:rPr>
              <a:t>		       NEW WORDS AND WORD MEANINGS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Google Shape;63;p14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324" y="121783"/>
            <a:ext cx="123190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Google Shape;64;p14"/>
          <p:cNvSpPr txBox="1">
            <a:spLocks noChangeArrowheads="1"/>
          </p:cNvSpPr>
          <p:nvPr/>
        </p:nvSpPr>
        <p:spPr bwMode="auto">
          <a:xfrm>
            <a:off x="331788" y="242596"/>
            <a:ext cx="8688387" cy="509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SzPts val="2200"/>
              <a:buFont typeface="Arial" charset="0"/>
              <a:buNone/>
            </a:pPr>
            <a:r>
              <a:rPr lang="en-GB" altLang="en-US" sz="2800" b="1" dirty="0">
                <a:solidFill>
                  <a:srgbClr val="FF0000"/>
                </a:solidFill>
                <a:latin typeface="+mn-lt"/>
              </a:rPr>
              <a:t>HOME ASSIGNMENTS</a:t>
            </a:r>
          </a:p>
        </p:txBody>
      </p:sp>
      <p:sp>
        <p:nvSpPr>
          <p:cNvPr id="65" name="Google Shape;65;p14"/>
          <p:cNvSpPr txBox="1"/>
          <p:nvPr/>
        </p:nvSpPr>
        <p:spPr>
          <a:xfrm>
            <a:off x="303213" y="966788"/>
            <a:ext cx="8229600" cy="3214687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/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/>
            </a:pPr>
            <a:endParaRPr lang="en-US" sz="2000" kern="0" dirty="0"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/>
            </a:pPr>
            <a:endParaRPr lang="en-US" sz="2000" kern="0" dirty="0"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/>
            </a:pPr>
            <a:r>
              <a:rPr lang="en-US" sz="2000" kern="0" dirty="0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List out the things used for measuring weight and capacity in notebook.</a:t>
            </a:r>
          </a:p>
        </p:txBody>
      </p:sp>
    </p:spTree>
    <p:extLst>
      <p:ext uri="{BB962C8B-B14F-4D97-AF65-F5344CB8AC3E}">
        <p14:creationId xmlns:p14="http://schemas.microsoft.com/office/powerpoint/2010/main" val="14163925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Google Shape;77;p16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009" y="272856"/>
            <a:ext cx="123190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" name="Google Shape;78;p16"/>
          <p:cNvSpPr txBox="1"/>
          <p:nvPr/>
        </p:nvSpPr>
        <p:spPr>
          <a:xfrm>
            <a:off x="620713" y="742950"/>
            <a:ext cx="7802562" cy="3562350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 anchor="ctr"/>
          <a:lstStyle/>
          <a:p>
            <a:pPr marL="457200" algn="ctr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/>
              <a:buNone/>
              <a:defRPr/>
            </a:pPr>
            <a:r>
              <a:rPr lang="en-GB" sz="4000" b="1" kern="0" dirty="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THANKING YOU</a:t>
            </a:r>
            <a:endParaRPr sz="4000" b="1" kern="0" dirty="0"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457200" algn="ctr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/>
              <a:buNone/>
              <a:defRPr/>
            </a:pPr>
            <a:r>
              <a:rPr lang="en-GB" sz="4000" b="1" kern="0" dirty="0">
                <a:solidFill>
                  <a:srgbClr val="FF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ODM EDUCATIONAL GROUP</a:t>
            </a:r>
            <a:endParaRPr sz="4000" b="1" kern="0" dirty="0">
              <a:solidFill>
                <a:srgbClr val="FF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/>
            </a:pPr>
            <a:endParaRPr kern="0" dirty="0"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Google Shape;63;p14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7687" y="285750"/>
            <a:ext cx="123190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" name="Google Shape;64;p14"/>
          <p:cNvSpPr txBox="1"/>
          <p:nvPr/>
        </p:nvSpPr>
        <p:spPr>
          <a:xfrm>
            <a:off x="273050" y="285750"/>
            <a:ext cx="8688388" cy="779463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 panose="020B0604020202020204"/>
              <a:buNone/>
              <a:defRPr/>
            </a:pPr>
            <a:r>
              <a:rPr lang="en-GB" sz="2400" b="1" kern="0" dirty="0">
                <a:solidFill>
                  <a:srgbClr val="FF0000"/>
                </a:solidFill>
                <a:latin typeface="+mn-lt"/>
                <a:ea typeface="Arial" panose="020B0604020202020204"/>
                <a:cs typeface="Arial" panose="020B0604020202020204"/>
                <a:sym typeface="Arial" panose="020B0604020202020204"/>
              </a:rPr>
              <a:t>LEARNING OBJECTIVE : </a:t>
            </a:r>
            <a:endParaRPr sz="2400" b="1" kern="0" dirty="0">
              <a:solidFill>
                <a:srgbClr val="FF0000"/>
              </a:solidFill>
              <a:latin typeface="+mn-lt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5" name="Google Shape;65;p14"/>
          <p:cNvSpPr txBox="1"/>
          <p:nvPr/>
        </p:nvSpPr>
        <p:spPr>
          <a:xfrm>
            <a:off x="276225" y="802434"/>
            <a:ext cx="8191500" cy="3525092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/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/>
            </a:pPr>
            <a:r>
              <a:rPr lang="en-GB" sz="2400" b="1" kern="0" dirty="0">
                <a:solidFill>
                  <a:schemeClr val="tx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To enable the learners to learn about–</a:t>
            </a:r>
          </a:p>
          <a:p>
            <a:pPr marL="342900" indent="-342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  <a:defRPr/>
            </a:pPr>
            <a:r>
              <a:rPr lang="en-GB" sz="2000" kern="0" dirty="0">
                <a:solidFill>
                  <a:schemeClr val="tx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measurement of Time and Temperature, </a:t>
            </a:r>
          </a:p>
          <a:p>
            <a:pPr marL="342900" indent="-342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  <a:defRPr/>
            </a:pPr>
            <a:r>
              <a:rPr lang="en-GB" sz="2000" kern="0" dirty="0">
                <a:solidFill>
                  <a:schemeClr val="tx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new words and word meanings.</a:t>
            </a:r>
          </a:p>
          <a:p>
            <a:pPr marL="342900" indent="-342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Wingdings" panose="05000000000000000000" pitchFamily="2" charset="2"/>
              <a:buChar char="v"/>
              <a:defRPr/>
            </a:pPr>
            <a:endParaRPr lang="en-GB" sz="2400" kern="0" dirty="0">
              <a:solidFill>
                <a:schemeClr val="tx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/>
            </a:pPr>
            <a:r>
              <a:rPr lang="en-GB" sz="2000" b="1" kern="0" dirty="0">
                <a:solidFill>
                  <a:schemeClr val="tx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defRPr/>
            </a:pPr>
            <a:endParaRPr lang="en-GB" sz="2000" kern="0" dirty="0">
              <a:solidFill>
                <a:schemeClr val="tx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2">
                  <a:lumMod val="50000"/>
                </a:schemeClr>
              </a:buClr>
              <a:buSzPts val="1400"/>
              <a:buFont typeface="Arial" panose="020B0604020202020204"/>
              <a:buNone/>
              <a:defRPr/>
            </a:pPr>
            <a:endParaRPr lang="en-GB" sz="2000" kern="0" dirty="0">
              <a:solidFill>
                <a:schemeClr val="tx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2">
                  <a:lumMod val="50000"/>
                </a:schemeClr>
              </a:buClr>
              <a:buSzPts val="1400"/>
              <a:buFont typeface="Arial" panose="020B0604020202020204"/>
              <a:buNone/>
              <a:defRPr/>
            </a:pPr>
            <a:r>
              <a:rPr lang="en-GB" sz="2000" kern="0" dirty="0">
                <a:solidFill>
                  <a:srgbClr val="00206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   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2">
                  <a:lumMod val="50000"/>
                </a:schemeClr>
              </a:buClr>
              <a:buSzPct val="90000"/>
              <a:buFont typeface="Arial" panose="020B0604020202020204"/>
              <a:buNone/>
              <a:defRPr/>
            </a:pPr>
            <a:endParaRPr lang="en-GB" sz="2000" kern="0" dirty="0">
              <a:solidFill>
                <a:schemeClr val="accent1">
                  <a:lumMod val="50000"/>
                </a:schemeClr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/>
            </a:pPr>
            <a:r>
              <a:rPr lang="en-GB" sz="2000" kern="0" dirty="0">
                <a:solidFill>
                  <a:schemeClr val="accent1">
                    <a:lumMod val="5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   	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/>
            </a:pPr>
            <a:r>
              <a:rPr lang="en-GB" sz="2000" kern="0" dirty="0">
                <a:solidFill>
                  <a:schemeClr val="accent1">
                    <a:lumMod val="5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   	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/>
            </a:pPr>
            <a:endParaRPr lang="en-GB" sz="2000" b="1" kern="0" dirty="0"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/>
            </a:pPr>
            <a:endParaRPr lang="en-GB" sz="2000" b="1" kern="0" dirty="0"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/>
            </a:pPr>
            <a:r>
              <a:rPr lang="en-GB" sz="2000" b="1" kern="0" dirty="0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    </a:t>
            </a:r>
          </a:p>
          <a:p>
            <a:pPr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/>
            </a:pPr>
            <a:r>
              <a:rPr lang="en-US" sz="2000" b="1" kern="0" dirty="0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</a:t>
            </a:r>
            <a:endParaRPr sz="2000" b="1" kern="0" dirty="0"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6933959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Google Shape;63;p14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7687" y="285750"/>
            <a:ext cx="123190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" name="Google Shape;64;p14"/>
          <p:cNvSpPr txBox="1"/>
          <p:nvPr/>
        </p:nvSpPr>
        <p:spPr>
          <a:xfrm>
            <a:off x="167951" y="71955"/>
            <a:ext cx="7349736" cy="516683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 panose="020B0604020202020204"/>
              <a:buNone/>
              <a:defRPr/>
            </a:pPr>
            <a:r>
              <a:rPr lang="en-GB" sz="2400" b="1" kern="0" dirty="0">
                <a:solidFill>
                  <a:srgbClr val="FF0000"/>
                </a:solidFill>
                <a:latin typeface="+mn-lt"/>
                <a:ea typeface="Arial" panose="020B0604020202020204"/>
                <a:cs typeface="Arial" panose="020B0604020202020204"/>
                <a:sym typeface="Arial" panose="020B0604020202020204"/>
              </a:rPr>
              <a:t>LET’S RECAPITULATE: </a:t>
            </a:r>
            <a:r>
              <a:rPr lang="en-GB" sz="1800" b="1" kern="0" dirty="0">
                <a:solidFill>
                  <a:srgbClr val="FF0000"/>
                </a:solidFill>
                <a:latin typeface="+mn-lt"/>
                <a:ea typeface="Arial" panose="020B0604020202020204"/>
                <a:cs typeface="Arial" panose="020B0604020202020204"/>
                <a:sym typeface="Arial" panose="020B0604020202020204"/>
              </a:rPr>
              <a:t>Match Column A with Column B.</a:t>
            </a:r>
            <a:endParaRPr sz="1800" b="1" kern="0" dirty="0">
              <a:solidFill>
                <a:srgbClr val="FF0000"/>
              </a:solidFill>
              <a:latin typeface="+mn-lt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5273" y="898525"/>
            <a:ext cx="8612156" cy="4084021"/>
          </a:xfrm>
        </p:spPr>
        <p:txBody>
          <a:bodyPr/>
          <a:lstStyle/>
          <a:p>
            <a:pPr marL="0" indent="0" algn="just">
              <a:buNone/>
            </a:pPr>
            <a:r>
              <a:rPr lang="en-US" sz="1800" dirty="0"/>
              <a:t>.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8483992"/>
              </p:ext>
            </p:extLst>
          </p:nvPr>
        </p:nvGraphicFramePr>
        <p:xfrm>
          <a:off x="1951318" y="592946"/>
          <a:ext cx="5212702" cy="4211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035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091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Column 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Column 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Small</a:t>
                      </a:r>
                      <a:r>
                        <a:rPr lang="en-US" baseline="0" dirty="0"/>
                        <a:t> object measured in Gram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Units</a:t>
                      </a:r>
                      <a:r>
                        <a:rPr lang="en-US" baseline="0" dirty="0"/>
                        <a:t> for measuring capacity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Large</a:t>
                      </a:r>
                      <a:r>
                        <a:rPr lang="en-US" baseline="0" dirty="0"/>
                        <a:t> amount of oil in liters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Units</a:t>
                      </a:r>
                      <a:r>
                        <a:rPr lang="en-US" baseline="0" dirty="0"/>
                        <a:t> for measuring weight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Small amount of</a:t>
                      </a:r>
                      <a:r>
                        <a:rPr lang="en-US" baseline="0" dirty="0"/>
                        <a:t> medicine in milliliters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Heavy object</a:t>
                      </a:r>
                      <a:r>
                        <a:rPr lang="en-US" baseline="0" dirty="0"/>
                        <a:t> measured in Kilogram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7895" y="1009567"/>
            <a:ext cx="513085" cy="513085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414" y="1641975"/>
            <a:ext cx="550923" cy="584235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22" name="Oval 21"/>
          <p:cNvSpPr/>
          <p:nvPr/>
        </p:nvSpPr>
        <p:spPr>
          <a:xfrm>
            <a:off x="2007546" y="2291979"/>
            <a:ext cx="1017605" cy="561278"/>
          </a:xfrm>
          <a:prstGeom prst="ellipse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tx1"/>
                </a:solidFill>
              </a:rPr>
              <a:t>Kilogram and gram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830" y="2942296"/>
            <a:ext cx="550507" cy="550507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7895" y="3611713"/>
            <a:ext cx="533442" cy="533442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25" name="Oval 24"/>
          <p:cNvSpPr/>
          <p:nvPr/>
        </p:nvSpPr>
        <p:spPr>
          <a:xfrm>
            <a:off x="1979553" y="4197347"/>
            <a:ext cx="1052539" cy="563582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chemeClr val="tx1"/>
                </a:solidFill>
              </a:rPr>
              <a:t>Liter  and Milliliter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2751337" y="1266109"/>
            <a:ext cx="439732" cy="3072626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21" idx="3"/>
          </p:cNvCxnSpPr>
          <p:nvPr/>
        </p:nvCxnSpPr>
        <p:spPr>
          <a:xfrm flipV="1">
            <a:off x="2751337" y="1266109"/>
            <a:ext cx="280755" cy="667984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22" idx="6"/>
          </p:cNvCxnSpPr>
          <p:nvPr/>
        </p:nvCxnSpPr>
        <p:spPr>
          <a:xfrm>
            <a:off x="3025151" y="2572618"/>
            <a:ext cx="165918" cy="478492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>
            <a:off x="2751337" y="3217549"/>
            <a:ext cx="439732" cy="486704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flipV="1">
            <a:off x="2751337" y="2376842"/>
            <a:ext cx="395834" cy="1570008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>
            <a:stCxn id="25" idx="7"/>
          </p:cNvCxnSpPr>
          <p:nvPr/>
        </p:nvCxnSpPr>
        <p:spPr>
          <a:xfrm flipV="1">
            <a:off x="2877951" y="1866122"/>
            <a:ext cx="313118" cy="2413760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4358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Google Shape;63;p14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7687" y="285750"/>
            <a:ext cx="123190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" name="Google Shape;64;p14"/>
          <p:cNvSpPr txBox="1"/>
          <p:nvPr/>
        </p:nvSpPr>
        <p:spPr>
          <a:xfrm>
            <a:off x="273050" y="285750"/>
            <a:ext cx="7244637" cy="516683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 panose="020B0604020202020204"/>
              <a:buNone/>
              <a:defRPr/>
            </a:pPr>
            <a:r>
              <a:rPr lang="en-GB" sz="2400" b="1" kern="0" dirty="0">
                <a:solidFill>
                  <a:srgbClr val="FF0000"/>
                </a:solidFill>
                <a:latin typeface="+mn-lt"/>
                <a:ea typeface="Arial" panose="020B0604020202020204"/>
                <a:cs typeface="Arial" panose="020B0604020202020204"/>
                <a:sym typeface="Arial" panose="020B0604020202020204"/>
              </a:rPr>
              <a:t>MEASUREMENT OF TIME.</a:t>
            </a:r>
            <a:endParaRPr sz="2400" b="1" kern="0" dirty="0">
              <a:solidFill>
                <a:srgbClr val="FF0000"/>
              </a:solidFill>
              <a:latin typeface="+mn-lt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5" name="Google Shape;65;p14"/>
          <p:cNvSpPr txBox="1"/>
          <p:nvPr/>
        </p:nvSpPr>
        <p:spPr>
          <a:xfrm>
            <a:off x="276224" y="879865"/>
            <a:ext cx="8685213" cy="3850756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/>
            </a:pPr>
            <a:endParaRPr lang="en-US" sz="2000" kern="0" dirty="0"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/>
            </a:pPr>
            <a:r>
              <a:rPr lang="en-US" sz="2000" kern="0" dirty="0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The watch or clock helps us to measure time in hours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/>
            </a:pPr>
            <a:r>
              <a:rPr lang="en-US" sz="2000" kern="0" dirty="0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minutes and seconds.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/>
            </a:pPr>
            <a:endParaRPr lang="en-US" sz="2000" kern="0" dirty="0"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/>
            </a:pPr>
            <a:r>
              <a:rPr lang="en-US" sz="2000" kern="0" dirty="0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60 seconds make 1 minute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/>
            </a:pPr>
            <a:r>
              <a:rPr lang="en-US" sz="2000" kern="0" dirty="0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60 minutes make 1 hour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/>
            </a:pPr>
            <a:endParaRPr lang="en-US" sz="2000" kern="0" dirty="0"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/>
            </a:pPr>
            <a:r>
              <a:rPr lang="en-US" sz="2000" kern="0" dirty="0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Measuring time became an important aspect in our daily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/>
            </a:pPr>
            <a:r>
              <a:rPr lang="en-US" sz="2000" kern="0" dirty="0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life. </a:t>
            </a:r>
            <a:endParaRPr sz="2000" kern="0" dirty="0"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5272" y="900113"/>
            <a:ext cx="6046515" cy="4082433"/>
          </a:xfrm>
        </p:spPr>
        <p:txBody>
          <a:bodyPr/>
          <a:lstStyle/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6762774" y="3926507"/>
            <a:ext cx="1509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wall clock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896" y="1315616"/>
            <a:ext cx="2332653" cy="2332653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128862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Google Shape;63;p14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7687" y="285750"/>
            <a:ext cx="123190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" name="Google Shape;64;p14"/>
          <p:cNvSpPr txBox="1"/>
          <p:nvPr/>
        </p:nvSpPr>
        <p:spPr>
          <a:xfrm>
            <a:off x="273050" y="285750"/>
            <a:ext cx="7244637" cy="516683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 panose="020B0604020202020204"/>
              <a:buNone/>
              <a:defRPr/>
            </a:pPr>
            <a:r>
              <a:rPr lang="en-GB" sz="2400" b="1" kern="0" dirty="0">
                <a:solidFill>
                  <a:srgbClr val="FF0000"/>
                </a:solidFill>
                <a:latin typeface="+mn-lt"/>
                <a:ea typeface="Arial" panose="020B0604020202020204"/>
                <a:cs typeface="Arial" panose="020B0604020202020204"/>
                <a:sym typeface="Arial" panose="020B0604020202020204"/>
              </a:rPr>
              <a:t>MEASUREMENT OF TEMPERATURE.</a:t>
            </a:r>
            <a:endParaRPr sz="2400" b="1" kern="0" dirty="0">
              <a:solidFill>
                <a:srgbClr val="FF0000"/>
              </a:solidFill>
              <a:latin typeface="+mn-lt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5" name="Google Shape;65;p14"/>
          <p:cNvSpPr txBox="1"/>
          <p:nvPr/>
        </p:nvSpPr>
        <p:spPr>
          <a:xfrm>
            <a:off x="276224" y="879865"/>
            <a:ext cx="8685213" cy="3850756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defRPr/>
            </a:pPr>
            <a:endParaRPr lang="en-US" sz="2000" kern="0" dirty="0"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defRPr/>
            </a:pPr>
            <a:endParaRPr lang="en-US" sz="2000" kern="0" dirty="0"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defRPr/>
            </a:pPr>
            <a:r>
              <a:rPr lang="en-US" sz="2000" kern="0" dirty="0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The thermometer helps us to measure temperature.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defRPr/>
            </a:pPr>
            <a:endParaRPr lang="en-US" sz="2000" kern="0" dirty="0"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defRPr/>
            </a:pPr>
            <a:r>
              <a:rPr lang="en-US" sz="2000" kern="0" dirty="0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Temperature is measured on Centigrade scale or on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defRPr/>
            </a:pPr>
            <a:r>
              <a:rPr lang="en-US" sz="2000" kern="0" dirty="0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Fahrenheit scale.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defRPr/>
            </a:pPr>
            <a:endParaRPr lang="en-US" sz="2000" kern="0" dirty="0"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defRPr/>
            </a:pPr>
            <a:r>
              <a:rPr lang="en-US" sz="2000" kern="0" dirty="0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In India the centigrade scale is used.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defRPr/>
            </a:pPr>
            <a:r>
              <a:rPr lang="en-US" sz="2000" kern="0" dirty="0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</a:t>
            </a:r>
            <a:endParaRPr sz="2000" kern="0" dirty="0"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35336" y="3592419"/>
            <a:ext cx="21647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digital thermometer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180" y="1631690"/>
            <a:ext cx="2430624" cy="1822968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05522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Google Shape;63;p14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7687" y="285750"/>
            <a:ext cx="123190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" name="Google Shape;64;p14"/>
          <p:cNvSpPr txBox="1"/>
          <p:nvPr/>
        </p:nvSpPr>
        <p:spPr>
          <a:xfrm>
            <a:off x="273050" y="285750"/>
            <a:ext cx="7244637" cy="516683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 panose="020B0604020202020204"/>
              <a:buNone/>
              <a:defRPr/>
            </a:pPr>
            <a:r>
              <a:rPr lang="en-GB" sz="2400" b="1" kern="0" dirty="0">
                <a:solidFill>
                  <a:srgbClr val="FF0000"/>
                </a:solidFill>
                <a:latin typeface="+mn-lt"/>
                <a:ea typeface="Arial" panose="020B0604020202020204"/>
                <a:cs typeface="Arial" panose="020B0604020202020204"/>
                <a:sym typeface="Arial" panose="020B0604020202020204"/>
              </a:rPr>
              <a:t>NEW WORDS AND WORD MEANINGS.</a:t>
            </a:r>
            <a:endParaRPr sz="2400" b="1" kern="0" dirty="0">
              <a:solidFill>
                <a:srgbClr val="FF0000"/>
              </a:solidFill>
              <a:latin typeface="+mn-lt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5272" y="900113"/>
            <a:ext cx="5626361" cy="4082433"/>
          </a:xfrm>
        </p:spPr>
        <p:txBody>
          <a:bodyPr/>
          <a:lstStyle/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40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7712092"/>
              </p:ext>
            </p:extLst>
          </p:nvPr>
        </p:nvGraphicFramePr>
        <p:xfrm>
          <a:off x="1073668" y="1268962"/>
          <a:ext cx="7398529" cy="35698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466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742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776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9414">
                <a:tc>
                  <a:txBody>
                    <a:bodyPr/>
                    <a:lstStyle/>
                    <a:p>
                      <a:r>
                        <a:rPr lang="en-US" dirty="0" err="1"/>
                        <a:t>S.No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New word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Word Meaning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Handspan</a:t>
                      </a:r>
                      <a:endParaRPr lang="en-IN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The maximum distance between the tips of the thumb and little finger</a:t>
                      </a:r>
                      <a:endParaRPr lang="en-IN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Cubit</a:t>
                      </a:r>
                      <a:endParaRPr lang="en-IN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Equal to the length of a forearm</a:t>
                      </a:r>
                      <a:endParaRPr lang="en-IN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Foot span</a:t>
                      </a:r>
                      <a:endParaRPr lang="en-IN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The distance between the point of the toe and the heel of the foot</a:t>
                      </a:r>
                      <a:endParaRPr lang="en-IN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Meter</a:t>
                      </a:r>
                      <a:r>
                        <a:rPr lang="en-US" sz="20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Rods</a:t>
                      </a:r>
                      <a:endParaRPr lang="en-IN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A metal rod used for measuring lengths up to one </a:t>
                      </a:r>
                      <a:r>
                        <a:rPr lang="en-US" sz="2000" b="0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metre</a:t>
                      </a:r>
                      <a:endParaRPr lang="en-IN" sz="20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IN" dirty="0"/>
                    </a:p>
                    <a:p>
                      <a:pPr algn="ctr"/>
                      <a:r>
                        <a:rPr lang="en-IN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en-IN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Measuring Tape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A</a:t>
                      </a:r>
                      <a:r>
                        <a:rPr lang="en-US" sz="2000" b="0" i="0" kern="1200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long, thin piece of plastic or metal that is marked with units of length  </a:t>
                      </a:r>
                      <a:endParaRPr lang="en-IN" sz="20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36734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Google Shape;63;p14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7687" y="285750"/>
            <a:ext cx="123190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" name="Google Shape;64;p14"/>
          <p:cNvSpPr txBox="1"/>
          <p:nvPr/>
        </p:nvSpPr>
        <p:spPr>
          <a:xfrm>
            <a:off x="273050" y="285750"/>
            <a:ext cx="7244637" cy="516683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 panose="020B0604020202020204"/>
              <a:buNone/>
              <a:defRPr/>
            </a:pPr>
            <a:r>
              <a:rPr lang="en-GB" sz="2400" b="1" kern="0" dirty="0">
                <a:solidFill>
                  <a:srgbClr val="FF0000"/>
                </a:solidFill>
                <a:latin typeface="+mn-lt"/>
                <a:ea typeface="Arial" panose="020B0604020202020204"/>
                <a:cs typeface="Arial" panose="020B0604020202020204"/>
                <a:sym typeface="Arial" panose="020B0604020202020204"/>
              </a:rPr>
              <a:t>NEW WORDS AND WORD MEANINGS.</a:t>
            </a:r>
            <a:endParaRPr sz="2400" b="1" kern="0" dirty="0">
              <a:solidFill>
                <a:srgbClr val="FF0000"/>
              </a:solidFill>
              <a:latin typeface="+mn-lt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5272" y="900113"/>
            <a:ext cx="5626361" cy="4082433"/>
          </a:xfrm>
        </p:spPr>
        <p:txBody>
          <a:bodyPr/>
          <a:lstStyle/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40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0625050"/>
              </p:ext>
            </p:extLst>
          </p:nvPr>
        </p:nvGraphicFramePr>
        <p:xfrm>
          <a:off x="971031" y="989044"/>
          <a:ext cx="7398529" cy="3870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466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732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786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8894">
                <a:tc>
                  <a:txBody>
                    <a:bodyPr/>
                    <a:lstStyle/>
                    <a:p>
                      <a:r>
                        <a:rPr lang="en-US" dirty="0" err="1"/>
                        <a:t>S.No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New word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Word Meaning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IN" sz="2000" dirty="0"/>
                        <a:t>Standard Unit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/>
                        <a:t>A unit of</a:t>
                      </a:r>
                      <a:r>
                        <a:rPr lang="en-IN" sz="2000" baseline="0" dirty="0"/>
                        <a:t> measurement which has a fixed value</a:t>
                      </a:r>
                      <a:endParaRPr lang="en-IN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IN" sz="2000" dirty="0"/>
                        <a:t>Kilogram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/>
                        <a:t>Unit</a:t>
                      </a:r>
                      <a:r>
                        <a:rPr lang="en-IN" sz="2000" baseline="0" dirty="0"/>
                        <a:t> of measurement of weight for weighing heavy objects</a:t>
                      </a:r>
                      <a:endParaRPr lang="en-IN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IN" sz="2000" dirty="0"/>
                        <a:t>Millilitres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/>
                        <a:t>Unit of measurement of small</a:t>
                      </a:r>
                      <a:r>
                        <a:rPr lang="en-IN" sz="2000" baseline="0" dirty="0"/>
                        <a:t> amount of </a:t>
                      </a:r>
                      <a:r>
                        <a:rPr lang="en-IN" sz="2000" dirty="0"/>
                        <a:t>liquid.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IN" sz="2000" dirty="0"/>
                        <a:t>Thermometer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/>
                        <a:t>An instrument</a:t>
                      </a:r>
                      <a:r>
                        <a:rPr lang="en-IN" sz="2000" baseline="0" dirty="0"/>
                        <a:t> for measuring the body temperature </a:t>
                      </a:r>
                      <a:endParaRPr lang="en-IN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IN" sz="2000" dirty="0"/>
                        <a:t>Electronic balance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/>
                        <a:t>A</a:t>
                      </a:r>
                      <a:r>
                        <a:rPr lang="en-IN" sz="2000" baseline="0" dirty="0"/>
                        <a:t> balance used for measuring the weight of vegetables and sweets. </a:t>
                      </a:r>
                      <a:endParaRPr lang="en-IN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12928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Google Shape;63;p14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324" y="121783"/>
            <a:ext cx="123190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Google Shape;64;p14"/>
          <p:cNvSpPr txBox="1">
            <a:spLocks noChangeArrowheads="1"/>
          </p:cNvSpPr>
          <p:nvPr/>
        </p:nvSpPr>
        <p:spPr bwMode="auto">
          <a:xfrm>
            <a:off x="331788" y="242596"/>
            <a:ext cx="8688387" cy="509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SzPts val="2200"/>
              <a:buFont typeface="Arial" charset="0"/>
              <a:buNone/>
            </a:pPr>
            <a:r>
              <a:rPr lang="en-GB" altLang="en-US" sz="2800" b="1" dirty="0">
                <a:solidFill>
                  <a:srgbClr val="FF0000"/>
                </a:solidFill>
                <a:latin typeface="+mn-lt"/>
              </a:rPr>
              <a:t>SUMMARY</a:t>
            </a:r>
            <a:endParaRPr lang="en-GB" altLang="en-US" sz="28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65" name="Google Shape;65;p14"/>
          <p:cNvSpPr txBox="1"/>
          <p:nvPr/>
        </p:nvSpPr>
        <p:spPr>
          <a:xfrm>
            <a:off x="331788" y="752475"/>
            <a:ext cx="8131597" cy="3819525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/>
          <a:lstStyle/>
          <a:p>
            <a:pPr marL="342900" indent="-342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  <a:defRPr/>
            </a:pPr>
            <a:r>
              <a:rPr lang="en-US" sz="2400" kern="0" dirty="0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The watch or clock helps us to measure time in hours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/>
            </a:pPr>
            <a:r>
              <a:rPr lang="en-US" sz="2400" kern="0" dirty="0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     minutes and seconds.</a:t>
            </a:r>
            <a:endParaRPr lang="en-GB" sz="2400" kern="0" dirty="0">
              <a:solidFill>
                <a:schemeClr val="tx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342900" indent="-342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  <a:defRPr/>
            </a:pPr>
            <a:r>
              <a:rPr lang="en-US" sz="2400" kern="0" dirty="0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The thermometer helps us to measure temperature.</a:t>
            </a:r>
          </a:p>
          <a:p>
            <a:pPr marL="342900" indent="-342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  <a:defRPr/>
            </a:pPr>
            <a:r>
              <a:rPr lang="en-US" sz="2400" kern="0" dirty="0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Temperature is measured on Centigrade scale or on 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defRPr/>
            </a:pPr>
            <a:r>
              <a:rPr lang="en-US" sz="2400" kern="0" dirty="0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    Fahrenheit scale. </a:t>
            </a:r>
          </a:p>
          <a:p>
            <a:pPr marL="342900" indent="-342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  <a:defRPr/>
            </a:pPr>
            <a:r>
              <a:rPr lang="en-US" sz="2400" kern="0" dirty="0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In India the centigrade scale is used.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defRPr/>
            </a:pPr>
            <a:r>
              <a:rPr lang="en-US" sz="2400" kern="0" dirty="0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defRPr/>
            </a:pPr>
            <a:endParaRPr lang="en-US" sz="2400" kern="0" dirty="0"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defRPr/>
            </a:pPr>
            <a:endParaRPr lang="en-US" sz="2400" kern="0" dirty="0"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342900" indent="-342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  <a:defRPr/>
            </a:pPr>
            <a:endParaRPr lang="en-US" sz="2400" kern="0" dirty="0"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342900" indent="-342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  <a:defRPr/>
            </a:pPr>
            <a:endParaRPr lang="en-GB" sz="2400" b="1" kern="0" dirty="0">
              <a:solidFill>
                <a:schemeClr val="tx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457200" indent="-4572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  <a:defRPr/>
            </a:pPr>
            <a:endParaRPr lang="en-GB" sz="2800" kern="0" dirty="0">
              <a:solidFill>
                <a:schemeClr val="tx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171450" indent="-1714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  <a:defRPr/>
            </a:pPr>
            <a:endParaRPr lang="en-GB" sz="1200" kern="0" dirty="0">
              <a:solidFill>
                <a:schemeClr val="tx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342900" indent="-342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  <a:defRPr/>
            </a:pPr>
            <a:endParaRPr lang="en-US" sz="2000" kern="0" dirty="0"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1828628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Google Shape;63;p14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324" y="121783"/>
            <a:ext cx="123190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Google Shape;64;p14"/>
          <p:cNvSpPr txBox="1">
            <a:spLocks noChangeArrowheads="1"/>
          </p:cNvSpPr>
          <p:nvPr/>
        </p:nvSpPr>
        <p:spPr bwMode="auto">
          <a:xfrm>
            <a:off x="331788" y="242596"/>
            <a:ext cx="8688387" cy="509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SzPts val="2200"/>
              <a:buFont typeface="Arial" charset="0"/>
              <a:buNone/>
            </a:pPr>
            <a:r>
              <a:rPr lang="en-GB" altLang="en-US" sz="2800" b="1" dirty="0">
                <a:solidFill>
                  <a:srgbClr val="FF0000"/>
                </a:solidFill>
                <a:latin typeface="+mn-lt"/>
              </a:rPr>
              <a:t>LEARNING OUTCOME</a:t>
            </a:r>
            <a:r>
              <a:rPr lang="en-GB" altLang="en-US" sz="2800" b="1" dirty="0">
                <a:solidFill>
                  <a:srgbClr val="FF0000"/>
                </a:solidFill>
                <a:latin typeface="Arial" charset="0"/>
              </a:rPr>
              <a:t>: </a:t>
            </a:r>
          </a:p>
        </p:txBody>
      </p:sp>
      <p:sp>
        <p:nvSpPr>
          <p:cNvPr id="65" name="Google Shape;65;p14"/>
          <p:cNvSpPr txBox="1"/>
          <p:nvPr/>
        </p:nvSpPr>
        <p:spPr>
          <a:xfrm>
            <a:off x="303213" y="966788"/>
            <a:ext cx="8229600" cy="3214687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/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/>
            </a:pPr>
            <a:endParaRPr lang="en-GB" sz="2400" b="1" kern="0" dirty="0">
              <a:solidFill>
                <a:schemeClr val="tx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/>
            </a:pPr>
            <a:r>
              <a:rPr lang="en-GB" sz="2400" b="1" kern="0">
                <a:solidFill>
                  <a:schemeClr val="tx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The </a:t>
            </a:r>
            <a:r>
              <a:rPr lang="en-GB" sz="2400" b="1" kern="0" dirty="0">
                <a:solidFill>
                  <a:schemeClr val="tx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l</a:t>
            </a:r>
            <a:r>
              <a:rPr lang="en-GB" sz="2400" b="1" kern="0">
                <a:solidFill>
                  <a:schemeClr val="tx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earners </a:t>
            </a:r>
            <a:r>
              <a:rPr lang="en-GB" sz="2400" b="1" kern="0" dirty="0">
                <a:solidFill>
                  <a:schemeClr val="tx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will able to learn about-</a:t>
            </a:r>
          </a:p>
          <a:p>
            <a:pPr marL="342900" indent="-342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  <a:defRPr/>
            </a:pPr>
            <a:r>
              <a:rPr lang="en-GB" sz="2000" kern="0" dirty="0">
                <a:solidFill>
                  <a:schemeClr val="tx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measurement of Time and Temperature, </a:t>
            </a:r>
          </a:p>
          <a:p>
            <a:pPr marL="342900" indent="-342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  <a:defRPr/>
            </a:pPr>
            <a:r>
              <a:rPr lang="en-GB" sz="2000" kern="0" dirty="0">
                <a:solidFill>
                  <a:schemeClr val="tx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new words and word meanings.</a:t>
            </a:r>
          </a:p>
          <a:p>
            <a:pPr marL="342900" indent="-342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Wingdings" panose="05000000000000000000" pitchFamily="2" charset="2"/>
              <a:buChar char="v"/>
              <a:defRPr/>
            </a:pPr>
            <a:endParaRPr lang="en-GB" sz="2800" kern="0" dirty="0">
              <a:solidFill>
                <a:schemeClr val="tx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/>
            </a:pPr>
            <a:endParaRPr lang="en-GB" sz="1200" kern="0" dirty="0">
              <a:solidFill>
                <a:schemeClr val="tx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defRPr/>
            </a:pPr>
            <a:endParaRPr lang="en-US" sz="2000" kern="0" dirty="0"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8681118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11211</TotalTime>
  <Words>444</Words>
  <Application>Microsoft Office PowerPoint</Application>
  <PresentationFormat>On-screen Show (16:9)</PresentationFormat>
  <Paragraphs>122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Smruti Shasani</cp:lastModifiedBy>
  <cp:revision>1199</cp:revision>
  <dcterms:created xsi:type="dcterms:W3CDTF">2021-04-07T05:01:00Z</dcterms:created>
  <dcterms:modified xsi:type="dcterms:W3CDTF">2022-05-31T07:28:54Z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1033-11.2.0.9926</vt:lpwstr>
  </property>
</Properties>
</file>